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75" r:id="rId2"/>
    <p:sldId id="383" r:id="rId3"/>
    <p:sldId id="292" r:id="rId4"/>
    <p:sldId id="300" r:id="rId5"/>
    <p:sldId id="301" r:id="rId6"/>
    <p:sldId id="302" r:id="rId7"/>
    <p:sldId id="303" r:id="rId8"/>
    <p:sldId id="304" r:id="rId9"/>
    <p:sldId id="305" r:id="rId10"/>
    <p:sldId id="306" r:id="rId11"/>
    <p:sldId id="307" r:id="rId12"/>
    <p:sldId id="298" r:id="rId13"/>
    <p:sldId id="256" r:id="rId14"/>
    <p:sldId id="290" r:id="rId15"/>
    <p:sldId id="3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3756" autoAdjust="0"/>
  </p:normalViewPr>
  <p:slideViewPr>
    <p:cSldViewPr snapToGrid="0">
      <p:cViewPr varScale="1">
        <p:scale>
          <a:sx n="64" d="100"/>
          <a:sy n="64" d="100"/>
        </p:scale>
        <p:origin x="10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F3C9B-6C21-4DC4-B727-FDF2721BC743}" type="datetimeFigureOut">
              <a:rPr lang="en-US" smtClean="0"/>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57FA5-CEFF-4F5A-AE01-9D62E34FD0AD}" type="slidenum">
              <a:rPr lang="en-US" smtClean="0"/>
              <a:t>‹#›</a:t>
            </a:fld>
            <a:endParaRPr lang="en-US"/>
          </a:p>
        </p:txBody>
      </p:sp>
    </p:spTree>
    <p:extLst>
      <p:ext uri="{BB962C8B-B14F-4D97-AF65-F5344CB8AC3E}">
        <p14:creationId xmlns:p14="http://schemas.microsoft.com/office/powerpoint/2010/main" val="42128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88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81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57FA5-CEFF-4F5A-AE01-9D62E34FD0AD}" type="slidenum">
              <a:rPr lang="en-US" smtClean="0"/>
              <a:t>15</a:t>
            </a:fld>
            <a:endParaRPr lang="en-US"/>
          </a:p>
        </p:txBody>
      </p:sp>
    </p:spTree>
    <p:extLst>
      <p:ext uri="{BB962C8B-B14F-4D97-AF65-F5344CB8AC3E}">
        <p14:creationId xmlns:p14="http://schemas.microsoft.com/office/powerpoint/2010/main" val="65306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46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1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60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99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07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65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71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57FA5-CEFF-4F5A-AE01-9D62E34FD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6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D6001E-E3CC-48F3-A8B9-28EF9B1D1071}"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229520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7F3EC-A786-47A1-9A46-997B01BFCD94}"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313189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02715AD-1C24-4CC6-A1AB-E553C20AFEBF}"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394096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F06A12-9C92-48D6-8814-FECA6A6E6B1F}"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643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C6D20-CDAD-43AF-A282-362DA00A8F12}"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268598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90E3F1-AFE9-45C2-A615-49312FA2AD19}" type="datetime1">
              <a:rPr lang="en-US" smtClean="0"/>
              <a:t>5/2/2023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276121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A5F625-4305-4277-BB02-16FCBB99B81F}" type="datetime1">
              <a:rPr lang="en-US" smtClean="0"/>
              <a:t>5/2/2023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7022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38B213-DE86-47AD-8504-DDBFD7FFEFCF}"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1269080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019C9-55FC-4B77-9AB1-74BAD9C363FF}"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120584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7009F-FD94-4A93-95F6-BBD81369C1B5}"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82403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93224-18FB-4B05-B0F6-421A293AA0EC}" type="datetime1">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126540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7F402-9E3A-4080-9AB8-23C18EBCAAA6}"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390818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CA7D-5C79-40BD-ABDB-5A17751483C7}" type="datetime1">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111328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B3A7B7-5817-4F77-B3A0-4B84671CB3DE}" type="datetime1">
              <a:rPr lang="en-US" smtClean="0"/>
              <a:t>5/2/2023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274983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06C2DF1-1C78-467A-B7A3-6E9FD0AEA8B5}" type="datetime1">
              <a:rPr lang="en-US" smtClean="0"/>
              <a:t>5/2/2023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329749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2B93BA9-5DA1-4D8C-AF85-7004E65BE3CF}" type="datetime1">
              <a:rPr lang="en-US" smtClean="0"/>
              <a:t>5/2/2023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352653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A23C9-C4DD-4559-ACF9-D4CDC6C94BE4}" type="datetime1">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4BFCE-086D-438F-B441-B6F86A11D8E3}" type="slidenum">
              <a:rPr lang="en-US" smtClean="0"/>
              <a:t>‹#›</a:t>
            </a:fld>
            <a:endParaRPr lang="en-US"/>
          </a:p>
        </p:txBody>
      </p:sp>
    </p:spTree>
    <p:extLst>
      <p:ext uri="{BB962C8B-B14F-4D97-AF65-F5344CB8AC3E}">
        <p14:creationId xmlns:p14="http://schemas.microsoft.com/office/powerpoint/2010/main" val="175109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A89B88-5524-4AE9-8805-0B9EE0BCDBD7}" type="datetime1">
              <a:rPr lang="en-US" smtClean="0"/>
              <a:t>5/2/2023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A4BFCE-086D-438F-B441-B6F86A11D8E3}" type="slidenum">
              <a:rPr lang="en-US" smtClean="0"/>
              <a:t>‹#›</a:t>
            </a:fld>
            <a:endParaRPr lang="en-US"/>
          </a:p>
        </p:txBody>
      </p:sp>
    </p:spTree>
    <p:extLst>
      <p:ext uri="{BB962C8B-B14F-4D97-AF65-F5344CB8AC3E}">
        <p14:creationId xmlns:p14="http://schemas.microsoft.com/office/powerpoint/2010/main" val="198198257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fconline.foundationcenter.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pivot.proquest.com/funding_mai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neh.gov/grants"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neh.gov/news/doi-neh-partner-preserve-federal-indian-boarding-school-oral-history-and-records" TargetMode="External"/><Relationship Id="rId4" Type="http://schemas.openxmlformats.org/officeDocument/2006/relationships/hyperlink" Target="https://www.neh.gov/grants/research/summer-stipen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arts.gov/sites/default/files/NEA-research-agenda-12.2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hyperlink" Target="https://insights.hanoverresearch.com/sign-up-grant-news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44" name="Rectangle 28">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5" name="Freeform: Shape 30">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Title 22">
            <a:extLst>
              <a:ext uri="{FF2B5EF4-FFF2-40B4-BE49-F238E27FC236}">
                <a16:creationId xmlns:a16="http://schemas.microsoft.com/office/drawing/2014/main" id="{51D394B9-9759-C92C-3C0A-58C0636DAFC5}"/>
              </a:ext>
            </a:extLst>
          </p:cNvPr>
          <p:cNvSpPr>
            <a:spLocks noGrp="1"/>
          </p:cNvSpPr>
          <p:nvPr>
            <p:ph type="ctrTitle"/>
          </p:nvPr>
        </p:nvSpPr>
        <p:spPr>
          <a:xfrm>
            <a:off x="0" y="1915152"/>
            <a:ext cx="12192000" cy="3523885"/>
          </a:xfrm>
        </p:spPr>
        <p:txBody>
          <a:bodyPr>
            <a:normAutofit fontScale="90000"/>
          </a:bodyPr>
          <a:lstStyle/>
          <a:p>
            <a:pPr algn="ctr"/>
            <a:br>
              <a:rPr lang="en-US" sz="3200" dirty="0"/>
            </a:br>
            <a:br>
              <a:rPr lang="en-US" sz="3200" dirty="0"/>
            </a:br>
            <a:r>
              <a:rPr lang="en-US" sz="4400" dirty="0"/>
              <a:t>LET'S TALK RESEARCH</a:t>
            </a:r>
            <a:br>
              <a:rPr lang="en-US" sz="3200" dirty="0"/>
            </a:br>
            <a:br>
              <a:rPr lang="en-US" sz="3200" dirty="0"/>
            </a:br>
            <a:br>
              <a:rPr lang="en-US" sz="3200" dirty="0"/>
            </a:br>
            <a:br>
              <a:rPr lang="en-US" sz="3200" dirty="0"/>
            </a:br>
            <a:br>
              <a:rPr lang="en-US" sz="3200" dirty="0"/>
            </a:br>
            <a:br>
              <a:rPr lang="en-US" sz="3200" dirty="0"/>
            </a:br>
            <a:r>
              <a:rPr lang="en-US" dirty="0">
                <a:solidFill>
                  <a:schemeClr val="tx1"/>
                </a:solidFill>
                <a:effectLst/>
                <a:latin typeface="Helvetica" pitchFamily="2" charset="0"/>
              </a:rPr>
              <a:t>Identifying Funding Opportunities in the </a:t>
            </a:r>
            <a:br>
              <a:rPr lang="en-US" dirty="0">
                <a:solidFill>
                  <a:schemeClr val="tx1"/>
                </a:solidFill>
                <a:effectLst/>
                <a:latin typeface="Helvetica" pitchFamily="2" charset="0"/>
              </a:rPr>
            </a:br>
            <a:r>
              <a:rPr lang="en-US" b="1" dirty="0">
                <a:ln w="13462">
                  <a:solidFill>
                    <a:schemeClr val="bg1"/>
                  </a:solidFill>
                  <a:prstDash val="solid"/>
                </a:ln>
                <a:solidFill>
                  <a:schemeClr val="tx1"/>
                </a:solidFill>
                <a:effectLst>
                  <a:outerShdw dist="38100" dir="2700000" algn="bl" rotWithShape="0">
                    <a:schemeClr val="accent5"/>
                  </a:outerShdw>
                </a:effectLst>
                <a:latin typeface="Helvetica" pitchFamily="2" charset="0"/>
              </a:rPr>
              <a:t>Arts and Humanities</a:t>
            </a:r>
            <a:br>
              <a:rPr lang="en-US" dirty="0">
                <a:solidFill>
                  <a:srgbClr val="FFFFFF"/>
                </a:solidFill>
                <a:effectLst/>
                <a:latin typeface="Helvetica" pitchFamily="2" charset="0"/>
              </a:rPr>
            </a:br>
            <a:r>
              <a:rPr lang="en-US" b="1" dirty="0"/>
              <a:t> </a:t>
            </a:r>
            <a:br>
              <a:rPr lang="en-US" dirty="0"/>
            </a:br>
            <a:r>
              <a:rPr lang="en-US" sz="3200" dirty="0">
                <a:ea typeface="DengXian Light" panose="02010600030101010101" pitchFamily="2" charset="-122"/>
                <a:cs typeface="Times New Roman" panose="02020603050405020304" pitchFamily="18" charset="0"/>
              </a:rPr>
              <a:t> </a:t>
            </a:r>
            <a:br>
              <a:rPr lang="en-US" sz="3200" dirty="0">
                <a:effectLst/>
                <a:ea typeface="Calibri" panose="020F0502020204030204" pitchFamily="34" charset="0"/>
                <a:cs typeface="Times New Roman" panose="02020603050405020304" pitchFamily="18" charset="0"/>
              </a:rPr>
            </a:br>
            <a:endParaRPr lang="en-US" sz="3200" dirty="0"/>
          </a:p>
        </p:txBody>
      </p:sp>
      <p:sp>
        <p:nvSpPr>
          <p:cNvPr id="24" name="Subtitle 23">
            <a:extLst>
              <a:ext uri="{FF2B5EF4-FFF2-40B4-BE49-F238E27FC236}">
                <a16:creationId xmlns:a16="http://schemas.microsoft.com/office/drawing/2014/main" id="{76E3DF3D-8217-17EB-40DA-48D7DC48F6FC}"/>
              </a:ext>
            </a:extLst>
          </p:cNvPr>
          <p:cNvSpPr>
            <a:spLocks noGrp="1"/>
          </p:cNvSpPr>
          <p:nvPr>
            <p:ph type="subTitle" idx="1"/>
          </p:nvPr>
        </p:nvSpPr>
        <p:spPr>
          <a:xfrm>
            <a:off x="965505" y="5076481"/>
            <a:ext cx="10260990" cy="1209763"/>
          </a:xfrm>
        </p:spPr>
        <p:txBody>
          <a:bodyPr>
            <a:normAutofit fontScale="92500" lnSpcReduction="20000"/>
          </a:bodyPr>
          <a:lstStyle/>
          <a:p>
            <a:pPr algn="ctr"/>
            <a:r>
              <a:rPr lang="en-US" sz="2400" b="1" dirty="0">
                <a:solidFill>
                  <a:schemeClr val="bg2"/>
                </a:solidFill>
              </a:rPr>
              <a:t>Office of the Vice Chancellor for Research &amp; </a:t>
            </a:r>
          </a:p>
          <a:p>
            <a:pPr algn="ctr"/>
            <a:r>
              <a:rPr lang="en-US" sz="2400" b="1" dirty="0">
                <a:solidFill>
                  <a:schemeClr val="bg2"/>
                </a:solidFill>
              </a:rPr>
              <a:t>Dean of the Graduate School</a:t>
            </a:r>
          </a:p>
          <a:p>
            <a:pPr algn="ctr"/>
            <a:r>
              <a:rPr lang="en-US" sz="2400" b="1" dirty="0">
                <a:solidFill>
                  <a:schemeClr val="bg2"/>
                </a:solidFill>
              </a:rPr>
              <a:t>May 04, 2023 </a:t>
            </a:r>
          </a:p>
        </p:txBody>
      </p:sp>
      <p:pic>
        <p:nvPicPr>
          <p:cNvPr id="1028" name="Picture 4" descr="Southern Illinois University">
            <a:extLst>
              <a:ext uri="{FF2B5EF4-FFF2-40B4-BE49-F238E27FC236}">
                <a16:creationId xmlns:a16="http://schemas.microsoft.com/office/drawing/2014/main" id="{6B6B543C-6F76-4CC4-00B0-9A30233B3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18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396305" y="571500"/>
            <a:ext cx="3699267" cy="1444752"/>
          </a:xfrm>
        </p:spPr>
        <p:txBody>
          <a:bodyPr anchor="b">
            <a:normAutofit/>
          </a:bodyPr>
          <a:lstStyle/>
          <a:p>
            <a:r>
              <a:rPr lang="en-US" dirty="0"/>
              <a:t>Foundations</a:t>
            </a:r>
          </a:p>
        </p:txBody>
      </p:sp>
      <p:sp>
        <p:nvSpPr>
          <p:cNvPr id="30"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2" name="Rectangle 31">
            <a:extLst>
              <a:ext uri="{FF2B5EF4-FFF2-40B4-BE49-F238E27FC236}">
                <a16:creationId xmlns:a16="http://schemas.microsoft.com/office/drawing/2014/main" id="{5E6A537E-C106-45AE-9BBB-3CE559441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6" name="Rectangle 35">
            <a:extLst>
              <a:ext uri="{FF2B5EF4-FFF2-40B4-BE49-F238E27FC236}">
                <a16:creationId xmlns:a16="http://schemas.microsoft.com/office/drawing/2014/main" id="{86D3F3B7-282C-4DDC-AD1B-C497F294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A3A4BFCE-086D-438F-B441-B6F86A11D8E3}" type="slidenum">
              <a:rPr kumimoji="0" lang="en-US" b="0" i="0" u="none" strike="noStrike" kern="1200" cap="none" spc="0" normalizeH="0" baseline="0" noProof="0" smtClean="0">
                <a:ln>
                  <a:noFill/>
                </a:ln>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528579" y="2807434"/>
            <a:ext cx="3699267" cy="2947415"/>
          </a:xfrm>
        </p:spPr>
        <p:txBody>
          <a:bodyPr>
            <a:normAutofit/>
          </a:bodyPr>
          <a:lstStyle/>
          <a:p>
            <a:pPr marL="400050" lvl="1">
              <a:spcBef>
                <a:spcPts val="600"/>
              </a:spcBef>
            </a:pPr>
            <a:r>
              <a:rPr lang="en-US" sz="2400" dirty="0">
                <a:latin typeface="Calibri" panose="020F0502020204030204" pitchFamily="34" charset="0"/>
                <a:cs typeface="Calibri" panose="020F0502020204030204" pitchFamily="34" charset="0"/>
              </a:rPr>
              <a:t>Too many. How to find?</a:t>
            </a:r>
          </a:p>
          <a:p>
            <a:pPr marL="800100" lvl="2">
              <a:spcBef>
                <a:spcPts val="600"/>
              </a:spcBef>
            </a:pPr>
            <a:r>
              <a:rPr lang="en-US" sz="2400" dirty="0">
                <a:latin typeface="Calibri" panose="020F0502020204030204" pitchFamily="34" charset="0"/>
                <a:cs typeface="Calibri" panose="020F0502020204030204" pitchFamily="34" charset="0"/>
                <a:hlinkClick r:id="rId4"/>
              </a:rPr>
              <a:t>CANDID</a:t>
            </a:r>
            <a:endParaRPr lang="en-US" sz="2400" dirty="0">
              <a:latin typeface="Calibri" panose="020F0502020204030204" pitchFamily="34" charset="0"/>
              <a:cs typeface="Calibri" panose="020F0502020204030204" pitchFamily="34" charset="0"/>
            </a:endParaRPr>
          </a:p>
          <a:p>
            <a:pPr marL="800100" lvl="2">
              <a:spcBef>
                <a:spcPts val="600"/>
              </a:spcBef>
            </a:pPr>
            <a:endParaRPr lang="en-US" sz="1400" dirty="0">
              <a:latin typeface="Calibri" panose="020F0502020204030204" pitchFamily="34" charset="0"/>
              <a:cs typeface="Calibri" panose="020F0502020204030204" pitchFamily="34" charset="0"/>
            </a:endParaRPr>
          </a:p>
          <a:p>
            <a:pPr marL="0" marR="0">
              <a:spcBef>
                <a:spcPts val="0"/>
              </a:spcBef>
              <a:spcAft>
                <a:spcPts val="0"/>
              </a:spcAft>
            </a:pPr>
            <a:endParaRPr lang="en-US" sz="1400"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pic>
        <p:nvPicPr>
          <p:cNvPr id="6" name="Picture 5" descr="Graphical user interface&#10;&#10;Description automatically generated">
            <a:extLst>
              <a:ext uri="{FF2B5EF4-FFF2-40B4-BE49-F238E27FC236}">
                <a16:creationId xmlns:a16="http://schemas.microsoft.com/office/drawing/2014/main" id="{FE931D7A-662A-EF7D-8C23-634C090B8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8451" y="2540188"/>
            <a:ext cx="6495847" cy="2387223"/>
          </a:xfrm>
          <a:prstGeom prst="rect">
            <a:avLst/>
          </a:prstGeom>
          <a:effectLst/>
        </p:spPr>
      </p:pic>
    </p:spTree>
    <p:extLst>
      <p:ext uri="{BB962C8B-B14F-4D97-AF65-F5344CB8AC3E}">
        <p14:creationId xmlns:p14="http://schemas.microsoft.com/office/powerpoint/2010/main" val="1774576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530639" y="698310"/>
            <a:ext cx="3588034" cy="1444752"/>
          </a:xfrm>
        </p:spPr>
        <p:txBody>
          <a:bodyPr anchor="b">
            <a:noAutofit/>
          </a:bodyPr>
          <a:lstStyle/>
          <a:p>
            <a:r>
              <a:rPr lang="en-US" sz="3600" dirty="0"/>
              <a:t>Searching for Opportunities</a:t>
            </a:r>
          </a:p>
        </p:txBody>
      </p:sp>
      <p:sp>
        <p:nvSpPr>
          <p:cNvPr id="41" name="Freeform 11">
            <a:extLst>
              <a:ext uri="{FF2B5EF4-FFF2-40B4-BE49-F238E27FC236}">
                <a16:creationId xmlns:a16="http://schemas.microsoft.com/office/drawing/2014/main" id="{2FEA51AE-2D18-46BE-B2CA-B90B13168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3" name="Rectangle 42">
            <a:extLst>
              <a:ext uri="{FF2B5EF4-FFF2-40B4-BE49-F238E27FC236}">
                <a16:creationId xmlns:a16="http://schemas.microsoft.com/office/drawing/2014/main" id="{5E6A537E-C106-45AE-9BBB-3CE559441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5">
            <a:extLst>
              <a:ext uri="{FF2B5EF4-FFF2-40B4-BE49-F238E27FC236}">
                <a16:creationId xmlns:a16="http://schemas.microsoft.com/office/drawing/2014/main" id="{F918BA52-E4A7-4EEC-898E-C49023767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7" name="Rectangle 46">
            <a:extLst>
              <a:ext uri="{FF2B5EF4-FFF2-40B4-BE49-F238E27FC236}">
                <a16:creationId xmlns:a16="http://schemas.microsoft.com/office/drawing/2014/main" id="{86D3F3B7-282C-4DDC-AD1B-C497F2942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A3A4BFCE-086D-438F-B441-B6F86A11D8E3}" type="slidenum">
              <a:rPr kumimoji="0" lang="en-US" b="0" i="0" u="none" strike="noStrike" kern="1200" cap="none" spc="0" normalizeH="0" baseline="0" noProof="0" smtClean="0">
                <a:ln>
                  <a:noFill/>
                </a:ln>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11</a:t>
            </a:fld>
            <a:endParaRPr kumimoji="0" lang="en-US" b="0" i="0" u="none" strike="noStrike" kern="1200" cap="none" spc="0" normalizeH="0" baseline="0" noProof="0">
              <a:ln>
                <a:noFill/>
              </a:ln>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446209" y="2934244"/>
            <a:ext cx="3756894" cy="2947415"/>
          </a:xfrm>
        </p:spPr>
        <p:txBody>
          <a:bodyPr>
            <a:normAutofit/>
          </a:bodyPr>
          <a:lstStyle/>
          <a:p>
            <a:pPr marL="400050" lvl="1">
              <a:spcBef>
                <a:spcPts val="600"/>
              </a:spcBef>
            </a:pPr>
            <a:r>
              <a:rPr lang="en-US" sz="2400" dirty="0">
                <a:latin typeface="Calibri" panose="020F0502020204030204" pitchFamily="34" charset="0"/>
                <a:cs typeface="Calibri" panose="020F0502020204030204" pitchFamily="34" charset="0"/>
              </a:rPr>
              <a:t>Pay no money and use an OSPA resource</a:t>
            </a:r>
          </a:p>
          <a:p>
            <a:pPr marL="800100" lvl="2">
              <a:spcBef>
                <a:spcPts val="600"/>
              </a:spcBef>
            </a:pPr>
            <a:r>
              <a:rPr lang="en-US" sz="2400" dirty="0">
                <a:latin typeface="Calibri" panose="020F0502020204030204" pitchFamily="34" charset="0"/>
                <a:cs typeface="Calibri" panose="020F0502020204030204" pitchFamily="34" charset="0"/>
                <a:hlinkClick r:id="rId4"/>
              </a:rPr>
              <a:t>PIVOT</a:t>
            </a:r>
            <a:endParaRPr lang="en-US" sz="2400" dirty="0">
              <a:latin typeface="Calibri" panose="020F0502020204030204" pitchFamily="34" charset="0"/>
              <a:cs typeface="Calibri" panose="020F0502020204030204" pitchFamily="34" charset="0"/>
            </a:endParaRPr>
          </a:p>
          <a:p>
            <a:pPr marL="0" marR="0">
              <a:spcBef>
                <a:spcPts val="0"/>
              </a:spcBef>
              <a:spcAft>
                <a:spcPts val="0"/>
              </a:spcAft>
            </a:pPr>
            <a:endParaRPr lang="en-US" sz="1400"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pic>
        <p:nvPicPr>
          <p:cNvPr id="7" name="Picture 6" descr="Graphical user interface, application&#10;&#10;Description automatically generated">
            <a:extLst>
              <a:ext uri="{FF2B5EF4-FFF2-40B4-BE49-F238E27FC236}">
                <a16:creationId xmlns:a16="http://schemas.microsoft.com/office/drawing/2014/main" id="{30F4ACD0-27A1-CE20-AB82-130D904E6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858" y="177051"/>
            <a:ext cx="5105555" cy="6503895"/>
          </a:xfrm>
          <a:prstGeom prst="rect">
            <a:avLst/>
          </a:prstGeom>
          <a:effectLst/>
        </p:spPr>
      </p:pic>
    </p:spTree>
    <p:extLst>
      <p:ext uri="{BB962C8B-B14F-4D97-AF65-F5344CB8AC3E}">
        <p14:creationId xmlns:p14="http://schemas.microsoft.com/office/powerpoint/2010/main" val="140627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PIVOT</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103312" y="2763520"/>
            <a:ext cx="8946541" cy="3484879"/>
          </a:xfrm>
        </p:spPr>
        <p:txBody>
          <a:bodyPr>
            <a:normAutofit/>
          </a:bodyPr>
          <a:lstStyle/>
          <a:p>
            <a:r>
              <a:rPr lang="en-US" dirty="0">
                <a:latin typeface="+mn-lt"/>
              </a:rPr>
              <a:t>Kelly </a:t>
            </a:r>
            <a:r>
              <a:rPr lang="en-US" dirty="0" err="1">
                <a:latin typeface="+mn-lt"/>
              </a:rPr>
              <a:t>Alongi</a:t>
            </a:r>
            <a:r>
              <a:rPr lang="en-US" dirty="0">
                <a:latin typeface="+mn-lt"/>
              </a:rPr>
              <a:t> will discuss registering in PIVOT</a:t>
            </a: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734081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15B207-1075-4785-E3C0-352EECF888DB}"/>
              </a:ext>
            </a:extLst>
          </p:cNvPr>
          <p:cNvSpPr>
            <a:spLocks noGrp="1"/>
          </p:cNvSpPr>
          <p:nvPr>
            <p:ph type="title"/>
          </p:nvPr>
        </p:nvSpPr>
        <p:spPr/>
        <p:txBody>
          <a:bodyPr/>
          <a:lstStyle/>
          <a:p>
            <a:r>
              <a:rPr lang="en-US" dirty="0"/>
              <a:t>Funding Landscape</a:t>
            </a:r>
          </a:p>
        </p:txBody>
      </p:sp>
      <p:pic>
        <p:nvPicPr>
          <p:cNvPr id="7" name="Content Placeholder 6" descr="Chart, pie chart&#10;&#10;Description automatically generated">
            <a:extLst>
              <a:ext uri="{FF2B5EF4-FFF2-40B4-BE49-F238E27FC236}">
                <a16:creationId xmlns:a16="http://schemas.microsoft.com/office/drawing/2014/main" id="{584D4051-E04B-128B-FFDE-ECD2280D79CE}"/>
              </a:ext>
            </a:extLst>
          </p:cNvPr>
          <p:cNvPicPr>
            <a:picLocks noGrp="1" noChangeAspect="1"/>
          </p:cNvPicPr>
          <p:nvPr>
            <p:ph idx="1"/>
          </p:nvPr>
        </p:nvPicPr>
        <p:blipFill>
          <a:blip r:embed="rId2"/>
          <a:stretch>
            <a:fillRect/>
          </a:stretch>
        </p:blipFill>
        <p:spPr>
          <a:xfrm>
            <a:off x="0" y="1467317"/>
            <a:ext cx="12196505" cy="5405673"/>
          </a:xfrm>
        </p:spPr>
      </p:pic>
      <p:sp>
        <p:nvSpPr>
          <p:cNvPr id="2" name="Rectangle 1">
            <a:extLst>
              <a:ext uri="{FF2B5EF4-FFF2-40B4-BE49-F238E27FC236}">
                <a16:creationId xmlns:a16="http://schemas.microsoft.com/office/drawing/2014/main" id="{B5C3FA20-C14C-9D75-F33E-D1D367D29FFE}"/>
              </a:ext>
            </a:extLst>
          </p:cNvPr>
          <p:cNvSpPr/>
          <p:nvPr/>
        </p:nvSpPr>
        <p:spPr>
          <a:xfrm>
            <a:off x="278296" y="6098655"/>
            <a:ext cx="1862870" cy="7553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92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Building Partnerships Across Campus</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103312" y="2763520"/>
            <a:ext cx="10020300" cy="3484879"/>
          </a:xfrm>
        </p:spPr>
        <p:txBody>
          <a:bodyPr>
            <a:normAutofit/>
          </a:bodyPr>
          <a:lstStyle/>
          <a:p>
            <a:pPr marR="0" lvl="0">
              <a:spcBef>
                <a:spcPts val="0"/>
              </a:spcBef>
              <a:spcAft>
                <a:spcPts val="0"/>
              </a:spcAft>
              <a:buSzPts val="1000"/>
              <a:buFont typeface="Wingdings" panose="05000000000000000000" pitchFamily="2" charset="2"/>
              <a:buChar char="Ø"/>
              <a:tabLst>
                <a:tab pos="457200" algn="l"/>
              </a:tabLst>
            </a:pPr>
            <a:r>
              <a:rPr lang="en-US" kern="0" dirty="0">
                <a:effectLst/>
                <a:latin typeface="+mn-lt"/>
                <a:ea typeface="Times New Roman" panose="02020603050405020304" pitchFamily="18" charset="0"/>
                <a:cs typeface="Times New Roman" panose="02020603050405020304" pitchFamily="18" charset="0"/>
              </a:rPr>
              <a:t>In Fall 2023 we will organize events to bring faculty together</a:t>
            </a:r>
          </a:p>
          <a:p>
            <a:pPr marR="0" lvl="0">
              <a:spcBef>
                <a:spcPts val="0"/>
              </a:spcBef>
              <a:spcAft>
                <a:spcPts val="0"/>
              </a:spcAft>
              <a:buSzPts val="1000"/>
              <a:buFont typeface="Wingdings" panose="05000000000000000000" pitchFamily="2" charset="2"/>
              <a:buChar char="Ø"/>
              <a:tabLst>
                <a:tab pos="457200" algn="l"/>
              </a:tabLst>
            </a:pPr>
            <a:r>
              <a:rPr lang="en-US" kern="0" dirty="0">
                <a:latin typeface="+mn-lt"/>
                <a:ea typeface="Times New Roman" panose="02020603050405020304" pitchFamily="18" charset="0"/>
                <a:cs typeface="Times New Roman" panose="02020603050405020304" pitchFamily="18" charset="0"/>
              </a:rPr>
              <a:t>Participate</a:t>
            </a:r>
          </a:p>
          <a:p>
            <a:pPr marR="0" lvl="0">
              <a:spcBef>
                <a:spcPts val="0"/>
              </a:spcBef>
              <a:spcAft>
                <a:spcPts val="0"/>
              </a:spcAft>
              <a:buSzPts val="1000"/>
              <a:buFont typeface="Wingdings" panose="05000000000000000000" pitchFamily="2" charset="2"/>
              <a:buChar char="Ø"/>
              <a:tabLst>
                <a:tab pos="457200" algn="l"/>
              </a:tabLst>
            </a:pPr>
            <a:r>
              <a:rPr lang="en-US" kern="0" dirty="0">
                <a:effectLst/>
                <a:latin typeface="+mn-lt"/>
                <a:ea typeface="Times New Roman" panose="02020603050405020304" pitchFamily="18" charset="0"/>
                <a:cs typeface="Times New Roman" panose="02020603050405020304" pitchFamily="18" charset="0"/>
              </a:rPr>
              <a:t>Large problems require diverse research teams</a:t>
            </a:r>
          </a:p>
          <a:p>
            <a:pPr marR="0" lvl="0">
              <a:spcBef>
                <a:spcPts val="0"/>
              </a:spcBef>
              <a:spcAft>
                <a:spcPts val="0"/>
              </a:spcAft>
              <a:buSzPts val="1000"/>
              <a:buFont typeface="Wingdings" panose="05000000000000000000" pitchFamily="2" charset="2"/>
              <a:buChar char="Ø"/>
              <a:tabLst>
                <a:tab pos="457200" algn="l"/>
              </a:tabLst>
            </a:pPr>
            <a:endParaRPr lang="en-US" kern="0" dirty="0">
              <a:effectLst/>
              <a:latin typeface="+mn-lt"/>
              <a:ea typeface="Times New Roman" panose="02020603050405020304" pitchFamily="18" charset="0"/>
              <a:cs typeface="Times New Roman" panose="02020603050405020304" pitchFamily="18" charset="0"/>
            </a:endParaRPr>
          </a:p>
          <a:p>
            <a:pPr marR="0" lvl="0">
              <a:spcBef>
                <a:spcPts val="0"/>
              </a:spcBef>
              <a:spcAft>
                <a:spcPts val="0"/>
              </a:spcAft>
              <a:buSzPts val="1000"/>
              <a:buFont typeface="Wingdings" panose="05000000000000000000" pitchFamily="2" charset="2"/>
              <a:buChar char="Ø"/>
              <a:tabLst>
                <a:tab pos="457200" algn="l"/>
              </a:tabLst>
            </a:pPr>
            <a:endParaRPr lang="en-US" kern="100" dirty="0">
              <a:solidFill>
                <a:srgbClr val="324674"/>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en-US" sz="2400" dirty="0">
              <a:latin typeface="+mn-lt"/>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7119398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128DCCD-09CA-682A-F00A-561CB2D69216}"/>
              </a:ext>
            </a:extLst>
          </p:cNvPr>
          <p:cNvSpPr>
            <a:spLocks noGrp="1"/>
          </p:cNvSpPr>
          <p:nvPr>
            <p:ph type="ctrTitle"/>
          </p:nvPr>
        </p:nvSpPr>
        <p:spPr>
          <a:xfrm>
            <a:off x="9267909" y="2023110"/>
            <a:ext cx="2469624" cy="2846070"/>
          </a:xfrm>
        </p:spPr>
        <p:txBody>
          <a:bodyPr anchor="ctr">
            <a:normAutofit/>
          </a:bodyPr>
          <a:lstStyle/>
          <a:p>
            <a:pPr algn="l"/>
            <a:r>
              <a:rPr lang="en-US" sz="3700"/>
              <a:t>Thank you for your attention! </a:t>
            </a:r>
          </a:p>
        </p:txBody>
      </p:sp>
      <p:sp>
        <p:nvSpPr>
          <p:cNvPr id="2068" name="Rectangle 206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Rectangle 206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even Strategies for Handling Difficult Questions - What to Say When You  Don't Know the Answer - ProEdge Skills, Inc.">
            <a:extLst>
              <a:ext uri="{FF2B5EF4-FFF2-40B4-BE49-F238E27FC236}">
                <a16:creationId xmlns:a16="http://schemas.microsoft.com/office/drawing/2014/main" id="{B5D35553-5167-BCDD-0B4C-BCFE7A17B3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238" y="1086883"/>
            <a:ext cx="7608304" cy="4755190"/>
          </a:xfrm>
          <a:prstGeom prst="rect">
            <a:avLst/>
          </a:prstGeom>
          <a:noFill/>
          <a:extLst>
            <a:ext uri="{909E8E84-426E-40DD-AFC4-6F175D3DCCD1}">
              <a14:hiddenFill xmlns:a14="http://schemas.microsoft.com/office/drawing/2010/main">
                <a:solidFill>
                  <a:srgbClr val="FFFFFF"/>
                </a:solidFill>
              </a14:hiddenFill>
            </a:ext>
          </a:extLst>
        </p:spPr>
      </p:pic>
      <p:sp>
        <p:nvSpPr>
          <p:cNvPr id="2072" name="Rectangle 207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a:xfrm>
            <a:off x="8610599" y="6492240"/>
            <a:ext cx="3126933" cy="365125"/>
          </a:xfrm>
        </p:spPr>
        <p:txBody>
          <a:bodyPr>
            <a:normAutofit fontScale="77500" lnSpcReduction="20000"/>
          </a:bodyPr>
          <a:lstStyle/>
          <a:p>
            <a:pPr marL="0" marR="0" lvl="0" indent="0" defTabSz="457200" rtl="0" eaLnBrk="1" fontAlgn="auto" latinLnBrk="0" hangingPunct="1">
              <a:spcBef>
                <a:spcPts val="0"/>
              </a:spcBef>
              <a:spcAft>
                <a:spcPts val="600"/>
              </a:spcAft>
              <a:buClrTx/>
              <a:buSzTx/>
              <a:buFontTx/>
              <a:buNone/>
              <a:tabLst/>
              <a:defRPr/>
            </a:pPr>
            <a:fld id="{A3A4BFCE-086D-438F-B441-B6F86A11D8E3}" type="slidenum">
              <a:rPr kumimoji="0" lang="en-US" b="0" i="0" u="none" strike="noStrike" kern="1200" cap="none" spc="0" normalizeH="0" baseline="0" noProof="0" smtClean="0">
                <a:ln>
                  <a:noFill/>
                </a:ln>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46088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D8D7347B-35B6-4C58-F60A-E1E2A267F8C6}"/>
              </a:ext>
            </a:extLst>
          </p:cNvPr>
          <p:cNvSpPr>
            <a:spLocks noGrp="1"/>
          </p:cNvSpPr>
          <p:nvPr>
            <p:ph type="sldNum" sz="quarter" idx="12"/>
          </p:nvPr>
        </p:nvSpPr>
        <p:spPr>
          <a:xfrm>
            <a:off x="10352540" y="295729"/>
            <a:ext cx="838199" cy="767687"/>
          </a:xfrm>
        </p:spPr>
        <p:txBody>
          <a:bodyPr>
            <a:normAutofit/>
          </a:bodyPr>
          <a:lstStyle/>
          <a:p>
            <a:pPr>
              <a:spcAft>
                <a:spcPts val="600"/>
              </a:spcAft>
            </a:pPr>
            <a:fld id="{A3A4BFCE-086D-438F-B441-B6F86A11D8E3}" type="slidenum">
              <a:rPr lang="en-US">
                <a:solidFill>
                  <a:srgbClr val="FFFFFF"/>
                </a:solidFill>
              </a:rPr>
              <a:pPr>
                <a:spcAft>
                  <a:spcPts val="600"/>
                </a:spcAft>
              </a:pPr>
              <a:t>2</a:t>
            </a:fld>
            <a:endParaRPr lang="en-US">
              <a:solidFill>
                <a:srgbClr val="FFFFFF"/>
              </a:solidFill>
            </a:endParaRPr>
          </a:p>
        </p:txBody>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F12FAAD-D61F-5508-50CE-05B05E59A6F9}"/>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Outline</a:t>
            </a:r>
          </a:p>
        </p:txBody>
      </p:sp>
      <p:sp>
        <p:nvSpPr>
          <p:cNvPr id="3" name="Content Placeholder 2">
            <a:extLst>
              <a:ext uri="{FF2B5EF4-FFF2-40B4-BE49-F238E27FC236}">
                <a16:creationId xmlns:a16="http://schemas.microsoft.com/office/drawing/2014/main" id="{77B143E7-6860-9871-38D1-F31FDC769352}"/>
              </a:ext>
            </a:extLst>
          </p:cNvPr>
          <p:cNvSpPr>
            <a:spLocks noGrp="1"/>
          </p:cNvSpPr>
          <p:nvPr>
            <p:ph idx="1"/>
          </p:nvPr>
        </p:nvSpPr>
        <p:spPr>
          <a:xfrm>
            <a:off x="1103312" y="2763520"/>
            <a:ext cx="8946541" cy="3484879"/>
          </a:xfrm>
        </p:spPr>
        <p:txBody>
          <a:bodyPr>
            <a:normAutofit/>
          </a:bodyPr>
          <a:lstStyle/>
          <a:p>
            <a:r>
              <a:rPr lang="en-US" dirty="0"/>
              <a:t>National Endowment for the Humanities (NEH)</a:t>
            </a:r>
          </a:p>
          <a:p>
            <a:r>
              <a:rPr lang="en-US" dirty="0"/>
              <a:t>National Endowment for the Arts (NEA)</a:t>
            </a:r>
          </a:p>
          <a:p>
            <a:r>
              <a:rPr lang="en-US" dirty="0"/>
              <a:t>Other Agencies</a:t>
            </a:r>
          </a:p>
          <a:p>
            <a:r>
              <a:rPr lang="en-US" dirty="0"/>
              <a:t>Foundations</a:t>
            </a:r>
          </a:p>
          <a:p>
            <a:r>
              <a:rPr lang="en-US" sz="2000" dirty="0"/>
              <a:t>Searching for opportunities - </a:t>
            </a:r>
            <a:r>
              <a:rPr lang="en-US" dirty="0"/>
              <a:t>PIVOT</a:t>
            </a:r>
          </a:p>
          <a:p>
            <a:endParaRPr lang="en-US" dirty="0"/>
          </a:p>
          <a:p>
            <a:endParaRPr lang="en-US" dirty="0"/>
          </a:p>
          <a:p>
            <a:endParaRPr lang="en-US" dirty="0"/>
          </a:p>
        </p:txBody>
      </p:sp>
    </p:spTree>
    <p:extLst>
      <p:ext uri="{BB962C8B-B14F-4D97-AF65-F5344CB8AC3E}">
        <p14:creationId xmlns:p14="http://schemas.microsoft.com/office/powerpoint/2010/main" val="21589545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6871455" cy="1400530"/>
          </a:xfrm>
        </p:spPr>
        <p:txBody>
          <a:bodyPr anchor="ctr">
            <a:normAutofit/>
          </a:bodyPr>
          <a:lstStyle/>
          <a:p>
            <a:r>
              <a:rPr lang="en-US" dirty="0">
                <a:solidFill>
                  <a:srgbClr val="FFFFFF"/>
                </a:solidFill>
              </a:rPr>
              <a:t>National Endowment </a:t>
            </a:r>
            <a:br>
              <a:rPr lang="en-US" dirty="0">
                <a:solidFill>
                  <a:srgbClr val="FFFFFF"/>
                </a:solidFill>
              </a:rPr>
            </a:br>
            <a:r>
              <a:rPr lang="en-US" dirty="0">
                <a:solidFill>
                  <a:srgbClr val="FFFFFF"/>
                </a:solidFill>
              </a:rPr>
              <a:t>for the Humanities (NEH)</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074879" y="2396727"/>
            <a:ext cx="9519631" cy="3484879"/>
          </a:xfrm>
        </p:spPr>
        <p:txBody>
          <a:bodyPr>
            <a:noAutofit/>
          </a:bodyPr>
          <a:lstStyle/>
          <a:p>
            <a:pPr marL="0">
              <a:spcBef>
                <a:spcPts val="600"/>
              </a:spcBef>
            </a:pPr>
            <a:r>
              <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According to NEH’s enabling legislation, “the term ‘humanities’ includes, but is not limited to, the study and interpretation of the following: language, both modern and classical; linguistics; literature; history; jurisprudence; philosophy; archaeology; comparative religion; ethics; the history, criticism and theory of the arts; those aspects of social sciences which have humanistic content and employ humanistic methods; and the study and application of the humanities to the human environment with particular attention to reflecting our diverse heritage, traditions, and history and to the relevance of the humanities to the current conditions of national life.”</a:t>
            </a:r>
          </a:p>
          <a:p>
            <a:pPr marL="0" indent="0">
              <a:spcBef>
                <a:spcPts val="600"/>
              </a:spcBef>
              <a:buNone/>
            </a:pPr>
            <a:endParaRPr lang="en-US" sz="16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1800"/>
              </a:spcAft>
            </a:pPr>
            <a:r>
              <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The types of projects range from the scholarly (including books, archives, translations, etc.) to the popular (e.g., museum exhibitions, tours of historic places, documentary films, radio, etc.). </a:t>
            </a:r>
          </a:p>
          <a:p>
            <a:pPr marL="0" marR="0">
              <a:spcBef>
                <a:spcPts val="0"/>
              </a:spcBef>
              <a:spcAft>
                <a:spcPts val="1800"/>
              </a:spcAft>
            </a:pPr>
            <a:r>
              <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NEH supports </a:t>
            </a:r>
            <a:r>
              <a:rPr lang="en-US" sz="1600" dirty="0">
                <a:effectLst/>
                <a:latin typeface="Calibri" panose="020F0502020204030204" pitchFamily="34" charset="0"/>
                <a:ea typeface="Times New Roman" panose="02020603050405020304" pitchFamily="18" charset="0"/>
                <a:cs typeface="Calibri" panose="020F0502020204030204" pitchFamily="34" charset="0"/>
              </a:rPr>
              <a:t>56 states and jurisdictional humanities council</a:t>
            </a:r>
            <a:r>
              <a:rPr lang="en-US" sz="1600" dirty="0">
                <a:latin typeface="Calibri" panose="020F0502020204030204" pitchFamily="34" charset="0"/>
                <a:ea typeface="Times New Roman" panose="02020603050405020304" pitchFamily="18" charset="0"/>
                <a:cs typeface="Calibri" panose="020F0502020204030204" pitchFamily="34" charset="0"/>
              </a:rPr>
              <a:t>s</a:t>
            </a:r>
            <a:r>
              <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 around the country, all of which also make awards to local humanities projects.</a:t>
            </a:r>
          </a:p>
          <a:p>
            <a:pPr marL="0" marR="0">
              <a:spcBef>
                <a:spcPts val="0"/>
              </a:spcBef>
              <a:spcAft>
                <a:spcPts val="1800"/>
              </a:spcAft>
            </a:pPr>
            <a:r>
              <a:rPr lang="en-US" sz="1600" dirty="0">
                <a:solidFill>
                  <a:srgbClr val="44474E"/>
                </a:solidFill>
                <a:latin typeface="Calibri" panose="020F0502020204030204" pitchFamily="34" charset="0"/>
                <a:ea typeface="Times New Roman" panose="02020603050405020304" pitchFamily="18" charset="0"/>
                <a:cs typeface="Calibri" panose="020F0502020204030204" pitchFamily="34" charset="0"/>
              </a:rPr>
              <a:t>In 2022 the NEH supported 258 projects with average direct funds of $90,000 per project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600"/>
              </a:spcBef>
            </a:pPr>
            <a:endParaRPr lang="en-US" sz="1600" dirty="0">
              <a:latin typeface="Calibri" panose="020F0502020204030204" pitchFamily="34" charset="0"/>
              <a:cs typeface="Calibri" panose="020F0502020204030204" pitchFamily="34" charset="0"/>
            </a:endParaRPr>
          </a:p>
          <a:p>
            <a:pPr marL="0" marR="0">
              <a:spcBef>
                <a:spcPts val="0"/>
              </a:spcBef>
              <a:spcAft>
                <a:spcPts val="0"/>
              </a:spcAft>
            </a:pPr>
            <a:endParaRPr lang="en-US" sz="1600"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2050" name="Picture 2" descr="National Endowment for the Humanities - Wikipedia">
            <a:extLst>
              <a:ext uri="{FF2B5EF4-FFF2-40B4-BE49-F238E27FC236}">
                <a16:creationId xmlns:a16="http://schemas.microsoft.com/office/drawing/2014/main" id="{DE1E25C2-7E28-DA17-71A3-CE4D78B08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738" y="75759"/>
            <a:ext cx="2086216" cy="2086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company name&#10;&#10;Description automatically generated">
            <a:extLst>
              <a:ext uri="{FF2B5EF4-FFF2-40B4-BE49-F238E27FC236}">
                <a16:creationId xmlns:a16="http://schemas.microsoft.com/office/drawing/2014/main" id="{ADFD15B1-AD51-F150-7436-51E383DE2A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565" y="5934462"/>
            <a:ext cx="4178300" cy="787400"/>
          </a:xfrm>
          <a:prstGeom prst="rect">
            <a:avLst/>
          </a:prstGeom>
        </p:spPr>
      </p:pic>
    </p:spTree>
    <p:extLst>
      <p:ext uri="{BB962C8B-B14F-4D97-AF65-F5344CB8AC3E}">
        <p14:creationId xmlns:p14="http://schemas.microsoft.com/office/powerpoint/2010/main" val="32712419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Finding Opportunities with NEH</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074879" y="2396727"/>
            <a:ext cx="9519631" cy="3484879"/>
          </a:xfrm>
        </p:spPr>
        <p:txBody>
          <a:bodyPr>
            <a:noAutofit/>
          </a:bodyPr>
          <a:lstStyle/>
          <a:p>
            <a:pPr marL="0" marR="0" indent="0">
              <a:spcBef>
                <a:spcPts val="0"/>
              </a:spcBef>
              <a:spcAft>
                <a:spcPts val="0"/>
              </a:spcAft>
              <a:buNone/>
            </a:pPr>
            <a:endParaRPr lang="en-US" sz="1800" kern="100" dirty="0">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spcAft>
                <a:spcPts val="0"/>
              </a:spcAft>
            </a:pPr>
            <a:r>
              <a:rPr lang="en-US" sz="1800" kern="100" dirty="0">
                <a:effectLst/>
                <a:latin typeface="Calibri" panose="020F0502020204030204" pitchFamily="34" charset="0"/>
                <a:ea typeface="DengXian" panose="02010600030101010101" pitchFamily="2" charset="-122"/>
                <a:cs typeface="Calibri" panose="020F0502020204030204" pitchFamily="34" charset="0"/>
              </a:rPr>
              <a:t>Searchable database of current and future opportunities</a:t>
            </a:r>
          </a:p>
          <a:p>
            <a:pPr marL="0" marR="0">
              <a:spcBef>
                <a:spcPts val="0"/>
              </a:spcBef>
              <a:spcAft>
                <a:spcPts val="0"/>
              </a:spcAft>
            </a:pPr>
            <a:r>
              <a:rPr lang="en-US" sz="1800" kern="100" dirty="0">
                <a:latin typeface="Calibri" panose="020F0502020204030204" pitchFamily="34" charset="0"/>
                <a:ea typeface="DengXian" panose="02010600030101010101" pitchFamily="2" charset="-122"/>
                <a:cs typeface="Calibri" panose="020F0502020204030204" pitchFamily="34" charset="0"/>
              </a:rPr>
              <a:t>Searchable database of awards	</a:t>
            </a:r>
            <a:endParaRPr lang="en-US" sz="1800" kern="100" dirty="0">
              <a:effectLst/>
              <a:latin typeface="Calibri" panose="020F0502020204030204" pitchFamily="34" charset="0"/>
              <a:ea typeface="DengXian" panose="02010600030101010101" pitchFamily="2" charset="-122"/>
              <a:cs typeface="Calibri" panose="020F0502020204030204" pitchFamily="34" charset="0"/>
            </a:endParaRPr>
          </a:p>
          <a:p>
            <a:pPr marL="400050" lvl="1">
              <a:spcBef>
                <a:spcPts val="0"/>
              </a:spcBef>
            </a:pPr>
            <a:r>
              <a:rPr lang="en-US" sz="16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NEH Grants Section</a:t>
            </a:r>
            <a:endParaRPr lang="en-US" sz="1600" dirty="0">
              <a:solidFill>
                <a:srgbClr val="0070C0"/>
              </a:solidFill>
              <a:latin typeface="Calibri" panose="020F0502020204030204" pitchFamily="34" charset="0"/>
              <a:cs typeface="Calibri" panose="020F0502020204030204" pitchFamily="34" charset="0"/>
            </a:endParaRPr>
          </a:p>
          <a:p>
            <a:pPr marL="0" marR="0">
              <a:spcBef>
                <a:spcPts val="0"/>
              </a:spcBef>
              <a:spcAft>
                <a:spcPts val="0"/>
              </a:spcAft>
            </a:pPr>
            <a:endParaRPr lang="en-US" sz="1800" kern="100" dirty="0">
              <a:effectLst/>
              <a:latin typeface="Calibri" panose="020F0502020204030204" pitchFamily="34" charset="0"/>
              <a:ea typeface="DengXian" panose="02010600030101010101" pitchFamily="2" charset="-122"/>
              <a:cs typeface="Calibri" panose="020F0502020204030204" pitchFamily="34" charset="0"/>
            </a:endParaRPr>
          </a:p>
          <a:p>
            <a:pPr marL="0" marR="0">
              <a:spcBef>
                <a:spcPts val="0"/>
              </a:spcBef>
              <a:spcAft>
                <a:spcPts val="0"/>
              </a:spcAft>
            </a:pPr>
            <a:r>
              <a:rPr lang="en-US" sz="1800" kern="100" dirty="0">
                <a:latin typeface="Calibri" panose="020F0502020204030204" pitchFamily="34" charset="0"/>
                <a:ea typeface="DengXian" panose="02010600030101010101" pitchFamily="2" charset="-122"/>
                <a:cs typeface="Calibri" panose="020F0502020204030204" pitchFamily="34" charset="0"/>
              </a:rPr>
              <a:t>Other opportunities:</a:t>
            </a:r>
          </a:p>
          <a:p>
            <a:pPr marL="400050" lvl="1">
              <a:spcBef>
                <a:spcPts val="0"/>
              </a:spcBef>
            </a:pPr>
            <a:r>
              <a:rPr lang="en-US" sz="1600" kern="100" dirty="0">
                <a:effectLst/>
                <a:latin typeface="Calibri" panose="020F0502020204030204" pitchFamily="34" charset="0"/>
                <a:ea typeface="DengXian" panose="02010600030101010101" pitchFamily="2" charset="-122"/>
                <a:cs typeface="Calibri" panose="020F0502020204030204" pitchFamily="34" charset="0"/>
              </a:rPr>
              <a:t>Annual Summer Stipends Pro</a:t>
            </a:r>
            <a:r>
              <a:rPr lang="en-US" sz="1600" kern="100" dirty="0">
                <a:latin typeface="Calibri" panose="020F0502020204030204" pitchFamily="34" charset="0"/>
                <a:ea typeface="DengXian" panose="02010600030101010101" pitchFamily="2" charset="-122"/>
                <a:cs typeface="Calibri" panose="020F0502020204030204" pitchFamily="34" charset="0"/>
              </a:rPr>
              <a:t>gram: $6,000; deadline</a:t>
            </a:r>
            <a:r>
              <a:rPr lang="en-US" sz="1600" b="1" kern="100" dirty="0">
                <a:latin typeface="Calibri" panose="020F0502020204030204" pitchFamily="34" charset="0"/>
                <a:ea typeface="DengXian" panose="02010600030101010101" pitchFamily="2" charset="-122"/>
                <a:cs typeface="Calibri" panose="020F0502020204030204" pitchFamily="34" charset="0"/>
              </a:rPr>
              <a:t> September 20, 2023</a:t>
            </a:r>
          </a:p>
          <a:p>
            <a:pPr marL="800100" lvl="2">
              <a:spcBef>
                <a:spcPts val="0"/>
              </a:spcBef>
            </a:pPr>
            <a:r>
              <a:rPr lang="en-US"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program requires tenured or tenure-track applicants to be nominated by an official on their campus, and institutions can nominate up to two people.  </a:t>
            </a:r>
            <a:r>
              <a:rPr lang="en-US" dirty="0">
                <a:effectLst/>
                <a:latin typeface="Calibri" panose="020F0502020204030204" pitchFamily="34" charset="0"/>
                <a:cs typeface="Calibri" panose="020F0502020204030204" pitchFamily="34" charset="0"/>
              </a:rPr>
              <a:t> </a:t>
            </a:r>
            <a:endParaRPr lang="en-US" kern="100" dirty="0">
              <a:latin typeface="Calibri" panose="020F0502020204030204" pitchFamily="34" charset="0"/>
              <a:ea typeface="DengXian" panose="02010600030101010101" pitchFamily="2" charset="-122"/>
              <a:cs typeface="Calibri" panose="020F0502020204030204" pitchFamily="34" charset="0"/>
            </a:endParaRPr>
          </a:p>
          <a:p>
            <a:pPr marL="800100" lvl="2">
              <a:spcBef>
                <a:spcPts val="0"/>
              </a:spcBef>
            </a:pPr>
            <a:r>
              <a:rPr lang="en-US" kern="100" dirty="0">
                <a:solidFill>
                  <a:srgbClr val="0070C0"/>
                </a:solidFill>
                <a:latin typeface="Calibri" panose="020F0502020204030204" pitchFamily="34" charset="0"/>
                <a:ea typeface="DengXia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Summer Stipends</a:t>
            </a:r>
            <a:endParaRPr lang="en-US" kern="100" dirty="0">
              <a:solidFill>
                <a:srgbClr val="0070C0"/>
              </a:solidFill>
              <a:latin typeface="Calibri" panose="020F0502020204030204" pitchFamily="34" charset="0"/>
              <a:ea typeface="DengXian" panose="02010600030101010101" pitchFamily="2" charset="-122"/>
              <a:cs typeface="Calibri" panose="020F0502020204030204" pitchFamily="34" charset="0"/>
            </a:endParaRPr>
          </a:p>
          <a:p>
            <a:pPr marL="800100" lvl="2">
              <a:spcBef>
                <a:spcPts val="0"/>
              </a:spcBef>
            </a:pPr>
            <a:endParaRPr lang="en-US" sz="1400" kern="100" dirty="0">
              <a:latin typeface="Calibri" panose="020F0502020204030204" pitchFamily="34" charset="0"/>
              <a:ea typeface="DengXian" panose="02010600030101010101" pitchFamily="2" charset="-122"/>
              <a:cs typeface="Calibri" panose="020F0502020204030204" pitchFamily="34" charset="0"/>
            </a:endParaRPr>
          </a:p>
          <a:p>
            <a:pPr marL="400050" lvl="1">
              <a:spcBef>
                <a:spcPts val="0"/>
              </a:spcBef>
            </a:pPr>
            <a:r>
              <a:rPr lang="en-US" sz="1600" i="1" kern="100" dirty="0">
                <a:latin typeface="Calibri" panose="020F0502020204030204" pitchFamily="34" charset="0"/>
                <a:ea typeface="DengXian" panose="02010600030101010101" pitchFamily="2" charset="-122"/>
                <a:cs typeface="Calibri" panose="020F0502020204030204" pitchFamily="34" charset="0"/>
              </a:rPr>
              <a:t>Ad hoc</a:t>
            </a:r>
            <a:r>
              <a:rPr lang="en-US" sz="1600" kern="100" dirty="0">
                <a:latin typeface="Calibri" panose="020F0502020204030204" pitchFamily="34" charset="0"/>
                <a:ea typeface="DengXian" panose="02010600030101010101" pitchFamily="2" charset="-122"/>
                <a:cs typeface="Calibri" panose="020F0502020204030204" pitchFamily="34" charset="0"/>
              </a:rPr>
              <a:t> programs. For example:</a:t>
            </a:r>
          </a:p>
          <a:p>
            <a:pPr marL="800100" lvl="2">
              <a:spcBef>
                <a:spcPts val="0"/>
              </a:spcBef>
            </a:pPr>
            <a:r>
              <a:rPr lang="en-US" kern="100" dirty="0">
                <a:solidFill>
                  <a:srgbClr val="0070C0"/>
                </a:solidFill>
                <a:latin typeface="Calibri" panose="020F0502020204030204" pitchFamily="34" charset="0"/>
                <a:ea typeface="DengXia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Preserve Federal Indian Boarding School Oral History and Records</a:t>
            </a:r>
            <a:endParaRPr lang="en-US" kern="100" dirty="0">
              <a:solidFill>
                <a:srgbClr val="0070C0"/>
              </a:solidFill>
              <a:latin typeface="Calibri" panose="020F0502020204030204" pitchFamily="34" charset="0"/>
              <a:ea typeface="DengXian" panose="02010600030101010101" pitchFamily="2" charset="-122"/>
              <a:cs typeface="Calibri" panose="020F0502020204030204" pitchFamily="34" charset="0"/>
            </a:endParaRPr>
          </a:p>
          <a:p>
            <a:pPr marL="800100" lvl="2">
              <a:spcBef>
                <a:spcPts val="0"/>
              </a:spcBef>
            </a:pPr>
            <a:endParaRPr lang="en-US" sz="1050"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7" name="Picture 6" descr="A picture containing company name&#10;&#10;Description automatically generated">
            <a:extLst>
              <a:ext uri="{FF2B5EF4-FFF2-40B4-BE49-F238E27FC236}">
                <a16:creationId xmlns:a16="http://schemas.microsoft.com/office/drawing/2014/main" id="{FFAE828F-0FC3-64A3-B3F7-BF11D81FFC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565" y="5934462"/>
            <a:ext cx="4178300" cy="787400"/>
          </a:xfrm>
          <a:prstGeom prst="rect">
            <a:avLst/>
          </a:prstGeom>
        </p:spPr>
      </p:pic>
    </p:spTree>
    <p:extLst>
      <p:ext uri="{BB962C8B-B14F-4D97-AF65-F5344CB8AC3E}">
        <p14:creationId xmlns:p14="http://schemas.microsoft.com/office/powerpoint/2010/main" val="38625380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National Endowment for the Arts (NEA)</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074879" y="2396727"/>
            <a:ext cx="9519631" cy="3484879"/>
          </a:xfrm>
        </p:spPr>
        <p:txBody>
          <a:bodyPr>
            <a:noAutofit/>
          </a:bodyPr>
          <a:lstStyle/>
          <a:p>
            <a:pPr marL="0">
              <a:spcBef>
                <a:spcPts val="600"/>
              </a:spcBef>
            </a:pPr>
            <a:r>
              <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NEA has two main funding avenues:</a:t>
            </a:r>
          </a:p>
          <a:p>
            <a:pPr lvl="1" indent="-342900">
              <a:spcBef>
                <a:spcPts val="0"/>
              </a:spcBef>
              <a:buSzPts val="1000"/>
              <a:buFont typeface="Symbol" pitchFamily="2" charset="2"/>
              <a:buChar char=""/>
              <a:tabLst>
                <a:tab pos="457200" algn="l"/>
              </a:tabLst>
            </a:pPr>
            <a:r>
              <a:rPr lang="en-US" sz="1400" b="1" kern="0" dirty="0">
                <a:effectLst/>
                <a:latin typeface="Calibri" panose="020F0502020204030204" pitchFamily="34" charset="0"/>
                <a:ea typeface="Times New Roman" panose="02020603050405020304" pitchFamily="18" charset="0"/>
                <a:cs typeface="Calibri" panose="020F0502020204030204" pitchFamily="34" charset="0"/>
              </a:rPr>
              <a:t>Research Grants in the Arts</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funds research studies that investigate the value and/or impact of the arts, either as individual components of the U.S. arts ecology or as they interact with each other and/or with other domains of American life. Matching/cost share grants of $20,000 to $100,000 will be awarded.</a:t>
            </a:r>
            <a:endParaRPr lang="en-US" sz="1400" kern="100" dirty="0">
              <a:effectLst/>
              <a:latin typeface="Calibri" panose="020F0502020204030204" pitchFamily="34" charset="0"/>
              <a:ea typeface="DengXian" panose="02010600030101010101" pitchFamily="2" charset="-122"/>
              <a:cs typeface="Calibri" panose="020F0502020204030204" pitchFamily="34" charset="0"/>
            </a:endParaRPr>
          </a:p>
          <a:p>
            <a:pPr lvl="1" indent="-342900">
              <a:spcBef>
                <a:spcPts val="0"/>
              </a:spcBef>
              <a:buSzPts val="1000"/>
              <a:buFont typeface="Symbol" pitchFamily="2" charset="2"/>
              <a:buChar char=""/>
              <a:tabLst>
                <a:tab pos="457200" algn="l"/>
              </a:tabLst>
            </a:pPr>
            <a:r>
              <a:rPr lang="en-US" sz="1400" b="1" kern="0" dirty="0">
                <a:effectLst/>
                <a:latin typeface="Calibri" panose="020F0502020204030204" pitchFamily="34" charset="0"/>
                <a:ea typeface="Times New Roman" panose="02020603050405020304" pitchFamily="18" charset="0"/>
                <a:cs typeface="Calibri" panose="020F0502020204030204" pitchFamily="34" charset="0"/>
              </a:rPr>
              <a:t>NEA Research Labs</a:t>
            </a:r>
            <a:r>
              <a:rPr lang="en-US" sz="1400" kern="0" dirty="0">
                <a:effectLst/>
                <a:latin typeface="Calibri" panose="020F0502020204030204" pitchFamily="34" charset="0"/>
                <a:ea typeface="Times New Roman" panose="02020603050405020304" pitchFamily="18" charset="0"/>
                <a:cs typeface="Calibri" panose="020F0502020204030204" pitchFamily="34" charset="0"/>
              </a:rPr>
              <a:t> funds transdisciplinary research teams grounded in the social and behavioral sciences, yielding empirical insights about the arts for the benefit of arts and non-arts sectors alike. Matching/cost share grants of $100,000 to $150,000 will be awarded.</a:t>
            </a:r>
          </a:p>
          <a:p>
            <a:pPr lvl="1" indent="-342900">
              <a:spcBef>
                <a:spcPts val="0"/>
              </a:spcBef>
              <a:buSzPts val="1000"/>
              <a:buFont typeface="Symbol" pitchFamily="2" charset="2"/>
              <a:buChar char=""/>
              <a:tabLst>
                <a:tab pos="457200" algn="l"/>
              </a:tabLst>
            </a:pPr>
            <a:endParaRPr lang="en-US" sz="1400"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600" kern="0" dirty="0">
                <a:latin typeface="Calibri" panose="020F0502020204030204" pitchFamily="34" charset="0"/>
                <a:ea typeface="DengXian" panose="02010600030101010101" pitchFamily="2" charset="-122"/>
                <a:cs typeface="Calibri" panose="020F0502020204030204" pitchFamily="34" charset="0"/>
              </a:rPr>
              <a:t>A biannual NEA program is </a:t>
            </a:r>
            <a:r>
              <a:rPr lang="en-US" sz="1600" kern="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600" b="1" kern="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Literature Fellowships program</a:t>
            </a:r>
            <a:r>
              <a:rPr lang="en-US" sz="1600" kern="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$25,000 grants in prose (fiction and creative nonfiction) and poetry to published creative writers that enable the recipients to set aside time for writing, research, travel, and general career advancement. This program operates on a two-year cycle with fellowships in prose and poetry available in alternating years. In 2023 NEA will be accepting applications in </a:t>
            </a:r>
            <a:r>
              <a:rPr lang="en-US" sz="1600" b="1" kern="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prose (fiction and creative nonfiction)</a:t>
            </a:r>
            <a:r>
              <a:rPr lang="en-US" sz="1600" kern="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kern="100" dirty="0">
              <a:effectLst/>
              <a:latin typeface="Calibri" panose="020F0502020204030204" pitchFamily="34" charset="0"/>
              <a:ea typeface="DengXian" panose="02010600030101010101" pitchFamily="2" charset="-122"/>
              <a:cs typeface="Calibri" panose="020F0502020204030204" pitchFamily="34" charset="0"/>
            </a:endParaRPr>
          </a:p>
          <a:p>
            <a:pPr>
              <a:spcBef>
                <a:spcPts val="0"/>
              </a:spcBef>
              <a:buSzPts val="1000"/>
              <a:buFont typeface="Symbol" pitchFamily="2" charset="2"/>
              <a:buChar char=""/>
              <a:tabLst>
                <a:tab pos="457200" algn="l"/>
              </a:tabLst>
            </a:pPr>
            <a:endParaRPr lang="en-US" sz="1600" kern="100" dirty="0">
              <a:effectLst/>
              <a:latin typeface="Calibri" panose="020F0502020204030204" pitchFamily="34" charset="0"/>
              <a:ea typeface="DengXian" panose="02010600030101010101" pitchFamily="2" charset="-122"/>
              <a:cs typeface="Calibri" panose="020F0502020204030204" pitchFamily="34" charset="0"/>
            </a:endParaRPr>
          </a:p>
          <a:p>
            <a:pPr marL="0">
              <a:spcBef>
                <a:spcPts val="600"/>
              </a:spcBef>
            </a:pPr>
            <a:endPar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spcBef>
                <a:spcPts val="600"/>
              </a:spcBef>
              <a:buNone/>
            </a:pPr>
            <a:endParaRPr lang="en-US" sz="1600" dirty="0">
              <a:latin typeface="Calibri" panose="020F0502020204030204" pitchFamily="34" charset="0"/>
              <a:cs typeface="Calibri" panose="020F0502020204030204" pitchFamily="34" charset="0"/>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9" name="Picture 8" descr="A picture containing text&#10;&#10;Description automatically generated">
            <a:extLst>
              <a:ext uri="{FF2B5EF4-FFF2-40B4-BE49-F238E27FC236}">
                <a16:creationId xmlns:a16="http://schemas.microsoft.com/office/drawing/2014/main" id="{FA3FE9E3-848A-9264-941D-6B16B45C9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54621"/>
            <a:ext cx="2643201" cy="749027"/>
          </a:xfrm>
          <a:prstGeom prst="rect">
            <a:avLst/>
          </a:prstGeom>
        </p:spPr>
      </p:pic>
    </p:spTree>
    <p:extLst>
      <p:ext uri="{BB962C8B-B14F-4D97-AF65-F5344CB8AC3E}">
        <p14:creationId xmlns:p14="http://schemas.microsoft.com/office/powerpoint/2010/main" val="248732766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Engaging with the NEA</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103312" y="2567593"/>
            <a:ext cx="9519631" cy="3484879"/>
          </a:xfrm>
        </p:spPr>
        <p:txBody>
          <a:bodyPr>
            <a:noAutofit/>
          </a:bodyPr>
          <a:lstStyle/>
          <a:p>
            <a:pPr marL="0">
              <a:spcBef>
                <a:spcPts val="600"/>
              </a:spcBef>
            </a:pPr>
            <a:r>
              <a:rPr lang="en-US" sz="18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Get to know your agency</a:t>
            </a:r>
          </a:p>
          <a:p>
            <a:pPr marL="400050" lvl="1">
              <a:spcBef>
                <a:spcPts val="600"/>
              </a:spcBef>
            </a:pPr>
            <a:r>
              <a:rPr lang="en-US" sz="1600" dirty="0">
                <a:solidFill>
                  <a:srgbClr val="44474E"/>
                </a:solidFill>
                <a:latin typeface="Calibri" panose="020F0502020204030204" pitchFamily="34" charset="0"/>
                <a:ea typeface="Times New Roman" panose="02020603050405020304" pitchFamily="18" charset="0"/>
                <a:cs typeface="Calibri" panose="020F0502020204030204" pitchFamily="34" charset="0"/>
              </a:rPr>
              <a:t>Study their </a:t>
            </a:r>
            <a:r>
              <a:rPr lang="en-US" sz="1600" dirty="0">
                <a:solidFill>
                  <a:srgbClr val="0070C0"/>
                </a:solidFill>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2022-2026 Research Agenda</a:t>
            </a:r>
            <a:endParaRPr lang="en-US" sz="16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400050" lvl="1">
              <a:spcBef>
                <a:spcPts val="600"/>
              </a:spcBef>
            </a:pPr>
            <a:endParaRPr lang="en-US" sz="16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600"/>
              </a:spcBef>
            </a:pPr>
            <a:r>
              <a:rPr lang="en-US" sz="18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Get to know the review process. Get to know the Program Directors. Network.</a:t>
            </a:r>
            <a:endParaRPr lang="en-US" sz="1800" b="1" kern="100" dirty="0">
              <a:solidFill>
                <a:srgbClr val="44474E"/>
              </a:solidFill>
              <a:latin typeface="Calibri" panose="020F0502020204030204" pitchFamily="34" charset="0"/>
              <a:ea typeface="DengXian" panose="02010600030101010101" pitchFamily="2" charset="-122"/>
              <a:cs typeface="Calibri" panose="020F0502020204030204" pitchFamily="34" charset="0"/>
            </a:endParaRPr>
          </a:p>
          <a:p>
            <a:pPr marL="400050" lvl="1"/>
            <a:r>
              <a:rPr lang="en-US" sz="1600" b="1"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NEA is looking for Arts Endowment panelists to review applications for funding</a:t>
            </a:r>
            <a:r>
              <a:rPr lang="en-US" sz="16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 Panels are composed of individuals who represent a broad range of artistic and cultural viewpoints, as well as wide geographic and ethnic diversity, to provide advice about the artistic excellence and artistic merit of proposals in a variety of funding categories. Our panels are composed of both arts professionals and knowledgeable laypersons. </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0"/>
            <a:r>
              <a:rPr lang="en-US" sz="1800" dirty="0">
                <a:solidFill>
                  <a:srgbClr val="212121"/>
                </a:solidFill>
                <a:effectLst/>
                <a:latin typeface="Calibri" panose="020F0502020204030204" pitchFamily="34" charset="0"/>
                <a:ea typeface="DengXian" panose="02010600030101010101" pitchFamily="2" charset="-122"/>
                <a:cs typeface="Calibri" panose="020F0502020204030204" pitchFamily="34" charset="0"/>
              </a:rPr>
              <a:t>NEA maintains a database to help them identify and select panelists. </a:t>
            </a:r>
            <a:endParaRPr lang="en-US" sz="1800" dirty="0">
              <a:latin typeface="Calibri" panose="020F0502020204030204" pitchFamily="34" charset="0"/>
              <a:cs typeface="Calibri" panose="020F0502020204030204" pitchFamily="34" charset="0"/>
            </a:endParaRPr>
          </a:p>
          <a:p>
            <a:pPr marL="0" marR="0">
              <a:spcBef>
                <a:spcPts val="0"/>
              </a:spcBef>
              <a:spcAft>
                <a:spcPts val="0"/>
              </a:spcAft>
            </a:pPr>
            <a:endParaRPr lang="en-US" sz="1600"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9" name="Picture 8" descr="A picture containing text&#10;&#10;Description automatically generated">
            <a:extLst>
              <a:ext uri="{FF2B5EF4-FFF2-40B4-BE49-F238E27FC236}">
                <a16:creationId xmlns:a16="http://schemas.microsoft.com/office/drawing/2014/main" id="{FA3FE9E3-848A-9264-941D-6B16B45C96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054621"/>
            <a:ext cx="2643201" cy="749027"/>
          </a:xfrm>
          <a:prstGeom prst="rect">
            <a:avLst/>
          </a:prstGeom>
        </p:spPr>
      </p:pic>
    </p:spTree>
    <p:extLst>
      <p:ext uri="{BB962C8B-B14F-4D97-AF65-F5344CB8AC3E}">
        <p14:creationId xmlns:p14="http://schemas.microsoft.com/office/powerpoint/2010/main" val="345684956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Other Agencies</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103312" y="2567593"/>
            <a:ext cx="9519631" cy="3484879"/>
          </a:xfrm>
        </p:spPr>
        <p:txBody>
          <a:bodyPr>
            <a:noAutofit/>
          </a:bodyPr>
          <a:lstStyle/>
          <a:p>
            <a:pPr marL="0">
              <a:spcBef>
                <a:spcPts val="600"/>
              </a:spcBef>
            </a:pPr>
            <a:r>
              <a:rPr lang="en-US" sz="1800" dirty="0">
                <a:solidFill>
                  <a:srgbClr val="44474E"/>
                </a:solidFill>
                <a:effectLst/>
                <a:latin typeface="Calibri" panose="020F0502020204030204" pitchFamily="34" charset="0"/>
                <a:ea typeface="Times New Roman" panose="02020603050405020304" pitchFamily="18" charset="0"/>
                <a:cs typeface="Calibri" panose="020F0502020204030204" pitchFamily="34" charset="0"/>
              </a:rPr>
              <a:t>Other Federal agencies support art and humanities projects. Examples:</a:t>
            </a:r>
          </a:p>
          <a:p>
            <a:pPr marL="400050" lvl="1">
              <a:spcBef>
                <a:spcPts val="600"/>
              </a:spcBef>
            </a:pPr>
            <a:endParaRPr lang="en-US" sz="1600" dirty="0">
              <a:latin typeface="Calibri" panose="020F0502020204030204" pitchFamily="34" charset="0"/>
              <a:cs typeface="Calibri" panose="020F0502020204030204" pitchFamily="34" charset="0"/>
            </a:endParaRPr>
          </a:p>
          <a:p>
            <a:pPr marL="0">
              <a:spcBef>
                <a:spcPts val="600"/>
              </a:spcBef>
            </a:pPr>
            <a:r>
              <a:rPr lang="en-US" sz="1800" dirty="0">
                <a:latin typeface="Calibri" panose="020F0502020204030204" pitchFamily="34" charset="0"/>
                <a:cs typeface="Calibri" panose="020F0502020204030204" pitchFamily="34" charset="0"/>
              </a:rPr>
              <a:t>The </a:t>
            </a:r>
            <a:r>
              <a:rPr lang="en-US" sz="1800" u="sng" dirty="0">
                <a:latin typeface="Calibri" panose="020F0502020204030204" pitchFamily="34" charset="0"/>
                <a:cs typeface="Calibri" panose="020F0502020204030204" pitchFamily="34" charset="0"/>
              </a:rPr>
              <a:t>National Science Foundation</a:t>
            </a:r>
            <a:r>
              <a:rPr lang="en-US" sz="1800" dirty="0">
                <a:latin typeface="Calibri" panose="020F0502020204030204" pitchFamily="34" charset="0"/>
                <a:cs typeface="Calibri" panose="020F0502020204030204" pitchFamily="34" charset="0"/>
              </a:rPr>
              <a:t> has the S</a:t>
            </a:r>
            <a:r>
              <a:rPr lang="en-US" sz="1800" i="0" strike="noStrike" dirty="0">
                <a:effectLst/>
                <a:latin typeface="Calibri" panose="020F0502020204030204" pitchFamily="34" charset="0"/>
                <a:cs typeface="Calibri" panose="020F0502020204030204" pitchFamily="34" charset="0"/>
              </a:rPr>
              <a:t>cience and Technology Studies (STS) (previously known as the  the Science, Technology and Society Program). STS is an interdisciplinary field that investigates the conceptual foundations, historical developments and social contexts of science, technology, engineering and mathematics (STEM), including medical science. The STS program supports proposals across a broad spectrum of research that uses historical, philosophical and social scientific methods to investigate STEM theory and practice.</a:t>
            </a:r>
          </a:p>
          <a:p>
            <a:pPr marL="0">
              <a:spcBef>
                <a:spcPts val="600"/>
              </a:spcBef>
            </a:pPr>
            <a:endParaRPr lang="en-US" sz="1800" dirty="0">
              <a:latin typeface="Calibri" panose="020F0502020204030204" pitchFamily="34" charset="0"/>
              <a:cs typeface="Calibri" panose="020F0502020204030204" pitchFamily="34" charset="0"/>
            </a:endParaRPr>
          </a:p>
          <a:p>
            <a:pPr marL="0">
              <a:spcBef>
                <a:spcPts val="600"/>
              </a:spcBef>
            </a:pPr>
            <a:r>
              <a:rPr lang="en-US" sz="1800" i="0" strike="noStrike" dirty="0">
                <a:effectLst/>
                <a:latin typeface="Calibri" panose="020F0502020204030204" pitchFamily="34" charset="0"/>
                <a:cs typeface="Calibri" panose="020F0502020204030204" pitchFamily="34" charset="0"/>
              </a:rPr>
              <a:t>Deadline:</a:t>
            </a:r>
            <a:r>
              <a:rPr lang="en-US" sz="1800" b="1" i="0" strike="noStrike" dirty="0">
                <a:effectLst/>
                <a:latin typeface="Calibri" panose="020F0502020204030204" pitchFamily="34" charset="0"/>
                <a:cs typeface="Calibri" panose="020F0502020204030204" pitchFamily="34" charset="0"/>
              </a:rPr>
              <a:t> August 3, 2023</a:t>
            </a:r>
          </a:p>
          <a:p>
            <a:endParaRPr lang="en-US" sz="1600" dirty="0">
              <a:latin typeface="Calibri" panose="020F0502020204030204" pitchFamily="34" charset="0"/>
              <a:cs typeface="Calibri" panose="020F0502020204030204" pitchFamily="34" charset="0"/>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6" name="Picture 2" descr="National Science Foundation - Wikipedia">
            <a:extLst>
              <a:ext uri="{FF2B5EF4-FFF2-40B4-BE49-F238E27FC236}">
                <a16:creationId xmlns:a16="http://schemas.microsoft.com/office/drawing/2014/main" id="{D3A496A5-077C-C6F3-C7DA-BF6234A67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 y="5444891"/>
            <a:ext cx="1348164" cy="135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4786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Other Agencies</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1103312" y="2567593"/>
            <a:ext cx="9519631" cy="3484879"/>
          </a:xfrm>
        </p:spPr>
        <p:txBody>
          <a:bodyPr>
            <a:noAutofit/>
          </a:bodyPr>
          <a:lstStyle/>
          <a:p>
            <a:pPr marL="400050" lvl="1">
              <a:spcBef>
                <a:spcPts val="600"/>
              </a:spcBef>
            </a:pPr>
            <a:r>
              <a:rPr lang="en-US" sz="1600" dirty="0">
                <a:latin typeface="Calibri" panose="020F0502020204030204" pitchFamily="34" charset="0"/>
                <a:cs typeface="Calibri" panose="020F0502020204030204" pitchFamily="34" charset="0"/>
              </a:rPr>
              <a:t>The </a:t>
            </a:r>
            <a:r>
              <a:rPr lang="en-US" sz="1600" u="sng" dirty="0">
                <a:latin typeface="Calibri" panose="020F0502020204030204" pitchFamily="34" charset="0"/>
                <a:cs typeface="Calibri" panose="020F0502020204030204" pitchFamily="34" charset="0"/>
              </a:rPr>
              <a:t>National Institutes of Health</a:t>
            </a:r>
            <a:r>
              <a:rPr lang="en-US" sz="1600" dirty="0">
                <a:latin typeface="Calibri" panose="020F0502020204030204" pitchFamily="34" charset="0"/>
                <a:cs typeface="Calibri" panose="020F0502020204030204" pitchFamily="34" charset="0"/>
              </a:rPr>
              <a:t> (NIH) through the National Library of Medicine have the G13 program to support scholarly works in Biomedicine and Health</a:t>
            </a:r>
          </a:p>
          <a:p>
            <a:pPr lvl="1">
              <a:buFont typeface="Arial" panose="020B0604020202020204" pitchFamily="34" charset="0"/>
              <a:buChar char="•"/>
            </a:pPr>
            <a:r>
              <a:rPr lang="en-US" sz="1600" b="0" i="0" u="none" strike="noStrike" dirty="0">
                <a:solidFill>
                  <a:srgbClr val="333333"/>
                </a:solidFill>
                <a:effectLst/>
                <a:latin typeface="Calibri" panose="020F0502020204030204" pitchFamily="34" charset="0"/>
                <a:cs typeface="Calibri" panose="020F0502020204030204" pitchFamily="34" charset="0"/>
              </a:rPr>
              <a:t>Support the preparation of books or other works focusing on the history or philosophy of medicine, public health and the life sciences, the development of medical research and health services, bioethics, and studies on the interrelationship of medicine and society</a:t>
            </a:r>
          </a:p>
          <a:p>
            <a:pPr lvl="1">
              <a:buFont typeface="Arial" panose="020B0604020202020204" pitchFamily="34" charset="0"/>
              <a:buChar char="•"/>
            </a:pPr>
            <a:r>
              <a:rPr lang="en-US" sz="1600" b="0" i="0" u="none" strike="noStrike" dirty="0">
                <a:solidFill>
                  <a:srgbClr val="333333"/>
                </a:solidFill>
                <a:effectLst/>
                <a:latin typeface="Calibri" panose="020F0502020204030204" pitchFamily="34" charset="0"/>
                <a:cs typeface="Calibri" panose="020F0502020204030204" pitchFamily="34" charset="0"/>
              </a:rPr>
              <a:t>Works focusing on the history or philosophy of biomedical informatics, computational biology, health information sciences, health communications, or health sciences librarianship</a:t>
            </a:r>
          </a:p>
          <a:p>
            <a:pPr lvl="1">
              <a:buFont typeface="Arial" panose="020B0604020202020204" pitchFamily="34" charset="0"/>
              <a:buChar char="•"/>
            </a:pPr>
            <a:r>
              <a:rPr lang="en-US" sz="1600" b="0" i="0" u="none" strike="noStrike" dirty="0">
                <a:solidFill>
                  <a:srgbClr val="333333"/>
                </a:solidFill>
                <a:effectLst/>
                <a:latin typeface="Calibri" panose="020F0502020204030204" pitchFamily="34" charset="0"/>
                <a:cs typeface="Calibri" panose="020F0502020204030204" pitchFamily="34" charset="0"/>
              </a:rPr>
              <a:t>Analytical and comprehensive critical reviews which identify the present status of research and practice in various health-related fields, addressing advances which have been made, problems requiring examination, and emerging trends</a:t>
            </a:r>
          </a:p>
          <a:p>
            <a:pPr>
              <a:buFont typeface="Arial" panose="020B0604020202020204" pitchFamily="34" charset="0"/>
              <a:buChar char="•"/>
            </a:pPr>
            <a:r>
              <a:rPr lang="en-US" sz="1600" dirty="0">
                <a:solidFill>
                  <a:srgbClr val="333333"/>
                </a:solidFill>
                <a:latin typeface="Calibri" panose="020F0502020204030204" pitchFamily="34" charset="0"/>
                <a:cs typeface="Calibri" panose="020F0502020204030204" pitchFamily="34" charset="0"/>
              </a:rPr>
              <a:t>Currently not active; awaiting new budget</a:t>
            </a:r>
            <a:endParaRPr lang="en-US" sz="1600" b="0" i="0" u="none" strike="noStrike" dirty="0">
              <a:solidFill>
                <a:srgbClr val="333333"/>
              </a:solidFill>
              <a:effectLst/>
              <a:latin typeface="Calibri" panose="020F0502020204030204" pitchFamily="34" charset="0"/>
              <a:cs typeface="Calibri" panose="020F0502020204030204" pitchFamily="34" charset="0"/>
            </a:endParaRPr>
          </a:p>
          <a:p>
            <a:pPr marL="800100" lvl="2">
              <a:spcBef>
                <a:spcPts val="600"/>
              </a:spcBef>
            </a:pPr>
            <a:endParaRPr lang="en-US" sz="1400" dirty="0">
              <a:latin typeface="Calibri" panose="020F0502020204030204" pitchFamily="34" charset="0"/>
              <a:cs typeface="Calibri" panose="020F0502020204030204" pitchFamily="34" charset="0"/>
            </a:endParaRPr>
          </a:p>
          <a:p>
            <a:pPr marL="800100" lvl="2">
              <a:spcBef>
                <a:spcPts val="600"/>
              </a:spcBef>
            </a:pPr>
            <a:endParaRPr lang="en-US" sz="1400" dirty="0">
              <a:latin typeface="Calibri" panose="020F0502020204030204" pitchFamily="34" charset="0"/>
              <a:cs typeface="Calibri" panose="020F0502020204030204" pitchFamily="34" charset="0"/>
            </a:endParaRPr>
          </a:p>
          <a:p>
            <a:pPr marL="0" marR="0">
              <a:spcBef>
                <a:spcPts val="0"/>
              </a:spcBef>
              <a:spcAft>
                <a:spcPts val="0"/>
              </a:spcAft>
            </a:pPr>
            <a:endParaRPr lang="en-US" sz="1600"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pic>
        <p:nvPicPr>
          <p:cNvPr id="4" name="Picture 4" descr="Southern Illinois University">
            <a:extLst>
              <a:ext uri="{FF2B5EF4-FFF2-40B4-BE49-F238E27FC236}">
                <a16:creationId xmlns:a16="http://schemas.microsoft.com/office/drawing/2014/main" id="{2DF940A6-CB57-2E62-9CBA-287278241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214" y="5554963"/>
            <a:ext cx="1462562" cy="14625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3A4BFCE-086D-438F-B441-B6F86A11D8E3}" type="slidenum">
              <a:rPr kumimoji="0" lang="en-US"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7" name="Picture 6" descr="A picture containing text&#10;&#10;Description automatically generated">
            <a:extLst>
              <a:ext uri="{FF2B5EF4-FFF2-40B4-BE49-F238E27FC236}">
                <a16:creationId xmlns:a16="http://schemas.microsoft.com/office/drawing/2014/main" id="{18EFC12D-7A30-AEEC-8F16-5980C663E190}"/>
              </a:ext>
            </a:extLst>
          </p:cNvPr>
          <p:cNvPicPr>
            <a:picLocks noChangeAspect="1"/>
          </p:cNvPicPr>
          <p:nvPr/>
        </p:nvPicPr>
        <p:blipFill>
          <a:blip r:embed="rId4"/>
          <a:stretch>
            <a:fillRect/>
          </a:stretch>
        </p:blipFill>
        <p:spPr>
          <a:xfrm>
            <a:off x="0" y="5980290"/>
            <a:ext cx="4195625" cy="823255"/>
          </a:xfrm>
          <a:prstGeom prst="rect">
            <a:avLst/>
          </a:prstGeom>
        </p:spPr>
      </p:pic>
    </p:spTree>
    <p:extLst>
      <p:ext uri="{BB962C8B-B14F-4D97-AF65-F5344CB8AC3E}">
        <p14:creationId xmlns:p14="http://schemas.microsoft.com/office/powerpoint/2010/main" val="8258387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2384-2691-745D-38A5-425030F7F5F7}"/>
              </a:ext>
            </a:extLst>
          </p:cNvPr>
          <p:cNvSpPr>
            <a:spLocks noGrp="1"/>
          </p:cNvSpPr>
          <p:nvPr>
            <p:ph type="title"/>
          </p:nvPr>
        </p:nvSpPr>
        <p:spPr>
          <a:xfrm>
            <a:off x="648931" y="629266"/>
            <a:ext cx="4166510" cy="1622321"/>
          </a:xfrm>
        </p:spPr>
        <p:txBody>
          <a:bodyPr>
            <a:normAutofit/>
          </a:bodyPr>
          <a:lstStyle/>
          <a:p>
            <a:r>
              <a:rPr lang="en-US" dirty="0"/>
              <a:t>Foundations</a:t>
            </a:r>
          </a:p>
        </p:txBody>
      </p:sp>
      <p:sp>
        <p:nvSpPr>
          <p:cNvPr id="3" name="Content Placeholder 2">
            <a:extLst>
              <a:ext uri="{FF2B5EF4-FFF2-40B4-BE49-F238E27FC236}">
                <a16:creationId xmlns:a16="http://schemas.microsoft.com/office/drawing/2014/main" id="{580B98E3-BE73-E796-11A1-008E7AF50150}"/>
              </a:ext>
            </a:extLst>
          </p:cNvPr>
          <p:cNvSpPr>
            <a:spLocks noGrp="1"/>
          </p:cNvSpPr>
          <p:nvPr>
            <p:ph idx="1"/>
          </p:nvPr>
        </p:nvSpPr>
        <p:spPr>
          <a:xfrm>
            <a:off x="648931" y="2438400"/>
            <a:ext cx="4166509" cy="3785419"/>
          </a:xfrm>
        </p:spPr>
        <p:txBody>
          <a:bodyPr>
            <a:normAutofit/>
          </a:bodyPr>
          <a:lstStyle/>
          <a:p>
            <a:pPr marL="400050" lvl="1">
              <a:spcBef>
                <a:spcPts val="600"/>
              </a:spcBef>
            </a:pPr>
            <a:r>
              <a:rPr lang="en-US" sz="2400" dirty="0">
                <a:latin typeface="Calibri" panose="020F0502020204030204" pitchFamily="34" charset="0"/>
                <a:cs typeface="Calibri" panose="020F0502020204030204" pitchFamily="34" charset="0"/>
              </a:rPr>
              <a:t>Too many. How to find?</a:t>
            </a:r>
          </a:p>
          <a:p>
            <a:pPr marL="800100" lvl="2">
              <a:spcBef>
                <a:spcPts val="600"/>
              </a:spcBef>
            </a:pPr>
            <a:r>
              <a:rPr lang="en-US" sz="2200" b="0" i="0" u="none" strike="noStrike" dirty="0">
                <a:effectLst/>
                <a:latin typeface="Calibri" panose="020F0502020204030204" pitchFamily="34" charset="0"/>
                <a:cs typeface="Calibri" panose="020F0502020204030204" pitchFamily="34" charset="0"/>
                <a:hlinkClick r:id="rId4"/>
              </a:rPr>
              <a:t>Hanover Research</a:t>
            </a:r>
            <a:endParaRPr lang="en-US" sz="2200" b="0" i="0" u="none" strike="noStrike" dirty="0">
              <a:effectLst/>
              <a:latin typeface="Calibri" panose="020F0502020204030204" pitchFamily="34" charset="0"/>
              <a:cs typeface="Calibri" panose="020F0502020204030204" pitchFamily="34" charset="0"/>
            </a:endParaRPr>
          </a:p>
          <a:p>
            <a:pPr marL="800100" lvl="2">
              <a:spcBef>
                <a:spcPts val="600"/>
              </a:spcBef>
            </a:pPr>
            <a:endParaRPr lang="en-US" dirty="0">
              <a:latin typeface="Calibri" panose="020F0502020204030204" pitchFamily="34" charset="0"/>
              <a:cs typeface="Calibri" panose="020F0502020204030204" pitchFamily="34" charset="0"/>
            </a:endParaRPr>
          </a:p>
          <a:p>
            <a:pPr marL="800100" lvl="2">
              <a:spcBef>
                <a:spcPts val="600"/>
              </a:spcBef>
            </a:pPr>
            <a:endParaRPr lang="en-US" dirty="0">
              <a:latin typeface="Calibri" panose="020F0502020204030204" pitchFamily="34" charset="0"/>
              <a:cs typeface="Calibri" panose="020F0502020204030204" pitchFamily="34" charset="0"/>
            </a:endParaRPr>
          </a:p>
          <a:p>
            <a:pPr marL="0" marR="0">
              <a:spcBef>
                <a:spcPts val="0"/>
              </a:spcBef>
              <a:spcAft>
                <a:spcPts val="0"/>
              </a:spcAft>
            </a:pPr>
            <a:endParaRPr lang="en-US" kern="100" dirty="0">
              <a:effectLst/>
              <a:latin typeface="Calibri" panose="020F0502020204030204" pitchFamily="34" charset="0"/>
              <a:ea typeface="DengXian" panose="02010600030101010101" pitchFamily="2" charset="-122"/>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19"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1" name="Rectangle 20">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5" name="Slide Number Placeholder 4">
            <a:extLst>
              <a:ext uri="{FF2B5EF4-FFF2-40B4-BE49-F238E27FC236}">
                <a16:creationId xmlns:a16="http://schemas.microsoft.com/office/drawing/2014/main" id="{F8951368-3F63-C7F9-BA17-91E14F8F837E}"/>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A3A4BFCE-086D-438F-B441-B6F86A11D8E3}" type="slidenum">
              <a:rPr kumimoji="0" lang="en-US" b="0" i="0" u="none" strike="noStrike" kern="1200" cap="none" spc="0" normalizeH="0" baseline="0" noProof="0" smtClean="0">
                <a:ln>
                  <a:noFill/>
                </a:ln>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a:ln>
                <a:noFill/>
              </a:ln>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F380058E-F883-3C13-6786-B1C42A816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493" y="1324998"/>
            <a:ext cx="6537626" cy="4903219"/>
          </a:xfrm>
          <a:prstGeom prst="rect">
            <a:avLst/>
          </a:prstGeom>
          <a:effectLst/>
        </p:spPr>
      </p:pic>
      <p:sp>
        <p:nvSpPr>
          <p:cNvPr id="25" name="Rectangle 24">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5792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4613</TotalTime>
  <Words>997</Words>
  <Application>Microsoft Office PowerPoint</Application>
  <PresentationFormat>Widescreen</PresentationFormat>
  <Paragraphs>104</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Helvetica</vt:lpstr>
      <vt:lpstr>Symbol</vt:lpstr>
      <vt:lpstr>Wingdings</vt:lpstr>
      <vt:lpstr>Wingdings 3</vt:lpstr>
      <vt:lpstr>Ion</vt:lpstr>
      <vt:lpstr>  LET'S TALK RESEARCH      Identifying Funding Opportunities in the  Arts and Humanities     </vt:lpstr>
      <vt:lpstr>Outline</vt:lpstr>
      <vt:lpstr>National Endowment  for the Humanities (NEH)</vt:lpstr>
      <vt:lpstr>Finding Opportunities with NEH</vt:lpstr>
      <vt:lpstr>National Endowment for the Arts (NEA)</vt:lpstr>
      <vt:lpstr>Engaging with the NEA</vt:lpstr>
      <vt:lpstr>Other Agencies</vt:lpstr>
      <vt:lpstr>Other Agencies</vt:lpstr>
      <vt:lpstr>Foundations</vt:lpstr>
      <vt:lpstr>Foundations</vt:lpstr>
      <vt:lpstr>Searching for Opportunities</vt:lpstr>
      <vt:lpstr>PIVOT</vt:lpstr>
      <vt:lpstr>Funding Landscape</vt:lpstr>
      <vt:lpstr>Building Partnerships Across Campus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dc:creator>
  <cp:lastModifiedBy>Jia Liu</cp:lastModifiedBy>
  <cp:revision>161</cp:revision>
  <dcterms:created xsi:type="dcterms:W3CDTF">2023-02-11T03:50:10Z</dcterms:created>
  <dcterms:modified xsi:type="dcterms:W3CDTF">2023-05-03T01:12:25Z</dcterms:modified>
</cp:coreProperties>
</file>