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  <p:sldMasterId id="2147483690" r:id="rId2"/>
    <p:sldMasterId id="2147483720" r:id="rId3"/>
    <p:sldMasterId id="2147483660" r:id="rId4"/>
    <p:sldMasterId id="2147483700" r:id="rId5"/>
    <p:sldMasterId id="2147483730" r:id="rId6"/>
    <p:sldMasterId id="2147483650" r:id="rId7"/>
    <p:sldMasterId id="2147483680" r:id="rId8"/>
    <p:sldMasterId id="2147483710" r:id="rId9"/>
  </p:sldMasterIdLst>
  <p:notesMasterIdLst>
    <p:notesMasterId r:id="rId34"/>
  </p:notesMasterIdLst>
  <p:handoutMasterIdLst>
    <p:handoutMasterId r:id="rId35"/>
  </p:handoutMasterIdLst>
  <p:sldIdLst>
    <p:sldId id="256" r:id="rId10"/>
    <p:sldId id="258" r:id="rId11"/>
    <p:sldId id="272" r:id="rId12"/>
    <p:sldId id="257" r:id="rId13"/>
    <p:sldId id="284" r:id="rId14"/>
    <p:sldId id="274" r:id="rId15"/>
    <p:sldId id="277" r:id="rId16"/>
    <p:sldId id="259" r:id="rId17"/>
    <p:sldId id="276" r:id="rId18"/>
    <p:sldId id="260" r:id="rId19"/>
    <p:sldId id="261" r:id="rId20"/>
    <p:sldId id="273" r:id="rId21"/>
    <p:sldId id="262" r:id="rId22"/>
    <p:sldId id="263" r:id="rId23"/>
    <p:sldId id="264" r:id="rId24"/>
    <p:sldId id="269" r:id="rId25"/>
    <p:sldId id="265" r:id="rId26"/>
    <p:sldId id="267" r:id="rId27"/>
    <p:sldId id="268" r:id="rId28"/>
    <p:sldId id="278" r:id="rId29"/>
    <p:sldId id="281" r:id="rId30"/>
    <p:sldId id="283" r:id="rId31"/>
    <p:sldId id="279" r:id="rId32"/>
    <p:sldId id="27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99"/>
    <p:restoredTop sz="62353" autoAdjust="0"/>
  </p:normalViewPr>
  <p:slideViewPr>
    <p:cSldViewPr showGuides="1">
      <p:cViewPr varScale="1">
        <p:scale>
          <a:sx n="43" d="100"/>
          <a:sy n="43" d="100"/>
        </p:scale>
        <p:origin x="216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71" d="100"/>
          <a:sy n="171" d="100"/>
        </p:scale>
        <p:origin x="6552" y="176"/>
      </p:cViewPr>
      <p:guideLst/>
    </p:cSldViewPr>
  </p:notesViewPr>
  <p:gridSpacing cx="57150" cy="5715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21" Type="http://schemas.openxmlformats.org/officeDocument/2006/relationships/slide" Target="slides/slide12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401CBF-ED93-4B8A-BA6D-4427BDCD58B9}" type="doc">
      <dgm:prSet loTypeId="urn:microsoft.com/office/officeart/2011/layout/Circle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996BAA7-4150-49B8-A125-B56E91D1C990}">
      <dgm:prSet phldrT="[Text]" phldr="0"/>
      <dgm:spPr/>
      <dgm:t>
        <a:bodyPr/>
        <a:lstStyle/>
        <a:p>
          <a:r>
            <a:rPr lang="en-US" dirty="0"/>
            <a:t>Proposal Submission</a:t>
          </a:r>
        </a:p>
      </dgm:t>
    </dgm:pt>
    <dgm:pt modelId="{3A202F8C-6F0E-4206-903D-20B25E7F5E80}" type="parTrans" cxnId="{4060D816-25D9-40EB-A8B0-ED1A0D3ED352}">
      <dgm:prSet/>
      <dgm:spPr/>
      <dgm:t>
        <a:bodyPr/>
        <a:lstStyle/>
        <a:p>
          <a:endParaRPr lang="en-US"/>
        </a:p>
      </dgm:t>
    </dgm:pt>
    <dgm:pt modelId="{CA6D488A-6A90-4C61-B67D-073155863F38}" type="sibTrans" cxnId="{4060D816-25D9-40EB-A8B0-ED1A0D3ED352}">
      <dgm:prSet/>
      <dgm:spPr/>
      <dgm:t>
        <a:bodyPr/>
        <a:lstStyle/>
        <a:p>
          <a:endParaRPr lang="en-US"/>
        </a:p>
      </dgm:t>
    </dgm:pt>
    <dgm:pt modelId="{4B1DF39B-88F5-4A11-B2A9-601462F0A697}">
      <dgm:prSet phldrT="[Text]" phldr="0"/>
      <dgm:spPr/>
      <dgm:t>
        <a:bodyPr/>
        <a:lstStyle/>
        <a:p>
          <a:r>
            <a:rPr lang="en-US" dirty="0"/>
            <a:t>Just-in-Time</a:t>
          </a:r>
        </a:p>
      </dgm:t>
    </dgm:pt>
    <dgm:pt modelId="{391BDF20-1BA4-44CE-8637-E3F7EE483C43}" type="parTrans" cxnId="{23AD29EF-93D0-4A3D-9769-43D9F6E13727}">
      <dgm:prSet/>
      <dgm:spPr/>
      <dgm:t>
        <a:bodyPr/>
        <a:lstStyle/>
        <a:p>
          <a:endParaRPr lang="en-US"/>
        </a:p>
      </dgm:t>
    </dgm:pt>
    <dgm:pt modelId="{5A2BB2F1-398B-481C-A771-3404E7825FC0}" type="sibTrans" cxnId="{23AD29EF-93D0-4A3D-9769-43D9F6E13727}">
      <dgm:prSet/>
      <dgm:spPr/>
      <dgm:t>
        <a:bodyPr/>
        <a:lstStyle/>
        <a:p>
          <a:endParaRPr lang="en-US"/>
        </a:p>
      </dgm:t>
    </dgm:pt>
    <dgm:pt modelId="{2F249E8F-D94A-4C52-AB49-568822F0F15F}">
      <dgm:prSet phldrT="[Text]" phldr="0"/>
      <dgm:spPr/>
      <dgm:t>
        <a:bodyPr/>
        <a:lstStyle/>
        <a:p>
          <a:r>
            <a:rPr lang="en-US" dirty="0"/>
            <a:t>Annual Reporting or Change</a:t>
          </a:r>
        </a:p>
      </dgm:t>
    </dgm:pt>
    <dgm:pt modelId="{E1BDB5D7-1D1D-4B3C-BD89-09AC845A888C}" type="parTrans" cxnId="{F6D116A0-20BF-48BD-8A75-3ECFAF978610}">
      <dgm:prSet/>
      <dgm:spPr/>
      <dgm:t>
        <a:bodyPr/>
        <a:lstStyle/>
        <a:p>
          <a:endParaRPr lang="en-US"/>
        </a:p>
      </dgm:t>
    </dgm:pt>
    <dgm:pt modelId="{50C64154-A2E1-4CF9-84EE-5F4BA874A8AE}" type="sibTrans" cxnId="{F6D116A0-20BF-48BD-8A75-3ECFAF978610}">
      <dgm:prSet/>
      <dgm:spPr/>
      <dgm:t>
        <a:bodyPr/>
        <a:lstStyle/>
        <a:p>
          <a:endParaRPr lang="en-US"/>
        </a:p>
      </dgm:t>
    </dgm:pt>
    <dgm:pt modelId="{4F4D93F2-CD3D-4090-9913-EB573C17A662}">
      <dgm:prSet phldrT="[Text]" phldr="0"/>
      <dgm:spPr/>
      <dgm:t>
        <a:bodyPr/>
        <a:lstStyle/>
        <a:p>
          <a:r>
            <a:rPr lang="en-US" dirty="0"/>
            <a:t>Award Acceptance</a:t>
          </a:r>
        </a:p>
      </dgm:t>
    </dgm:pt>
    <dgm:pt modelId="{4176F00A-78F1-477C-8D01-7879844C08BF}" type="parTrans" cxnId="{E05D0FC0-0F15-46AD-B756-87B6D923B6E6}">
      <dgm:prSet/>
      <dgm:spPr/>
      <dgm:t>
        <a:bodyPr/>
        <a:lstStyle/>
        <a:p>
          <a:endParaRPr lang="en-US"/>
        </a:p>
      </dgm:t>
    </dgm:pt>
    <dgm:pt modelId="{01FB0975-06E2-449A-A5A0-3224F42E125A}" type="sibTrans" cxnId="{E05D0FC0-0F15-46AD-B756-87B6D923B6E6}">
      <dgm:prSet/>
      <dgm:spPr/>
      <dgm:t>
        <a:bodyPr/>
        <a:lstStyle/>
        <a:p>
          <a:endParaRPr lang="en-US"/>
        </a:p>
      </dgm:t>
    </dgm:pt>
    <dgm:pt modelId="{BE3160B4-38F3-4E46-93FE-E33AE0E9C5D7}" type="pres">
      <dgm:prSet presAssocID="{90401CBF-ED93-4B8A-BA6D-4427BDCD58B9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B3948113-F09C-492F-BF75-3633CEB4DB1F}" type="pres">
      <dgm:prSet presAssocID="{2F249E8F-D94A-4C52-AB49-568822F0F15F}" presName="Accent4" presStyleCnt="0"/>
      <dgm:spPr/>
    </dgm:pt>
    <dgm:pt modelId="{6CA6A09A-2A76-41C8-A714-8ED752F72987}" type="pres">
      <dgm:prSet presAssocID="{2F249E8F-D94A-4C52-AB49-568822F0F15F}" presName="Accent" presStyleLbl="node1" presStyleIdx="0" presStyleCnt="4"/>
      <dgm:spPr/>
    </dgm:pt>
    <dgm:pt modelId="{AC23468F-590E-4850-B14C-1DF2B918A307}" type="pres">
      <dgm:prSet presAssocID="{2F249E8F-D94A-4C52-AB49-568822F0F15F}" presName="ParentBackground4" presStyleCnt="0"/>
      <dgm:spPr/>
    </dgm:pt>
    <dgm:pt modelId="{3BE8600C-716E-4CE9-AB5A-2EE21ACC1CFE}" type="pres">
      <dgm:prSet presAssocID="{2F249E8F-D94A-4C52-AB49-568822F0F15F}" presName="ParentBackground" presStyleLbl="fgAcc1" presStyleIdx="0" presStyleCnt="4"/>
      <dgm:spPr/>
    </dgm:pt>
    <dgm:pt modelId="{D387ED86-460A-4323-B49B-B68360EB0F64}" type="pres">
      <dgm:prSet presAssocID="{2F249E8F-D94A-4C52-AB49-568822F0F15F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705CDEE-158B-4414-B63B-95F7442B52ED}" type="pres">
      <dgm:prSet presAssocID="{4F4D93F2-CD3D-4090-9913-EB573C17A662}" presName="Accent3" presStyleCnt="0"/>
      <dgm:spPr/>
    </dgm:pt>
    <dgm:pt modelId="{987ED6C6-7BA4-48BD-85AF-5F3CB934C252}" type="pres">
      <dgm:prSet presAssocID="{4F4D93F2-CD3D-4090-9913-EB573C17A662}" presName="Accent" presStyleLbl="node1" presStyleIdx="1" presStyleCnt="4"/>
      <dgm:spPr/>
    </dgm:pt>
    <dgm:pt modelId="{4FE57D8E-7616-478C-ABCD-36F839C55EDA}" type="pres">
      <dgm:prSet presAssocID="{4F4D93F2-CD3D-4090-9913-EB573C17A662}" presName="ParentBackground3" presStyleCnt="0"/>
      <dgm:spPr/>
    </dgm:pt>
    <dgm:pt modelId="{219BCC7B-36E0-4C0F-BE18-4C8B17E81B92}" type="pres">
      <dgm:prSet presAssocID="{4F4D93F2-CD3D-4090-9913-EB573C17A662}" presName="ParentBackground" presStyleLbl="fgAcc1" presStyleIdx="1" presStyleCnt="4"/>
      <dgm:spPr/>
    </dgm:pt>
    <dgm:pt modelId="{50079F2C-5975-4FCB-A86B-55E3927BC105}" type="pres">
      <dgm:prSet presAssocID="{4F4D93F2-CD3D-4090-9913-EB573C17A662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32E49A6-0052-4926-A130-CA171E016DD8}" type="pres">
      <dgm:prSet presAssocID="{4B1DF39B-88F5-4A11-B2A9-601462F0A697}" presName="Accent2" presStyleCnt="0"/>
      <dgm:spPr/>
    </dgm:pt>
    <dgm:pt modelId="{5156D0E7-5C4F-481B-BE96-984B3B8A70D6}" type="pres">
      <dgm:prSet presAssocID="{4B1DF39B-88F5-4A11-B2A9-601462F0A697}" presName="Accent" presStyleLbl="node1" presStyleIdx="2" presStyleCnt="4"/>
      <dgm:spPr/>
    </dgm:pt>
    <dgm:pt modelId="{0A20357A-E7F9-47C3-97B6-CDD371858752}" type="pres">
      <dgm:prSet presAssocID="{4B1DF39B-88F5-4A11-B2A9-601462F0A697}" presName="ParentBackground2" presStyleCnt="0"/>
      <dgm:spPr/>
    </dgm:pt>
    <dgm:pt modelId="{E4E2B368-C0BC-4CEC-8A5A-F94CAFDE9CF7}" type="pres">
      <dgm:prSet presAssocID="{4B1DF39B-88F5-4A11-B2A9-601462F0A697}" presName="ParentBackground" presStyleLbl="fgAcc1" presStyleIdx="2" presStyleCnt="4" custLinFactNeighborX="-504" custLinFactNeighborY="3041"/>
      <dgm:spPr/>
    </dgm:pt>
    <dgm:pt modelId="{85BB1D29-52BE-4844-8EBF-1C3D04221473}" type="pres">
      <dgm:prSet presAssocID="{4B1DF39B-88F5-4A11-B2A9-601462F0A697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78252CF-15E2-4546-921C-A1601D0B408B}" type="pres">
      <dgm:prSet presAssocID="{F996BAA7-4150-49B8-A125-B56E91D1C990}" presName="Accent1" presStyleCnt="0"/>
      <dgm:spPr/>
    </dgm:pt>
    <dgm:pt modelId="{372F7802-2DC9-4645-B198-FA86509327D7}" type="pres">
      <dgm:prSet presAssocID="{F996BAA7-4150-49B8-A125-B56E91D1C990}" presName="Accent" presStyleLbl="node1" presStyleIdx="3" presStyleCnt="4"/>
      <dgm:spPr/>
    </dgm:pt>
    <dgm:pt modelId="{35C71A76-EB21-42E8-A996-6F2B479D98BB}" type="pres">
      <dgm:prSet presAssocID="{F996BAA7-4150-49B8-A125-B56E91D1C990}" presName="ParentBackground1" presStyleCnt="0"/>
      <dgm:spPr/>
    </dgm:pt>
    <dgm:pt modelId="{D4BEF184-4B4C-4925-8861-EB0B6B60C781}" type="pres">
      <dgm:prSet presAssocID="{F996BAA7-4150-49B8-A125-B56E91D1C990}" presName="ParentBackground" presStyleLbl="fgAcc1" presStyleIdx="3" presStyleCnt="4"/>
      <dgm:spPr/>
    </dgm:pt>
    <dgm:pt modelId="{B8D681A5-CCF2-43D8-B2EA-1E387DE61B3E}" type="pres">
      <dgm:prSet presAssocID="{F996BAA7-4150-49B8-A125-B56E91D1C99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C9A72200-888A-4149-81C5-FA12DD1EEE07}" type="presOf" srcId="{F996BAA7-4150-49B8-A125-B56E91D1C990}" destId="{D4BEF184-4B4C-4925-8861-EB0B6B60C781}" srcOrd="0" destOrd="0" presId="urn:microsoft.com/office/officeart/2011/layout/CircleProcess"/>
    <dgm:cxn modelId="{4FEBEA08-1DB3-4062-BAD7-0EC6B5AC1447}" type="presOf" srcId="{4B1DF39B-88F5-4A11-B2A9-601462F0A697}" destId="{85BB1D29-52BE-4844-8EBF-1C3D04221473}" srcOrd="1" destOrd="0" presId="urn:microsoft.com/office/officeart/2011/layout/CircleProcess"/>
    <dgm:cxn modelId="{49B6C00B-36DE-4F66-B256-5237E849D86A}" type="presOf" srcId="{2F249E8F-D94A-4C52-AB49-568822F0F15F}" destId="{D387ED86-460A-4323-B49B-B68360EB0F64}" srcOrd="1" destOrd="0" presId="urn:microsoft.com/office/officeart/2011/layout/CircleProcess"/>
    <dgm:cxn modelId="{4060D816-25D9-40EB-A8B0-ED1A0D3ED352}" srcId="{90401CBF-ED93-4B8A-BA6D-4427BDCD58B9}" destId="{F996BAA7-4150-49B8-A125-B56E91D1C990}" srcOrd="0" destOrd="0" parTransId="{3A202F8C-6F0E-4206-903D-20B25E7F5E80}" sibTransId="{CA6D488A-6A90-4C61-B67D-073155863F38}"/>
    <dgm:cxn modelId="{6196C828-F089-45CC-AD49-BD3DB34F6D32}" type="presOf" srcId="{4F4D93F2-CD3D-4090-9913-EB573C17A662}" destId="{50079F2C-5975-4FCB-A86B-55E3927BC105}" srcOrd="1" destOrd="0" presId="urn:microsoft.com/office/officeart/2011/layout/CircleProcess"/>
    <dgm:cxn modelId="{A20B2D68-B600-447B-9501-18DAE1B3287F}" type="presOf" srcId="{2F249E8F-D94A-4C52-AB49-568822F0F15F}" destId="{3BE8600C-716E-4CE9-AB5A-2EE21ACC1CFE}" srcOrd="0" destOrd="0" presId="urn:microsoft.com/office/officeart/2011/layout/CircleProcess"/>
    <dgm:cxn modelId="{49AE1A6C-E3EB-4DA1-A17D-032454901E11}" type="presOf" srcId="{4F4D93F2-CD3D-4090-9913-EB573C17A662}" destId="{219BCC7B-36E0-4C0F-BE18-4C8B17E81B92}" srcOrd="0" destOrd="0" presId="urn:microsoft.com/office/officeart/2011/layout/CircleProcess"/>
    <dgm:cxn modelId="{DA394E93-16DD-4308-AE61-0C3531C7A6B8}" type="presOf" srcId="{4B1DF39B-88F5-4A11-B2A9-601462F0A697}" destId="{E4E2B368-C0BC-4CEC-8A5A-F94CAFDE9CF7}" srcOrd="0" destOrd="0" presId="urn:microsoft.com/office/officeart/2011/layout/CircleProcess"/>
    <dgm:cxn modelId="{E6ABAE97-5110-43AF-96AB-66EF0A9ED377}" type="presOf" srcId="{90401CBF-ED93-4B8A-BA6D-4427BDCD58B9}" destId="{BE3160B4-38F3-4E46-93FE-E33AE0E9C5D7}" srcOrd="0" destOrd="0" presId="urn:microsoft.com/office/officeart/2011/layout/CircleProcess"/>
    <dgm:cxn modelId="{F6D116A0-20BF-48BD-8A75-3ECFAF978610}" srcId="{90401CBF-ED93-4B8A-BA6D-4427BDCD58B9}" destId="{2F249E8F-D94A-4C52-AB49-568822F0F15F}" srcOrd="3" destOrd="0" parTransId="{E1BDB5D7-1D1D-4B3C-BD89-09AC845A888C}" sibTransId="{50C64154-A2E1-4CF9-84EE-5F4BA874A8AE}"/>
    <dgm:cxn modelId="{A0C5E1BC-C0A2-4DDF-B848-1D9F1B48F172}" type="presOf" srcId="{F996BAA7-4150-49B8-A125-B56E91D1C990}" destId="{B8D681A5-CCF2-43D8-B2EA-1E387DE61B3E}" srcOrd="1" destOrd="0" presId="urn:microsoft.com/office/officeart/2011/layout/CircleProcess"/>
    <dgm:cxn modelId="{E05D0FC0-0F15-46AD-B756-87B6D923B6E6}" srcId="{90401CBF-ED93-4B8A-BA6D-4427BDCD58B9}" destId="{4F4D93F2-CD3D-4090-9913-EB573C17A662}" srcOrd="2" destOrd="0" parTransId="{4176F00A-78F1-477C-8D01-7879844C08BF}" sibTransId="{01FB0975-06E2-449A-A5A0-3224F42E125A}"/>
    <dgm:cxn modelId="{23AD29EF-93D0-4A3D-9769-43D9F6E13727}" srcId="{90401CBF-ED93-4B8A-BA6D-4427BDCD58B9}" destId="{4B1DF39B-88F5-4A11-B2A9-601462F0A697}" srcOrd="1" destOrd="0" parTransId="{391BDF20-1BA4-44CE-8637-E3F7EE483C43}" sibTransId="{5A2BB2F1-398B-481C-A771-3404E7825FC0}"/>
    <dgm:cxn modelId="{A1F0E1F6-DF7C-4433-884C-83022B920506}" type="presParOf" srcId="{BE3160B4-38F3-4E46-93FE-E33AE0E9C5D7}" destId="{B3948113-F09C-492F-BF75-3633CEB4DB1F}" srcOrd="0" destOrd="0" presId="urn:microsoft.com/office/officeart/2011/layout/CircleProcess"/>
    <dgm:cxn modelId="{E30A9DAE-E618-47BF-B89F-8E7122921E6D}" type="presParOf" srcId="{B3948113-F09C-492F-BF75-3633CEB4DB1F}" destId="{6CA6A09A-2A76-41C8-A714-8ED752F72987}" srcOrd="0" destOrd="0" presId="urn:microsoft.com/office/officeart/2011/layout/CircleProcess"/>
    <dgm:cxn modelId="{E3C6CE2A-F260-49D3-B34E-6789ADC1D6C9}" type="presParOf" srcId="{BE3160B4-38F3-4E46-93FE-E33AE0E9C5D7}" destId="{AC23468F-590E-4850-B14C-1DF2B918A307}" srcOrd="1" destOrd="0" presId="urn:microsoft.com/office/officeart/2011/layout/CircleProcess"/>
    <dgm:cxn modelId="{43A4A574-3930-4BD4-B370-F77AF3A293C9}" type="presParOf" srcId="{AC23468F-590E-4850-B14C-1DF2B918A307}" destId="{3BE8600C-716E-4CE9-AB5A-2EE21ACC1CFE}" srcOrd="0" destOrd="0" presId="urn:microsoft.com/office/officeart/2011/layout/CircleProcess"/>
    <dgm:cxn modelId="{E907113B-1E58-41A8-9DC9-E8FF33AA55EB}" type="presParOf" srcId="{BE3160B4-38F3-4E46-93FE-E33AE0E9C5D7}" destId="{D387ED86-460A-4323-B49B-B68360EB0F64}" srcOrd="2" destOrd="0" presId="urn:microsoft.com/office/officeart/2011/layout/CircleProcess"/>
    <dgm:cxn modelId="{B240A2CA-2E2C-4F83-85D7-757F1E52854A}" type="presParOf" srcId="{BE3160B4-38F3-4E46-93FE-E33AE0E9C5D7}" destId="{F705CDEE-158B-4414-B63B-95F7442B52ED}" srcOrd="3" destOrd="0" presId="urn:microsoft.com/office/officeart/2011/layout/CircleProcess"/>
    <dgm:cxn modelId="{8695EAA8-99FB-467F-9797-0A6212217C71}" type="presParOf" srcId="{F705CDEE-158B-4414-B63B-95F7442B52ED}" destId="{987ED6C6-7BA4-48BD-85AF-5F3CB934C252}" srcOrd="0" destOrd="0" presId="urn:microsoft.com/office/officeart/2011/layout/CircleProcess"/>
    <dgm:cxn modelId="{CC1EB474-174F-4634-9109-6FA0A5839CB7}" type="presParOf" srcId="{BE3160B4-38F3-4E46-93FE-E33AE0E9C5D7}" destId="{4FE57D8E-7616-478C-ABCD-36F839C55EDA}" srcOrd="4" destOrd="0" presId="urn:microsoft.com/office/officeart/2011/layout/CircleProcess"/>
    <dgm:cxn modelId="{116D18A5-17FA-42B7-A1A6-84123CB2E9E2}" type="presParOf" srcId="{4FE57D8E-7616-478C-ABCD-36F839C55EDA}" destId="{219BCC7B-36E0-4C0F-BE18-4C8B17E81B92}" srcOrd="0" destOrd="0" presId="urn:microsoft.com/office/officeart/2011/layout/CircleProcess"/>
    <dgm:cxn modelId="{5262F6D9-AF18-4EB2-BAD7-0035A105338A}" type="presParOf" srcId="{BE3160B4-38F3-4E46-93FE-E33AE0E9C5D7}" destId="{50079F2C-5975-4FCB-A86B-55E3927BC105}" srcOrd="5" destOrd="0" presId="urn:microsoft.com/office/officeart/2011/layout/CircleProcess"/>
    <dgm:cxn modelId="{D472EFC1-7CDF-43CE-8440-A8915252412F}" type="presParOf" srcId="{BE3160B4-38F3-4E46-93FE-E33AE0E9C5D7}" destId="{E32E49A6-0052-4926-A130-CA171E016DD8}" srcOrd="6" destOrd="0" presId="urn:microsoft.com/office/officeart/2011/layout/CircleProcess"/>
    <dgm:cxn modelId="{F6A750B6-2E2B-4275-9932-5425AB192BAD}" type="presParOf" srcId="{E32E49A6-0052-4926-A130-CA171E016DD8}" destId="{5156D0E7-5C4F-481B-BE96-984B3B8A70D6}" srcOrd="0" destOrd="0" presId="urn:microsoft.com/office/officeart/2011/layout/CircleProcess"/>
    <dgm:cxn modelId="{6B901E27-B69B-41E7-AEE3-A6F11A64DF9A}" type="presParOf" srcId="{BE3160B4-38F3-4E46-93FE-E33AE0E9C5D7}" destId="{0A20357A-E7F9-47C3-97B6-CDD371858752}" srcOrd="7" destOrd="0" presId="urn:microsoft.com/office/officeart/2011/layout/CircleProcess"/>
    <dgm:cxn modelId="{9CE68335-DE12-4D2C-B1A8-1EAD5F11F3D2}" type="presParOf" srcId="{0A20357A-E7F9-47C3-97B6-CDD371858752}" destId="{E4E2B368-C0BC-4CEC-8A5A-F94CAFDE9CF7}" srcOrd="0" destOrd="0" presId="urn:microsoft.com/office/officeart/2011/layout/CircleProcess"/>
    <dgm:cxn modelId="{4A795F90-60CE-4ED4-A415-D38A57520EAD}" type="presParOf" srcId="{BE3160B4-38F3-4E46-93FE-E33AE0E9C5D7}" destId="{85BB1D29-52BE-4844-8EBF-1C3D04221473}" srcOrd="8" destOrd="0" presId="urn:microsoft.com/office/officeart/2011/layout/CircleProcess"/>
    <dgm:cxn modelId="{2FA618DC-8AA0-42FD-AD05-24FCCDF72403}" type="presParOf" srcId="{BE3160B4-38F3-4E46-93FE-E33AE0E9C5D7}" destId="{278252CF-15E2-4546-921C-A1601D0B408B}" srcOrd="9" destOrd="0" presId="urn:microsoft.com/office/officeart/2011/layout/CircleProcess"/>
    <dgm:cxn modelId="{128E79B2-3364-44F2-9087-F9205F1BE4E1}" type="presParOf" srcId="{278252CF-15E2-4546-921C-A1601D0B408B}" destId="{372F7802-2DC9-4645-B198-FA86509327D7}" srcOrd="0" destOrd="0" presId="urn:microsoft.com/office/officeart/2011/layout/CircleProcess"/>
    <dgm:cxn modelId="{CCCAE90B-C7E6-4DEB-9221-4F7F9C2BDD29}" type="presParOf" srcId="{BE3160B4-38F3-4E46-93FE-E33AE0E9C5D7}" destId="{35C71A76-EB21-42E8-A996-6F2B479D98BB}" srcOrd="10" destOrd="0" presId="urn:microsoft.com/office/officeart/2011/layout/CircleProcess"/>
    <dgm:cxn modelId="{DDB49896-0209-4EF1-AE49-F190174705CC}" type="presParOf" srcId="{35C71A76-EB21-42E8-A996-6F2B479D98BB}" destId="{D4BEF184-4B4C-4925-8861-EB0B6B60C781}" srcOrd="0" destOrd="0" presId="urn:microsoft.com/office/officeart/2011/layout/CircleProcess"/>
    <dgm:cxn modelId="{D951925A-EF6E-401F-9D21-2CE7B176E857}" type="presParOf" srcId="{BE3160B4-38F3-4E46-93FE-E33AE0E9C5D7}" destId="{B8D681A5-CCF2-43D8-B2EA-1E387DE61B3E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6A09A-2A76-41C8-A714-8ED752F72987}">
      <dsp:nvSpPr>
        <dsp:cNvPr id="0" name=""/>
        <dsp:cNvSpPr/>
      </dsp:nvSpPr>
      <dsp:spPr>
        <a:xfrm>
          <a:off x="8050334" y="965600"/>
          <a:ext cx="2420438" cy="2420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8600C-716E-4CE9-AB5A-2EE21ACC1CFE}">
      <dsp:nvSpPr>
        <dsp:cNvPr id="0" name=""/>
        <dsp:cNvSpPr/>
      </dsp:nvSpPr>
      <dsp:spPr>
        <a:xfrm>
          <a:off x="8131292" y="1046299"/>
          <a:ext cx="2259560" cy="22591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Annual Reporting or Change</a:t>
          </a:r>
        </a:p>
      </dsp:txBody>
      <dsp:txXfrm>
        <a:off x="8454086" y="1369097"/>
        <a:ext cx="1613971" cy="1613566"/>
      </dsp:txXfrm>
    </dsp:sp>
    <dsp:sp modelId="{987ED6C6-7BA4-48BD-85AF-5F3CB934C252}">
      <dsp:nvSpPr>
        <dsp:cNvPr id="0" name=""/>
        <dsp:cNvSpPr/>
      </dsp:nvSpPr>
      <dsp:spPr>
        <a:xfrm rot="2700000">
          <a:off x="5538538" y="965429"/>
          <a:ext cx="2420478" cy="2420478"/>
        </a:xfrm>
        <a:prstGeom prst="teardrop">
          <a:avLst>
            <a:gd name="adj" fmla="val 100000"/>
          </a:avLst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BCC7B-36E0-4C0F-BE18-4C8B17E81B92}">
      <dsp:nvSpPr>
        <dsp:cNvPr id="0" name=""/>
        <dsp:cNvSpPr/>
      </dsp:nvSpPr>
      <dsp:spPr>
        <a:xfrm>
          <a:off x="5629895" y="1046299"/>
          <a:ext cx="2259560" cy="22591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Award Acceptance</a:t>
          </a:r>
        </a:p>
      </dsp:txBody>
      <dsp:txXfrm>
        <a:off x="5952690" y="1369097"/>
        <a:ext cx="1613971" cy="1613566"/>
      </dsp:txXfrm>
    </dsp:sp>
    <dsp:sp modelId="{5156D0E7-5C4F-481B-BE96-984B3B8A70D6}">
      <dsp:nvSpPr>
        <dsp:cNvPr id="0" name=""/>
        <dsp:cNvSpPr/>
      </dsp:nvSpPr>
      <dsp:spPr>
        <a:xfrm rot="2700000">
          <a:off x="3047521" y="965429"/>
          <a:ext cx="2420478" cy="2420478"/>
        </a:xfrm>
        <a:prstGeom prst="teardrop">
          <a:avLst>
            <a:gd name="adj" fmla="val 100000"/>
          </a:avLst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2B368-C0BC-4CEC-8A5A-F94CAFDE9CF7}">
      <dsp:nvSpPr>
        <dsp:cNvPr id="0" name=""/>
        <dsp:cNvSpPr/>
      </dsp:nvSpPr>
      <dsp:spPr>
        <a:xfrm>
          <a:off x="3117110" y="1115000"/>
          <a:ext cx="2259560" cy="22591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Just-in-Time</a:t>
          </a:r>
        </a:p>
      </dsp:txBody>
      <dsp:txXfrm>
        <a:off x="3439905" y="1437799"/>
        <a:ext cx="1613971" cy="1613566"/>
      </dsp:txXfrm>
    </dsp:sp>
    <dsp:sp modelId="{372F7802-2DC9-4645-B198-FA86509327D7}">
      <dsp:nvSpPr>
        <dsp:cNvPr id="0" name=""/>
        <dsp:cNvSpPr/>
      </dsp:nvSpPr>
      <dsp:spPr>
        <a:xfrm rot="2700000">
          <a:off x="546124" y="965429"/>
          <a:ext cx="2420478" cy="2420478"/>
        </a:xfrm>
        <a:prstGeom prst="teardrop">
          <a:avLst>
            <a:gd name="adj" fmla="val 10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EF184-4B4C-4925-8861-EB0B6B60C781}">
      <dsp:nvSpPr>
        <dsp:cNvPr id="0" name=""/>
        <dsp:cNvSpPr/>
      </dsp:nvSpPr>
      <dsp:spPr>
        <a:xfrm>
          <a:off x="627102" y="1046299"/>
          <a:ext cx="2259560" cy="22591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Proposal Submission</a:t>
          </a:r>
        </a:p>
      </dsp:txBody>
      <dsp:txXfrm>
        <a:off x="949896" y="1369097"/>
        <a:ext cx="1613971" cy="1613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142A7F4-DCE4-FF44-C00C-2BA1534947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C81B31-23B3-EDEC-91CB-5A0E4DA25A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27317-E66C-7348-A22E-ED57EB59A2CF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7E651-743A-7CEC-47FB-412E683EA0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C4A599-1B34-BBB1-A4E6-71CC28D2E6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D8BE5-A7AA-AD41-9BAE-EEB88E81C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9006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7379D-1FCB-FD42-89F4-076C6B3C0FAA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24F7D-CBAE-374F-8BC9-91B1F565EE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69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24F7D-CBAE-374F-8BC9-91B1F565EEA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188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24F7D-CBAE-374F-8BC9-91B1F565EEA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06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24F7D-CBAE-374F-8BC9-91B1F565EEA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236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24F7D-CBAE-374F-8BC9-91B1F565EEA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88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24F7D-CBAE-374F-8BC9-91B1F565EEA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734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24F7D-CBAE-374F-8BC9-91B1F565EEA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343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24F7D-CBAE-374F-8BC9-91B1F565EEA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148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24F7D-CBAE-374F-8BC9-91B1F565EEA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773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24F7D-CBAE-374F-8BC9-91B1F565EEA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737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24F7D-CBAE-374F-8BC9-91B1F565EEA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12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24F7D-CBAE-374F-8BC9-91B1F565EEA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779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24F7D-CBAE-374F-8BC9-91B1F565EEA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015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24F7D-CBAE-374F-8BC9-91B1F565EEA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2853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24F7D-CBAE-374F-8BC9-91B1F565EEA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786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21EF8-2B12-B0B5-E262-04005DD10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7E44A6-264D-31FE-E8D5-1CB691B5B3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B9E882-00DB-99EF-53AA-425B0502AC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1B20A-68E5-E67F-E8F6-DF31C1325B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24F7D-CBAE-374F-8BC9-91B1F565EEA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9569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24F7D-CBAE-374F-8BC9-91B1F565EEA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47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24F7D-CBAE-374F-8BC9-91B1F565EEA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85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24F7D-CBAE-374F-8BC9-91B1F565EEA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410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24F7D-CBAE-374F-8BC9-91B1F565EEA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39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24F7D-CBAE-374F-8BC9-91B1F565EEA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25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24F7D-CBAE-374F-8BC9-91B1F565EEA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5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24F7D-CBAE-374F-8BC9-91B1F565EEA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44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24F7D-CBAE-374F-8BC9-91B1F565EEA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655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24F7D-CBAE-374F-8BC9-91B1F565EEA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210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8D1D-AB9D-A977-E24C-000FD9C57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5FF5B-0A7F-F1B6-7F37-A511D4D2E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237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8D1D-AB9D-A977-E24C-000FD9C57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5FF5B-0A7F-F1B6-7F37-A511D4D2E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0637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C4B5B-B591-58E8-F426-6F2F4BAC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96752-5802-4ECC-0F26-6CB0AA36E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54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F85CF-12F1-ACB1-473C-D42FDB763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1EFD0-224B-BAB9-5F23-762511834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7012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A53E-0703-D6CD-6C3F-D9369BB90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07790-B089-AD21-6961-0F6AE8BBD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B342D-9B1B-6893-B9AB-B55462E11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8020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7AB70-3F01-C548-B292-C9F669336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4A9E3-5EA4-33EA-EBDF-C7570ED7F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F782C-17F6-07BC-14EC-823492235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7594FF-2F7E-EC76-3C84-FD964415B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F8A86-37F8-54EE-E6FF-D80D6309A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0772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DC1F5-0A79-F58A-1F32-25EDF13F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9330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295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F78D-EB21-02FF-EC84-D94688264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4E92C-5EB5-CBA5-FCDF-48CDBAA7D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BE9E1-FCDF-51A4-E9FA-02DEF1548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8715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11CD2-F000-AAE7-A30A-288456EC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DD1920-CCDF-1766-4C17-E00639584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E644D-2A02-6B76-E95F-591155EB8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1825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8D1D-AB9D-A977-E24C-000FD9C57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5FF5B-0A7F-F1B6-7F37-A511D4D2E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5469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C4B5B-B591-58E8-F426-6F2F4BAC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96752-5802-4ECC-0F26-6CB0AA36E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2353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C4B5B-B591-58E8-F426-6F2F4BAC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96752-5802-4ECC-0F26-6CB0AA36E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1585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F85CF-12F1-ACB1-473C-D42FDB763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1EFD0-224B-BAB9-5F23-762511834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14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A53E-0703-D6CD-6C3F-D9369BB90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07790-B089-AD21-6961-0F6AE8BBD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B342D-9B1B-6893-B9AB-B55462E11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318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7AB70-3F01-C548-B292-C9F669336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4A9E3-5EA4-33EA-EBDF-C7570ED7F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F782C-17F6-07BC-14EC-823492235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7594FF-2F7E-EC76-3C84-FD964415B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F8A86-37F8-54EE-E6FF-D80D6309A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328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DC1F5-0A79-F58A-1F32-25EDF13F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0887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581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F78D-EB21-02FF-EC84-D94688264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4E92C-5EB5-CBA5-FCDF-48CDBAA7D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BE9E1-FCDF-51A4-E9FA-02DEF1548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1613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11CD2-F000-AAE7-A30A-288456EC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DD1920-CCDF-1766-4C17-E00639584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E644D-2A02-6B76-E95F-591155EB8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4599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8D1D-AB9D-A977-E24C-000FD9C57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5FF5B-0A7F-F1B6-7F37-A511D4D2E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13647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C4B5B-B591-58E8-F426-6F2F4BAC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96752-5802-4ECC-0F26-6CB0AA36E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F85CF-12F1-ACB1-473C-D42FDB763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1EFD0-224B-BAB9-5F23-762511834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40447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F85CF-12F1-ACB1-473C-D42FDB763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1EFD0-224B-BAB9-5F23-762511834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3640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A53E-0703-D6CD-6C3F-D9369BB90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07790-B089-AD21-6961-0F6AE8BBD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B342D-9B1B-6893-B9AB-B55462E11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83509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7AB70-3F01-C548-B292-C9F669336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4A9E3-5EA4-33EA-EBDF-C7570ED7F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F782C-17F6-07BC-14EC-823492235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7594FF-2F7E-EC76-3C84-FD964415B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F8A86-37F8-54EE-E6FF-D80D6309A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6733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DC1F5-0A79-F58A-1F32-25EDF13F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227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88252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F78D-EB21-02FF-EC84-D94688264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4E92C-5EB5-CBA5-FCDF-48CDBAA7D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BE9E1-FCDF-51A4-E9FA-02DEF1548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37826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11CD2-F000-AAE7-A30A-288456EC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DD1920-CCDF-1766-4C17-E00639584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E644D-2A02-6B76-E95F-591155EB8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03042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8D1D-AB9D-A977-E24C-000FD9C57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5FF5B-0A7F-F1B6-7F37-A511D4D2E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079883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C4B5B-B591-58E8-F426-6F2F4BAC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96752-5802-4ECC-0F26-6CB0AA36E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25658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F85CF-12F1-ACB1-473C-D42FDB763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1EFD0-224B-BAB9-5F23-762511834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98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A53E-0703-D6CD-6C3F-D9369BB90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07790-B089-AD21-6961-0F6AE8BBD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B342D-9B1B-6893-B9AB-B55462E11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58316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A53E-0703-D6CD-6C3F-D9369BB90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07790-B089-AD21-6961-0F6AE8BBD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B342D-9B1B-6893-B9AB-B55462E11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78812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7AB70-3F01-C548-B292-C9F669336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4A9E3-5EA4-33EA-EBDF-C7570ED7F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F782C-17F6-07BC-14EC-823492235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7594FF-2F7E-EC76-3C84-FD964415B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F8A86-37F8-54EE-E6FF-D80D6309A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48289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DC1F5-0A79-F58A-1F32-25EDF13F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32623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3390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F78D-EB21-02FF-EC84-D94688264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4E92C-5EB5-CBA5-FCDF-48CDBAA7D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BE9E1-FCDF-51A4-E9FA-02DEF1548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14667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11CD2-F000-AAE7-A30A-288456EC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DD1920-CCDF-1766-4C17-E00639584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E644D-2A02-6B76-E95F-591155EB8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29693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8D1D-AB9D-A977-E24C-000FD9C57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5FF5B-0A7F-F1B6-7F37-A511D4D2E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33757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C4B5B-B591-58E8-F426-6F2F4BAC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96752-5802-4ECC-0F26-6CB0AA36E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20897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F85CF-12F1-ACB1-473C-D42FDB763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1EFD0-224B-BAB9-5F23-762511834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38790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A53E-0703-D6CD-6C3F-D9369BB90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07790-B089-AD21-6961-0F6AE8BBD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B342D-9B1B-6893-B9AB-B55462E11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420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7AB70-3F01-C548-B292-C9F669336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4A9E3-5EA4-33EA-EBDF-C7570ED7F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F782C-17F6-07BC-14EC-823492235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7594FF-2F7E-EC76-3C84-FD964415B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F8A86-37F8-54EE-E6FF-D80D6309A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34134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7AB70-3F01-C548-B292-C9F669336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4A9E3-5EA4-33EA-EBDF-C7570ED7F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F782C-17F6-07BC-14EC-823492235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7594FF-2F7E-EC76-3C84-FD964415B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F8A86-37F8-54EE-E6FF-D80D6309A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93005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DC1F5-0A79-F58A-1F32-25EDF13F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59994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062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F78D-EB21-02FF-EC84-D94688264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4E92C-5EB5-CBA5-FCDF-48CDBAA7D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BE9E1-FCDF-51A4-E9FA-02DEF1548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38927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11CD2-F000-AAE7-A30A-288456EC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DD1920-CCDF-1766-4C17-E00639584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E644D-2A02-6B76-E95F-591155EB8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68182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8D1D-AB9D-A977-E24C-000FD9C57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5FF5B-0A7F-F1B6-7F37-A511D4D2E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88753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C4B5B-B591-58E8-F426-6F2F4BAC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96752-5802-4ECC-0F26-6CB0AA36E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77001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F85CF-12F1-ACB1-473C-D42FDB763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1EFD0-224B-BAB9-5F23-762511834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65244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A53E-0703-D6CD-6C3F-D9369BB90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07790-B089-AD21-6961-0F6AE8BBD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B342D-9B1B-6893-B9AB-B55462E11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91742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7AB70-3F01-C548-B292-C9F669336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4A9E3-5EA4-33EA-EBDF-C7570ED7F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F782C-17F6-07BC-14EC-823492235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7594FF-2F7E-EC76-3C84-FD964415B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F8A86-37F8-54EE-E6FF-D80D6309A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519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DC1F5-0A79-F58A-1F32-25EDF13F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62757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DC1F5-0A79-F58A-1F32-25EDF13F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95199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9331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F78D-EB21-02FF-EC84-D94688264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4E92C-5EB5-CBA5-FCDF-48CDBAA7D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BE9E1-FCDF-51A4-E9FA-02DEF1548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04365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11CD2-F000-AAE7-A30A-288456EC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DD1920-CCDF-1766-4C17-E00639584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E644D-2A02-6B76-E95F-591155EB8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94951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8D1D-AB9D-A977-E24C-000FD9C57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5FF5B-0A7F-F1B6-7F37-A511D4D2E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83317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C4B5B-B591-58E8-F426-6F2F4BAC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96752-5802-4ECC-0F26-6CB0AA36E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6662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F85CF-12F1-ACB1-473C-D42FDB763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1EFD0-224B-BAB9-5F23-762511834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36327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A53E-0703-D6CD-6C3F-D9369BB90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07790-B089-AD21-6961-0F6AE8BBD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B342D-9B1B-6893-B9AB-B55462E11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07852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7AB70-3F01-C548-B292-C9F669336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4A9E3-5EA4-33EA-EBDF-C7570ED7F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F782C-17F6-07BC-14EC-823492235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7594FF-2F7E-EC76-3C84-FD964415B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F8A86-37F8-54EE-E6FF-D80D6309A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85816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DC1F5-0A79-F58A-1F32-25EDF13F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567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687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3429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F78D-EB21-02FF-EC84-D94688264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4E92C-5EB5-CBA5-FCDF-48CDBAA7D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BE9E1-FCDF-51A4-E9FA-02DEF1548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64863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11CD2-F000-AAE7-A30A-288456EC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DD1920-CCDF-1766-4C17-E00639584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E644D-2A02-6B76-E95F-591155EB8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26213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8D1D-AB9D-A977-E24C-000FD9C57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5FF5B-0A7F-F1B6-7F37-A511D4D2E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91659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C4B5B-B591-58E8-F426-6F2F4BAC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96752-5802-4ECC-0F26-6CB0AA36E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07068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F85CF-12F1-ACB1-473C-D42FDB763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1EFD0-224B-BAB9-5F23-762511834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84733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A53E-0703-D6CD-6C3F-D9369BB90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07790-B089-AD21-6961-0F6AE8BBD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B342D-9B1B-6893-B9AB-B55462E11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75811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7AB70-3F01-C548-B292-C9F669336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4A9E3-5EA4-33EA-EBDF-C7570ED7F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F782C-17F6-07BC-14EC-823492235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7594FF-2F7E-EC76-3C84-FD964415B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F8A86-37F8-54EE-E6FF-D80D6309A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90641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DC1F5-0A79-F58A-1F32-25EDF13F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79446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3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F78D-EB21-02FF-EC84-D94688264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4E92C-5EB5-CBA5-FCDF-48CDBAA7D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BE9E1-FCDF-51A4-E9FA-02DEF1548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7281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F78D-EB21-02FF-EC84-D94688264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4E92C-5EB5-CBA5-FCDF-48CDBAA7D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BE9E1-FCDF-51A4-E9FA-02DEF1548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39954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11CD2-F000-AAE7-A30A-288456EC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DD1920-CCDF-1766-4C17-E00639584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E644D-2A02-6B76-E95F-591155EB8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6653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11CD2-F000-AAE7-A30A-288456EC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DD1920-CCDF-1766-4C17-E00639584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E644D-2A02-6B76-E95F-591155EB8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142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8.jp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BEE9A0-E31A-0E03-D0B1-1297F2335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DD8D6-FE48-72C4-DE44-B0B1A6B42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083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venir Next LT Pro Demi" panose="020B0504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BEE9A0-E31A-0E03-D0B1-1297F2335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DD8D6-FE48-72C4-DE44-B0B1A6B42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904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/>
          </a:solidFill>
          <a:latin typeface="Avenir Next LT Pro Demi" panose="020B0504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venir Next LT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venir Next LT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venir Next LT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venir Next LT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venir Next L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BEE9A0-E31A-0E03-D0B1-1297F2335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DD8D6-FE48-72C4-DE44-B0B1A6B42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790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>
              <a:lumMod val="75000"/>
            </a:schemeClr>
          </a:solidFill>
          <a:latin typeface="Avenir Next LT Pro Demi" panose="020B0504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>
              <a:lumMod val="85000"/>
            </a:schemeClr>
          </a:solidFill>
          <a:latin typeface="Avenir Next LT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>
              <a:lumMod val="85000"/>
            </a:schemeClr>
          </a:solidFill>
          <a:latin typeface="Avenir Next LT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>
              <a:lumMod val="85000"/>
            </a:schemeClr>
          </a:solidFill>
          <a:latin typeface="Avenir Next LT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>
              <a:lumMod val="85000"/>
            </a:schemeClr>
          </a:solidFill>
          <a:latin typeface="Avenir Next LT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>
              <a:lumMod val="85000"/>
            </a:schemeClr>
          </a:solidFill>
          <a:latin typeface="Avenir Next L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BEE9A0-E31A-0E03-D0B1-1297F2335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DD8D6-FE48-72C4-DE44-B0B1A6B42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99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venir Next LT Pro Demi" panose="020B0504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BEE9A0-E31A-0E03-D0B1-1297F2335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DD8D6-FE48-72C4-DE44-B0B1A6B42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429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/>
          </a:solidFill>
          <a:latin typeface="Avenir Next LT Pro Demi" panose="020B0504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venir Next LT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venir Next LT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venir Next LT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venir Next LT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venir Next L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BEE9A0-E31A-0E03-D0B1-1297F2335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DD8D6-FE48-72C4-DE44-B0B1A6B42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21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>
              <a:lumMod val="75000"/>
            </a:schemeClr>
          </a:solidFill>
          <a:latin typeface="Avenir Next LT Pro Demi" panose="020B0504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>
              <a:lumMod val="85000"/>
            </a:schemeClr>
          </a:solidFill>
          <a:latin typeface="Avenir Next LT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>
              <a:lumMod val="85000"/>
            </a:schemeClr>
          </a:solidFill>
          <a:latin typeface="Avenir Next LT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>
              <a:lumMod val="85000"/>
            </a:schemeClr>
          </a:solidFill>
          <a:latin typeface="Avenir Next LT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>
              <a:lumMod val="85000"/>
            </a:schemeClr>
          </a:solidFill>
          <a:latin typeface="Avenir Next LT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>
              <a:lumMod val="85000"/>
            </a:schemeClr>
          </a:solidFill>
          <a:latin typeface="Avenir Next L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BEE9A0-E31A-0E03-D0B1-1297F2335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DD8D6-FE48-72C4-DE44-B0B1A6B42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403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venir Next LT Pro Demi" panose="020B0504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BEE9A0-E31A-0E03-D0B1-1297F2335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DD8D6-FE48-72C4-DE44-B0B1A6B42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261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/>
          </a:solidFill>
          <a:latin typeface="Avenir Next LT Pro Demi" panose="020B0504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venir Next LT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venir Next LT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venir Next LT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venir Next LT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venir Next L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BEE9A0-E31A-0E03-D0B1-1297F2335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DD8D6-FE48-72C4-DE44-B0B1A6B42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65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>
              <a:lumMod val="75000"/>
            </a:schemeClr>
          </a:solidFill>
          <a:latin typeface="Avenir Next LT Pro Demi" panose="020B0504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>
              <a:lumMod val="85000"/>
            </a:schemeClr>
          </a:solidFill>
          <a:latin typeface="Avenir Next LT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>
              <a:lumMod val="85000"/>
            </a:schemeClr>
          </a:solidFill>
          <a:latin typeface="Avenir Next LT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>
              <a:lumMod val="85000"/>
            </a:schemeClr>
          </a:solidFill>
          <a:latin typeface="Avenir Next LT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>
              <a:lumMod val="85000"/>
            </a:schemeClr>
          </a:solidFill>
          <a:latin typeface="Avenir Next LT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>
              <a:lumMod val="85000"/>
            </a:schemeClr>
          </a:solidFill>
          <a:latin typeface="Avenir Next L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8ED44A0-F826-3737-3E9D-30D599898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29200"/>
            <a:ext cx="9144000" cy="685800"/>
          </a:xfrm>
        </p:spPr>
        <p:txBody>
          <a:bodyPr anchor="ctr">
            <a:normAutofit fontScale="62500" lnSpcReduction="20000"/>
          </a:bodyPr>
          <a:lstStyle/>
          <a:p>
            <a:r>
              <a:rPr lang="en-US" sz="3200" b="1" dirty="0">
                <a:latin typeface="Avenir Next LT Pro Demi" panose="020B0504020202020204" pitchFamily="34" charset="77"/>
              </a:rPr>
              <a:t>Full Disclosure: Other Support</a:t>
            </a:r>
          </a:p>
          <a:p>
            <a:r>
              <a:rPr lang="en-US" sz="3200" b="1" dirty="0">
                <a:latin typeface="Avenir Next LT Pro Demi" panose="020B0504020202020204" pitchFamily="34" charset="77"/>
              </a:rPr>
              <a:t>Federal Disclosure Requirements for Researchers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57474E8-BB6B-A291-64BD-05E5F6B4D0FE}"/>
              </a:ext>
            </a:extLst>
          </p:cNvPr>
          <p:cNvSpPr txBox="1">
            <a:spLocks/>
          </p:cNvSpPr>
          <p:nvPr/>
        </p:nvSpPr>
        <p:spPr>
          <a:xfrm>
            <a:off x="1554054" y="57277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Avenir Next LT Pro Light" panose="020B0504020202020204" pitchFamily="34" charset="77"/>
              </a:rPr>
              <a:t>Let’s Talk Research Series </a:t>
            </a:r>
          </a:p>
          <a:p>
            <a:r>
              <a:rPr lang="en-US" sz="1800" dirty="0">
                <a:latin typeface="Avenir Next LT Pro Light" panose="020B0504020202020204" pitchFamily="34" charset="77"/>
              </a:rPr>
              <a:t>January 28, 2026</a:t>
            </a:r>
          </a:p>
        </p:txBody>
      </p:sp>
      <p:pic>
        <p:nvPicPr>
          <p:cNvPr id="5" name="Picture 4" descr="A logo with a dog head and a letter s&#10;&#10;AI-generated content may be incorrect.">
            <a:extLst>
              <a:ext uri="{FF2B5EF4-FFF2-40B4-BE49-F238E27FC236}">
                <a16:creationId xmlns:a16="http://schemas.microsoft.com/office/drawing/2014/main" id="{7339CD42-5A39-9EA6-F208-08CD25733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333" y="1143000"/>
            <a:ext cx="908933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94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630E6-2E63-6A36-725C-4D4DF663F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687FB-9B2E-DDA3-5C25-38C44AA2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NOT “Other Support”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80A9A-8965-E5DF-799E-14DB94949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not include:</a:t>
            </a:r>
          </a:p>
          <a:p>
            <a:pPr lvl="1"/>
            <a:r>
              <a:rPr lang="en-US" dirty="0"/>
              <a:t>Standard academic service (journal editing, peer review)</a:t>
            </a:r>
          </a:p>
          <a:p>
            <a:pPr lvl="1"/>
            <a:r>
              <a:rPr lang="en-US" dirty="0"/>
              <a:t>Professional society memberships</a:t>
            </a:r>
          </a:p>
          <a:p>
            <a:pPr lvl="1"/>
            <a:r>
              <a:rPr lang="en-US" dirty="0"/>
              <a:t>Teaching unrelated to research</a:t>
            </a:r>
          </a:p>
          <a:p>
            <a:pPr lvl="1"/>
            <a:r>
              <a:rPr lang="en-US" dirty="0"/>
              <a:t>One-time honoraria for lectures (unless tied to research)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500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9783-B30D-3F2B-DFAB-63B00375C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In-Kind Contributions – High Risk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A2F6B-42EF-4FFF-1EFD-9CD262BBB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are non-cash resources provided for research, such as:</a:t>
            </a:r>
          </a:p>
          <a:p>
            <a:pPr lvl="1"/>
            <a:r>
              <a:rPr lang="en-US" dirty="0"/>
              <a:t>Lab space at another institution</a:t>
            </a:r>
          </a:p>
          <a:p>
            <a:pPr lvl="1"/>
            <a:r>
              <a:rPr lang="en-US" dirty="0"/>
              <a:t>Graduate students paid by another organization</a:t>
            </a:r>
          </a:p>
          <a:p>
            <a:pPr lvl="1"/>
            <a:r>
              <a:rPr lang="en-US" dirty="0"/>
              <a:t>Equipment or materials</a:t>
            </a:r>
          </a:p>
          <a:p>
            <a:pPr lvl="1"/>
            <a:r>
              <a:rPr lang="en-US" dirty="0"/>
              <a:t>Cloud computing or software</a:t>
            </a:r>
          </a:p>
          <a:p>
            <a:pPr lvl="1"/>
            <a:r>
              <a:rPr lang="en-US" dirty="0"/>
              <a:t>Animals or reagents</a:t>
            </a:r>
          </a:p>
          <a:p>
            <a:pPr lvl="1"/>
            <a:r>
              <a:rPr lang="en-US" dirty="0"/>
              <a:t>Access to proprietary data</a:t>
            </a:r>
          </a:p>
          <a:p>
            <a:r>
              <a:rPr lang="en-US" dirty="0"/>
              <a:t>If another organization is helping you do research, it is likely in-kind support</a:t>
            </a:r>
          </a:p>
        </p:txBody>
      </p:sp>
    </p:spTree>
    <p:extLst>
      <p:ext uri="{BB962C8B-B14F-4D97-AF65-F5344CB8AC3E}">
        <p14:creationId xmlns:p14="http://schemas.microsoft.com/office/powerpoint/2010/main" val="3778516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960C7-9EC2-5A3F-C662-FD37254D3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gifts?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93125-ACF9-6225-B241-4F8D86737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support </a:t>
            </a:r>
            <a:r>
              <a:rPr lang="en-US" b="1" dirty="0"/>
              <a:t>does not include training awards, prizes, or gifts.</a:t>
            </a:r>
          </a:p>
          <a:p>
            <a:r>
              <a:rPr lang="en-US" dirty="0"/>
              <a:t>True gifts = no expectations.  If effort, services, or research use is expected, it is not a gift.</a:t>
            </a:r>
          </a:p>
        </p:txBody>
      </p:sp>
    </p:spTree>
    <p:extLst>
      <p:ext uri="{BB962C8B-B14F-4D97-AF65-F5344CB8AC3E}">
        <p14:creationId xmlns:p14="http://schemas.microsoft.com/office/powerpoint/2010/main" val="1476200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CA172-18BA-041B-E5AE-26DCF9DC2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Support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1FE49-8D08-8E20-D40A-A62BA7A66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Must disclose:</a:t>
            </a:r>
          </a:p>
          <a:p>
            <a:pPr lvl="1"/>
            <a:r>
              <a:rPr lang="en-US" dirty="0"/>
              <a:t>Foreign grants or contracts</a:t>
            </a:r>
          </a:p>
          <a:p>
            <a:pPr lvl="1"/>
            <a:r>
              <a:rPr lang="en-US" dirty="0"/>
              <a:t>Visiting scientist roles</a:t>
            </a:r>
          </a:p>
          <a:p>
            <a:pPr lvl="1"/>
            <a:r>
              <a:rPr lang="en-US" dirty="0"/>
              <a:t>Talent programs</a:t>
            </a:r>
          </a:p>
          <a:p>
            <a:pPr lvl="1"/>
            <a:r>
              <a:rPr lang="en-US" dirty="0"/>
              <a:t>Joint labs or centers</a:t>
            </a:r>
          </a:p>
          <a:p>
            <a:pPr lvl="1"/>
            <a:r>
              <a:rPr lang="en-US" dirty="0"/>
              <a:t>Sponsored travel tied to research</a:t>
            </a:r>
          </a:p>
          <a:p>
            <a:pPr lvl="1"/>
            <a:r>
              <a:rPr lang="en-US" dirty="0"/>
              <a:t>Honorary or unpaid foreign appointments</a:t>
            </a:r>
          </a:p>
          <a:p>
            <a:r>
              <a:rPr lang="en-US" dirty="0"/>
              <a:t>Even if:</a:t>
            </a:r>
          </a:p>
          <a:p>
            <a:pPr lvl="1"/>
            <a:r>
              <a:rPr lang="en-US" dirty="0"/>
              <a:t>No money is paid</a:t>
            </a:r>
          </a:p>
          <a:p>
            <a:pPr lvl="1"/>
            <a:r>
              <a:rPr lang="en-US" dirty="0"/>
              <a:t>It is outside SIU</a:t>
            </a:r>
          </a:p>
          <a:p>
            <a:pPr lvl="1"/>
            <a:r>
              <a:rPr lang="en-US" dirty="0"/>
              <a:t>Old or inactive</a:t>
            </a:r>
          </a:p>
        </p:txBody>
      </p:sp>
    </p:spTree>
    <p:extLst>
      <p:ext uri="{BB962C8B-B14F-4D97-AF65-F5344CB8AC3E}">
        <p14:creationId xmlns:p14="http://schemas.microsoft.com/office/powerpoint/2010/main" val="960128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15A0C-9B2E-439E-EF38-04C96264B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Commitment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CBD73-C627-89A1-BE9C-23132EC5C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agencies require disclosure of:</a:t>
            </a:r>
          </a:p>
          <a:p>
            <a:pPr lvl="1"/>
            <a:r>
              <a:rPr lang="en-US" dirty="0"/>
              <a:t>All professional time</a:t>
            </a:r>
          </a:p>
          <a:p>
            <a:pPr lvl="1"/>
            <a:r>
              <a:rPr lang="en-US" dirty="0"/>
              <a:t>Even if unpaid</a:t>
            </a:r>
          </a:p>
          <a:p>
            <a:pPr lvl="1"/>
            <a:r>
              <a:rPr lang="en-US" dirty="0"/>
              <a:t>Even if outside SIU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If you work 10% of your time in a foreign lab, it must be disclosed.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749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14A35-8343-988E-5543-19220C8CA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Mistakes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7704E-6056-689E-06C0-DA8E57DB6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“It’s unpaid so I don’t list it”</a:t>
            </a:r>
          </a:p>
          <a:p>
            <a:r>
              <a:rPr lang="en-US" dirty="0"/>
              <a:t>“It’s a gift, not a grant”</a:t>
            </a:r>
          </a:p>
          <a:p>
            <a:r>
              <a:rPr lang="en-US" dirty="0"/>
              <a:t>“It’s not through SIU”</a:t>
            </a:r>
          </a:p>
          <a:p>
            <a:r>
              <a:rPr lang="en-US" dirty="0"/>
              <a:t>“It’s not in my current project”</a:t>
            </a:r>
          </a:p>
          <a:p>
            <a:r>
              <a:rPr lang="en-US" dirty="0"/>
              <a:t>“I forgot about that visiting appointment”</a:t>
            </a:r>
          </a:p>
          <a:p>
            <a:endParaRPr lang="en-US" dirty="0"/>
          </a:p>
          <a:p>
            <a:r>
              <a:rPr lang="en-US" dirty="0"/>
              <a:t>These are not valid reasons for omission.</a:t>
            </a:r>
          </a:p>
        </p:txBody>
      </p:sp>
    </p:spTree>
    <p:extLst>
      <p:ext uri="{BB962C8B-B14F-4D97-AF65-F5344CB8AC3E}">
        <p14:creationId xmlns:p14="http://schemas.microsoft.com/office/powerpoint/2010/main" val="3144269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93087-4345-2929-BE70-B6B215905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agencies cross-check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A5F94-B462-016F-B19D-008C38A4D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Federal agencies compare information across:</a:t>
            </a:r>
          </a:p>
          <a:p>
            <a:pPr lvl="1"/>
            <a:r>
              <a:rPr lang="en-US" dirty="0"/>
              <a:t>Biosketch</a:t>
            </a:r>
          </a:p>
          <a:p>
            <a:pPr lvl="1"/>
            <a:r>
              <a:rPr lang="en-US" dirty="0"/>
              <a:t>Current &amp; Pending Support</a:t>
            </a:r>
          </a:p>
          <a:p>
            <a:pPr lvl="1"/>
            <a:r>
              <a:rPr lang="en-US" dirty="0"/>
              <a:t>Other Support</a:t>
            </a:r>
          </a:p>
          <a:p>
            <a:pPr lvl="1"/>
            <a:r>
              <a:rPr lang="en-US" dirty="0"/>
              <a:t>Conflict of Interest forms</a:t>
            </a:r>
          </a:p>
          <a:p>
            <a:pPr lvl="1"/>
            <a:r>
              <a:rPr lang="en-US" dirty="0"/>
              <a:t>Publication affiliations</a:t>
            </a:r>
          </a:p>
          <a:p>
            <a:pPr lvl="1"/>
            <a:r>
              <a:rPr lang="en-US" dirty="0"/>
              <a:t>Foreign visa records</a:t>
            </a:r>
          </a:p>
          <a:p>
            <a:pPr lvl="1"/>
            <a:r>
              <a:rPr lang="en-US" dirty="0"/>
              <a:t>Public websites</a:t>
            </a:r>
          </a:p>
          <a:p>
            <a:pPr lvl="1"/>
            <a:r>
              <a:rPr lang="en-US" dirty="0"/>
              <a:t>Institutional records</a:t>
            </a:r>
          </a:p>
          <a:p>
            <a:r>
              <a:rPr lang="en-US" dirty="0"/>
              <a:t>Inconsistencies trigger investigations.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110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13A93-04AC-7C40-CC32-331637BB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if Something is Missed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AF6DA-5755-3E99-C088-A6300D910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Potential consequences:</a:t>
            </a:r>
          </a:p>
          <a:p>
            <a:pPr lvl="1"/>
            <a:r>
              <a:rPr lang="en-US" dirty="0"/>
              <a:t>Award suspension or termination</a:t>
            </a:r>
          </a:p>
          <a:p>
            <a:pPr lvl="1"/>
            <a:r>
              <a:rPr lang="en-US" dirty="0"/>
              <a:t>Return of grant funds</a:t>
            </a:r>
          </a:p>
          <a:p>
            <a:pPr lvl="1"/>
            <a:r>
              <a:rPr lang="en-US" dirty="0"/>
              <a:t>Loss of future eligibility</a:t>
            </a:r>
          </a:p>
          <a:p>
            <a:pPr lvl="1"/>
            <a:r>
              <a:rPr lang="en-US" dirty="0"/>
              <a:t>University reporting to federal agencies</a:t>
            </a:r>
          </a:p>
          <a:p>
            <a:pPr lvl="1"/>
            <a:r>
              <a:rPr lang="en-US" dirty="0"/>
              <a:t>Inspectors General investigation</a:t>
            </a:r>
          </a:p>
        </p:txBody>
      </p:sp>
    </p:spTree>
    <p:extLst>
      <p:ext uri="{BB962C8B-B14F-4D97-AF65-F5344CB8AC3E}">
        <p14:creationId xmlns:p14="http://schemas.microsoft.com/office/powerpoint/2010/main" val="664404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A9A69-2BFE-4E14-699C-04EE7AD64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SIU Helps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999DF-35F2-42DF-D2EB-9E866BA30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OSPA will:</a:t>
            </a:r>
          </a:p>
          <a:p>
            <a:pPr lvl="1"/>
            <a:r>
              <a:rPr lang="en-US" dirty="0"/>
              <a:t>Coordinate review of disclosures with the Office of Research Compliance and if applicable, Export Control</a:t>
            </a:r>
          </a:p>
          <a:p>
            <a:pPr lvl="1"/>
            <a:r>
              <a:rPr lang="en-US" dirty="0"/>
              <a:t>Help interpret what must be reported</a:t>
            </a:r>
          </a:p>
          <a:p>
            <a:pPr lvl="1"/>
            <a:r>
              <a:rPr lang="en-US" dirty="0"/>
              <a:t>Work with faculty before submission</a:t>
            </a:r>
          </a:p>
          <a:p>
            <a:pPr lvl="1"/>
            <a:r>
              <a:rPr lang="en-US" dirty="0"/>
              <a:t>Submit required updates to sponsors</a:t>
            </a:r>
          </a:p>
          <a:p>
            <a:r>
              <a:rPr lang="en-US" dirty="0"/>
              <a:t>Always ask before leaving something out.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805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334B7-CF90-E696-A128-B271D41D4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Golden Rule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304DF-AD8F-AB40-87C0-C1B38708B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When in doubt:</a:t>
            </a:r>
          </a:p>
          <a:p>
            <a:pPr>
              <a:buNone/>
            </a:pPr>
            <a:r>
              <a:rPr lang="en-US" b="1" dirty="0"/>
              <a:t>Disclose it.</a:t>
            </a:r>
            <a:endParaRPr lang="en-US" dirty="0"/>
          </a:p>
          <a:p>
            <a:pPr>
              <a:buNone/>
            </a:pPr>
            <a:r>
              <a:rPr lang="en-US" dirty="0"/>
              <a:t>It is always safer to over-report than under-report.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919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B0357-867B-276A-C592-0D7F332FE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is Other Support?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55801-3955-91A3-32A0-1BBA973CE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All resources made available to support or relate to your research</a:t>
            </a:r>
          </a:p>
          <a:p>
            <a:r>
              <a:rPr lang="en-US" dirty="0"/>
              <a:t>Includes items with or without monetary value</a:t>
            </a:r>
          </a:p>
          <a:p>
            <a:r>
              <a:rPr lang="en-US" dirty="0"/>
              <a:t>Includes resources outside your home institution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43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F5980-FE90-DE78-04AA-A841F03F0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/>
          <a:p>
            <a:r>
              <a:rPr lang="en-US" dirty="0"/>
              <a:t>Knowledge Check – Should You Disclose?</a:t>
            </a:r>
          </a:p>
        </p:txBody>
      </p:sp>
    </p:spTree>
    <p:extLst>
      <p:ext uri="{BB962C8B-B14F-4D97-AF65-F5344CB8AC3E}">
        <p14:creationId xmlns:p14="http://schemas.microsoft.com/office/powerpoint/2010/main" val="1149682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84ABA-DBC4-41D2-98B6-B524F81BEFA9}"/>
              </a:ext>
            </a:extLst>
          </p:cNvPr>
          <p:cNvSpPr txBox="1">
            <a:spLocks/>
          </p:cNvSpPr>
          <p:nvPr/>
        </p:nvSpPr>
        <p:spPr>
          <a:xfrm>
            <a:off x="209550" y="525869"/>
            <a:ext cx="11982450" cy="9778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>
                <a:latin typeface="Avenir Next LT Pro" panose="020B0504020202020204" pitchFamily="34" charset="0"/>
              </a:rPr>
              <a:t>A professional society gives you a travel award to attend a conference. No research work is required</a:t>
            </a:r>
            <a:r>
              <a:rPr lang="en-US" sz="3200" i="1" dirty="0">
                <a:latin typeface="+mj-lt"/>
              </a:rPr>
              <a:t>.</a:t>
            </a:r>
          </a:p>
          <a:p>
            <a:pPr marL="0" indent="0">
              <a:buNone/>
            </a:pPr>
            <a:endParaRPr lang="en-US" sz="3200" b="1" dirty="0">
              <a:latin typeface="+mj-lt"/>
            </a:endParaRPr>
          </a:p>
          <a:p>
            <a:pPr lvl="1"/>
            <a:endParaRPr lang="en-US" sz="3200" b="1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4C7034-CAB2-0B22-C9C9-99615E9D3BB2}"/>
              </a:ext>
            </a:extLst>
          </p:cNvPr>
          <p:cNvSpPr txBox="1"/>
          <p:nvPr/>
        </p:nvSpPr>
        <p:spPr>
          <a:xfrm>
            <a:off x="523875" y="1527086"/>
            <a:ext cx="10458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NO – Standard professional activity, not research support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049544-7BE2-99DF-613B-D599B012534A}"/>
              </a:ext>
            </a:extLst>
          </p:cNvPr>
          <p:cNvSpPr txBox="1"/>
          <p:nvPr/>
        </p:nvSpPr>
        <p:spPr>
          <a:xfrm>
            <a:off x="523875" y="3389423"/>
            <a:ext cx="1017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YES, unpaid foreign appointments must be disclosed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59443-F7F4-A418-8188-4F6C534776C4}"/>
              </a:ext>
            </a:extLst>
          </p:cNvPr>
          <p:cNvSpPr txBox="1"/>
          <p:nvPr/>
        </p:nvSpPr>
        <p:spPr>
          <a:xfrm>
            <a:off x="179333" y="5734127"/>
            <a:ext cx="931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YES – this is an in-kind research resource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F1AF1C-8BD1-E525-4100-377D8FB98ED3}"/>
              </a:ext>
            </a:extLst>
          </p:cNvPr>
          <p:cNvSpPr txBox="1"/>
          <p:nvPr/>
        </p:nvSpPr>
        <p:spPr>
          <a:xfrm>
            <a:off x="204295" y="2401986"/>
            <a:ext cx="11987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A foreign university gives you an unpaid “Adjunct Professor” title. You occasionally advise a student there.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7B2DE9-E82F-1150-1784-A8F77EE77009}"/>
              </a:ext>
            </a:extLst>
          </p:cNvPr>
          <p:cNvSpPr txBox="1"/>
          <p:nvPr/>
        </p:nvSpPr>
        <p:spPr>
          <a:xfrm>
            <a:off x="267357" y="4523303"/>
            <a:ext cx="119246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A colleague at another university runs analyses for your project using their lab’s computing cluster at no cost.</a:t>
            </a:r>
          </a:p>
        </p:txBody>
      </p:sp>
    </p:spTree>
    <p:extLst>
      <p:ext uri="{BB962C8B-B14F-4D97-AF65-F5344CB8AC3E}">
        <p14:creationId xmlns:p14="http://schemas.microsoft.com/office/powerpoint/2010/main" val="234234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DF574-1A15-236F-53CE-5F849D18F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DC092-189D-D33E-FC6A-471B7864EAC8}"/>
              </a:ext>
            </a:extLst>
          </p:cNvPr>
          <p:cNvSpPr txBox="1">
            <a:spLocks/>
          </p:cNvSpPr>
          <p:nvPr/>
        </p:nvSpPr>
        <p:spPr>
          <a:xfrm>
            <a:off x="209550" y="525869"/>
            <a:ext cx="11982450" cy="9778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You are a peer reviewer for NIH and NSF panels.</a:t>
            </a:r>
          </a:p>
          <a:p>
            <a:pPr marL="0" indent="0">
              <a:buNone/>
            </a:pPr>
            <a:endParaRPr lang="en-US" sz="3200" b="1" dirty="0">
              <a:latin typeface="+mj-lt"/>
            </a:endParaRPr>
          </a:p>
          <a:p>
            <a:pPr lvl="1"/>
            <a:endParaRPr lang="en-US" sz="3200" b="1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333EFC-339D-F384-55EA-E963FBE05292}"/>
              </a:ext>
            </a:extLst>
          </p:cNvPr>
          <p:cNvSpPr txBox="1"/>
          <p:nvPr/>
        </p:nvSpPr>
        <p:spPr>
          <a:xfrm>
            <a:off x="381000" y="1146122"/>
            <a:ext cx="10458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NO – Routine service to funding agencies does not need to be disclosed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653603-6E6F-24A6-BB38-8EB3A0BC88EB}"/>
              </a:ext>
            </a:extLst>
          </p:cNvPr>
          <p:cNvSpPr txBox="1"/>
          <p:nvPr/>
        </p:nvSpPr>
        <p:spPr>
          <a:xfrm>
            <a:off x="523875" y="3020545"/>
            <a:ext cx="1017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YES – free research materials = in-kind contribution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AA124B-47B1-54DC-751E-630C8B8E1729}"/>
              </a:ext>
            </a:extLst>
          </p:cNvPr>
          <p:cNvSpPr txBox="1"/>
          <p:nvPr/>
        </p:nvSpPr>
        <p:spPr>
          <a:xfrm>
            <a:off x="0" y="4692266"/>
            <a:ext cx="931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NO – not research-related support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CCFAE1-7AC0-4279-1CB8-6E4778BDF2EA}"/>
              </a:ext>
            </a:extLst>
          </p:cNvPr>
          <p:cNvSpPr txBox="1"/>
          <p:nvPr/>
        </p:nvSpPr>
        <p:spPr>
          <a:xfrm>
            <a:off x="204295" y="2401986"/>
            <a:ext cx="1198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A company provides free reagents that you use in a federally funded project.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E58708-F7D8-2BCA-3B21-FEED22D97DDE}"/>
              </a:ext>
            </a:extLst>
          </p:cNvPr>
          <p:cNvSpPr txBox="1"/>
          <p:nvPr/>
        </p:nvSpPr>
        <p:spPr>
          <a:xfrm>
            <a:off x="133678" y="3777171"/>
            <a:ext cx="119246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You give a one-time paid guest lecture at another university unrelated to your research.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8A39AE-9281-817C-35B9-74804D0AB7D4}"/>
              </a:ext>
            </a:extLst>
          </p:cNvPr>
          <p:cNvSpPr txBox="1"/>
          <p:nvPr/>
        </p:nvSpPr>
        <p:spPr>
          <a:xfrm>
            <a:off x="204295" y="5345667"/>
            <a:ext cx="11035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You are listed as a collaborator on a foreign grant but receive no salary.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2420CB-97B0-295B-3FD4-25BC527603A3}"/>
              </a:ext>
            </a:extLst>
          </p:cNvPr>
          <p:cNvSpPr txBox="1"/>
          <p:nvPr/>
        </p:nvSpPr>
        <p:spPr>
          <a:xfrm>
            <a:off x="523875" y="5998517"/>
            <a:ext cx="1017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YES – participation in foreign-sponsored research must be disclosed</a:t>
            </a:r>
          </a:p>
        </p:txBody>
      </p:sp>
    </p:spTree>
    <p:extLst>
      <p:ext uri="{BB962C8B-B14F-4D97-AF65-F5344CB8AC3E}">
        <p14:creationId xmlns:p14="http://schemas.microsoft.com/office/powerpoint/2010/main" val="256652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  <p:bldP spid="2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B74C4-3ED8-45C1-138A-308A54B73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353C0-1129-86F5-8AEB-D41A52EFA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something is helping you conduct research — funding, time, space, equipment, people, or collaborations — there is a good chance it needs to be disclosed somewhere.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774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A4B2A-8064-CD15-631C-D383EC31E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Questions</a:t>
            </a:r>
          </a:p>
        </p:txBody>
      </p:sp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EF1580C5-4CE7-7BDA-3985-DEAE24DDC8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109" b="23924"/>
          <a:stretch>
            <a:fillRect/>
          </a:stretch>
        </p:blipFill>
        <p:spPr>
          <a:xfrm>
            <a:off x="838200" y="1825625"/>
            <a:ext cx="10515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549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5492-2797-C5C0-A1E1-0DF906D7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Why do federal agencies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23F97-3AA3-BFBB-58B1-5A64E85D0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Identify scientific and budgetary overlap</a:t>
            </a:r>
          </a:p>
          <a:p>
            <a:r>
              <a:rPr lang="en-US" dirty="0"/>
              <a:t>Access total effort commitments</a:t>
            </a:r>
          </a:p>
          <a:p>
            <a:r>
              <a:rPr lang="en-US" dirty="0"/>
              <a:t>Understand foreign and domestic collaborations</a:t>
            </a:r>
          </a:p>
          <a:p>
            <a:r>
              <a:rPr lang="en-US" dirty="0"/>
              <a:t>Meet federal transparency requirements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32A82C-81E7-DFFD-7279-980AC59789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81649" y="1690688"/>
            <a:ext cx="6297579" cy="4195762"/>
          </a:xfrm>
        </p:spPr>
      </p:pic>
    </p:spTree>
    <p:extLst>
      <p:ext uri="{BB962C8B-B14F-4D97-AF65-F5344CB8AC3E}">
        <p14:creationId xmlns:p14="http://schemas.microsoft.com/office/powerpoint/2010/main" val="170693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82615-0145-B44C-085C-7A8E97E4A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Why This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FDC16-D4E6-3204-36BD-27A7947AE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Federal agencies now require full transparency of:</a:t>
            </a:r>
          </a:p>
          <a:p>
            <a:pPr lvl="1"/>
            <a:r>
              <a:rPr lang="en-US" sz="2800" dirty="0"/>
              <a:t>Funding</a:t>
            </a:r>
          </a:p>
          <a:p>
            <a:pPr lvl="1"/>
            <a:r>
              <a:rPr lang="en-US" sz="2800" dirty="0"/>
              <a:t>Appointments</a:t>
            </a:r>
          </a:p>
          <a:p>
            <a:pPr lvl="1"/>
            <a:r>
              <a:rPr lang="en-US" sz="2800" dirty="0"/>
              <a:t>Outside activities</a:t>
            </a:r>
          </a:p>
          <a:p>
            <a:r>
              <a:rPr lang="en-US" dirty="0"/>
              <a:t>Errors or omissions can lead to:</a:t>
            </a:r>
          </a:p>
          <a:p>
            <a:pPr lvl="1"/>
            <a:r>
              <a:rPr lang="en-US" sz="2800" dirty="0"/>
              <a:t>Proposal delays or rejection</a:t>
            </a:r>
          </a:p>
          <a:p>
            <a:pPr lvl="1"/>
            <a:r>
              <a:rPr lang="en-US" sz="2800" dirty="0"/>
              <a:t>Award suspension or termination</a:t>
            </a:r>
          </a:p>
          <a:p>
            <a:pPr lvl="1"/>
            <a:r>
              <a:rPr lang="en-US" sz="2800" dirty="0"/>
              <a:t>Required repayment of funds</a:t>
            </a:r>
          </a:p>
          <a:p>
            <a:pPr lvl="1"/>
            <a:r>
              <a:rPr lang="en-US" sz="2800" dirty="0"/>
              <a:t>Compliance investigations</a:t>
            </a:r>
          </a:p>
        </p:txBody>
      </p:sp>
    </p:spTree>
    <p:extLst>
      <p:ext uri="{BB962C8B-B14F-4D97-AF65-F5344CB8AC3E}">
        <p14:creationId xmlns:p14="http://schemas.microsoft.com/office/powerpoint/2010/main" val="431905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4F07E-C7D4-4DAA-69BA-805347C8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NSPM-33: Why Are Rules Changing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82D50-0328-3E04-642D-805C8F89E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Federal policy (2021) on research security</a:t>
            </a:r>
          </a:p>
          <a:p>
            <a:r>
              <a:rPr lang="en-US" dirty="0"/>
              <a:t>Standardizes disclosures across agencies</a:t>
            </a:r>
          </a:p>
          <a:p>
            <a:r>
              <a:rPr lang="en-US" dirty="0"/>
              <a:t>Addresses foreign influence &amp; conflicts of commitment</a:t>
            </a:r>
          </a:p>
          <a:p>
            <a:r>
              <a:rPr lang="en-US" dirty="0"/>
              <a:t>Impact on Faculty</a:t>
            </a:r>
          </a:p>
          <a:p>
            <a:pPr lvl="1"/>
            <a:r>
              <a:rPr lang="en-US" dirty="0"/>
              <a:t>More detailed disclosures</a:t>
            </a:r>
          </a:p>
          <a:p>
            <a:pPr lvl="1"/>
            <a:r>
              <a:rPr lang="en-US" dirty="0"/>
              <a:t>Consistent reporting across proposals</a:t>
            </a:r>
          </a:p>
          <a:p>
            <a:pPr lvl="1"/>
            <a:r>
              <a:rPr lang="en-US" dirty="0"/>
              <a:t>Increased review of “other support”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120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8E409-304D-AB0F-2B66-6FCFC00E2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Must Disclose?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C9292-4C46-430F-03A0-A96824167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Personnel = anyone who contributes measurable effort, even if not paid. </a:t>
            </a:r>
          </a:p>
        </p:txBody>
      </p:sp>
    </p:spTree>
    <p:extLst>
      <p:ext uri="{BB962C8B-B14F-4D97-AF65-F5344CB8AC3E}">
        <p14:creationId xmlns:p14="http://schemas.microsoft.com/office/powerpoint/2010/main" val="4150862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EAF50-EC2B-21B3-6105-A8F425AFC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Disclose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B3E3E2C-C25C-2656-0FCA-39B35F8407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056887"/>
              </p:ext>
            </p:extLst>
          </p:nvPr>
        </p:nvGraphicFramePr>
        <p:xfrm>
          <a:off x="552450" y="142875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5186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083F7-4E1A-4F80-4D1F-49DE5CE24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951AC-8966-DF55-0AC7-D5A38155E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must be disclosed as other support?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04EF-772C-1E4B-23A9-68800981D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Personnel must disclose all of the following: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8C415D-653A-AE0A-05D7-5BFEAAD4A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214662"/>
              </p:ext>
            </p:extLst>
          </p:nvPr>
        </p:nvGraphicFramePr>
        <p:xfrm>
          <a:off x="1238250" y="2686050"/>
          <a:ext cx="812800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0647289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242262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227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Sponsored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Grants, contracts, fellowships,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536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Not-sponsored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Lab space, staff, or equipment provided by another organization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957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In-kind contributions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Free materials, animals,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924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Appointments (effort/time commitment)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Visiting, honorary, adjunct, unpaid research appointments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785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Foreign affiliations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Talent programs, labs, universities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919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Consulting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Paid or unpaid research-related 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111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919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E683F-05EF-6BEC-AB45-2B51C590E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You Disclose this in a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00C7E-85DD-3C64-AC8F-ACDEFB454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&amp; Pending (Other) Support Form</a:t>
            </a:r>
          </a:p>
          <a:p>
            <a:r>
              <a:rPr lang="en-US" dirty="0"/>
              <a:t>Biosketch – Positions &amp; Appointments</a:t>
            </a:r>
          </a:p>
          <a:p>
            <a:r>
              <a:rPr lang="en-US" dirty="0"/>
              <a:t>Facilities &amp; Other Resources (if applicable)</a:t>
            </a:r>
          </a:p>
          <a:p>
            <a:r>
              <a:rPr lang="en-US" dirty="0"/>
              <a:t>Conflict of Interest Disclosures (COI/COC/FCOI)</a:t>
            </a:r>
          </a:p>
          <a:p>
            <a:r>
              <a:rPr lang="en-US" dirty="0"/>
              <a:t>Sponsor-specific forms</a:t>
            </a:r>
          </a:p>
        </p:txBody>
      </p:sp>
    </p:spTree>
    <p:extLst>
      <p:ext uri="{BB962C8B-B14F-4D97-AF65-F5344CB8AC3E}">
        <p14:creationId xmlns:p14="http://schemas.microsoft.com/office/powerpoint/2010/main" val="2569658697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- Horiz Log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5-SIU-Presentation-Template" id="{FCB6F205-58F7-1D44-805B-1A852D34A695}" vid="{2927E35C-DCAB-AE49-BA06-0B774D9473C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aroon - Horiz Log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5-SIU-Presentation-Template" id="{FCB6F205-58F7-1D44-805B-1A852D34A695}" vid="{6648720D-E583-084E-848A-6FEBD27AF3D2}"/>
    </a:ext>
  </a:extLst>
</a:theme>
</file>

<file path=ppt/theme/theme3.xml><?xml version="1.0" encoding="utf-8"?>
<a:theme xmlns:a="http://schemas.openxmlformats.org/drawingml/2006/main" name="Dark - Horiz Log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5-SIU-Presentation-Template" id="{FCB6F205-58F7-1D44-805B-1A852D34A695}" vid="{7D2E1D60-C9DC-E94F-A572-E4ABEF8BED28}"/>
    </a:ext>
  </a:extLst>
</a:theme>
</file>

<file path=ppt/theme/theme4.xml><?xml version="1.0" encoding="utf-8"?>
<a:theme xmlns:a="http://schemas.openxmlformats.org/drawingml/2006/main" name="Light - Vert Log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5-SIU-Presentation-Template" id="{FCB6F205-58F7-1D44-805B-1A852D34A695}" vid="{A58373F8-0B26-E543-8EBA-20246F11DE57}"/>
    </a:ext>
  </a:extLst>
</a:theme>
</file>

<file path=ppt/theme/theme5.xml><?xml version="1.0" encoding="utf-8"?>
<a:theme xmlns:a="http://schemas.openxmlformats.org/drawingml/2006/main" name="Maroon - Vert Log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5-SIU-Presentation-Template" id="{FCB6F205-58F7-1D44-805B-1A852D34A695}" vid="{3FF5AF80-6DA7-E44E-9410-D53BE7321416}"/>
    </a:ext>
  </a:extLst>
</a:theme>
</file>

<file path=ppt/theme/theme6.xml><?xml version="1.0" encoding="utf-8"?>
<a:theme xmlns:a="http://schemas.openxmlformats.org/drawingml/2006/main" name="Dark - Vert Log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5-SIU-Presentation-Template" id="{FCB6F205-58F7-1D44-805B-1A852D34A695}" vid="{63F5E9DB-1909-4449-BDAA-C8DC0176C9A9}"/>
    </a:ext>
  </a:extLst>
</a:theme>
</file>

<file path=ppt/theme/theme7.xml><?xml version="1.0" encoding="utf-8"?>
<a:theme xmlns:a="http://schemas.openxmlformats.org/drawingml/2006/main" name="Light - No Log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5-SIU-Presentation-Template" id="{FCB6F205-58F7-1D44-805B-1A852D34A695}" vid="{7E525045-96BD-5745-8FEF-22B987DC0F73}"/>
    </a:ext>
  </a:extLst>
</a:theme>
</file>

<file path=ppt/theme/theme8.xml><?xml version="1.0" encoding="utf-8"?>
<a:theme xmlns:a="http://schemas.openxmlformats.org/drawingml/2006/main" name="Maroon - No Log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5-SIU-Presentation-Template" id="{FCB6F205-58F7-1D44-805B-1A852D34A695}" vid="{AEAC9689-E287-2D49-8676-163695FC86EA}"/>
    </a:ext>
  </a:extLst>
</a:theme>
</file>

<file path=ppt/theme/theme9.xml><?xml version="1.0" encoding="utf-8"?>
<a:theme xmlns:a="http://schemas.openxmlformats.org/drawingml/2006/main" name="Dark - No Log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5-SIU-Presentation-Template" id="{FCB6F205-58F7-1D44-805B-1A852D34A695}" vid="{EBFB3A85-F79F-2543-8376-041648112D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2411</TotalTime>
  <Words>940</Words>
  <Application>Microsoft Office PowerPoint</Application>
  <PresentationFormat>Widescreen</PresentationFormat>
  <Paragraphs>180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Aptos</vt:lpstr>
      <vt:lpstr>Arial</vt:lpstr>
      <vt:lpstr>Avenir Next LT Pro</vt:lpstr>
      <vt:lpstr>Avenir Next LT Pro Demi</vt:lpstr>
      <vt:lpstr>Avenir Next LT Pro Light</vt:lpstr>
      <vt:lpstr>Light - Horiz Logo</vt:lpstr>
      <vt:lpstr>Maroon - Horiz Logo</vt:lpstr>
      <vt:lpstr>Dark - Horiz Logo</vt:lpstr>
      <vt:lpstr>Light - Vert Logo</vt:lpstr>
      <vt:lpstr>Maroon - Vert Logo</vt:lpstr>
      <vt:lpstr>Dark - Vert Logo</vt:lpstr>
      <vt:lpstr>Light - No Logo</vt:lpstr>
      <vt:lpstr>Maroon - No Logo</vt:lpstr>
      <vt:lpstr>Dark - No Logo</vt:lpstr>
      <vt:lpstr>PowerPoint Presentation</vt:lpstr>
      <vt:lpstr>What is Other Support?</vt:lpstr>
      <vt:lpstr>Why do federal agencies care?</vt:lpstr>
      <vt:lpstr>Why This Matters</vt:lpstr>
      <vt:lpstr>NSPM-33: Why Are Rules Changing</vt:lpstr>
      <vt:lpstr>Who Must Disclose?</vt:lpstr>
      <vt:lpstr>When to Disclose</vt:lpstr>
      <vt:lpstr>What must be disclosed as other support?</vt:lpstr>
      <vt:lpstr>Where You Disclose this in a Proposal</vt:lpstr>
      <vt:lpstr>What is NOT “Other Support” </vt:lpstr>
      <vt:lpstr>In-Kind Contributions – High Risk Area</vt:lpstr>
      <vt:lpstr>What about gifts?</vt:lpstr>
      <vt:lpstr>Foreign Support  </vt:lpstr>
      <vt:lpstr>Time Commitment Matters</vt:lpstr>
      <vt:lpstr>Common Mistakes  </vt:lpstr>
      <vt:lpstr>What agencies cross-check</vt:lpstr>
      <vt:lpstr>What Happens if Something is Missed</vt:lpstr>
      <vt:lpstr>How SIU Helps </vt:lpstr>
      <vt:lpstr>The Golden Rule </vt:lpstr>
      <vt:lpstr>Knowledge Check – Should You Disclose?</vt:lpstr>
      <vt:lpstr>PowerPoint Presentation</vt:lpstr>
      <vt:lpstr>PowerPoint Presentation</vt:lpstr>
      <vt:lpstr>Key Takeaway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Halfacre, Eric M</dc:creator>
  <cp:lastModifiedBy>Lindenberg, Jackie S</cp:lastModifiedBy>
  <cp:revision>21</cp:revision>
  <dcterms:created xsi:type="dcterms:W3CDTF">2024-04-05T14:50:00Z</dcterms:created>
  <dcterms:modified xsi:type="dcterms:W3CDTF">2026-02-06T20:47:11Z</dcterms:modified>
</cp:coreProperties>
</file>