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2" r:id="rId1"/>
  </p:sldMasterIdLst>
  <p:notesMasterIdLst>
    <p:notesMasterId r:id="rId18"/>
  </p:notesMasterIdLst>
  <p:sldIdLst>
    <p:sldId id="256" r:id="rId2"/>
    <p:sldId id="258" r:id="rId3"/>
    <p:sldId id="277" r:id="rId4"/>
    <p:sldId id="271" r:id="rId5"/>
    <p:sldId id="272" r:id="rId6"/>
    <p:sldId id="266" r:id="rId7"/>
    <p:sldId id="269" r:id="rId8"/>
    <p:sldId id="262" r:id="rId9"/>
    <p:sldId id="339" r:id="rId10"/>
    <p:sldId id="257" r:id="rId11"/>
    <p:sldId id="340" r:id="rId12"/>
    <p:sldId id="317" r:id="rId13"/>
    <p:sldId id="265" r:id="rId14"/>
    <p:sldId id="280" r:id="rId15"/>
    <p:sldId id="275" r:id="rId16"/>
    <p:sldId id="28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20318E-B7CE-4493-A323-3F694E681875}" v="4" dt="2024-09-03T19:32:19.6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00" autoAdjust="0"/>
    <p:restoredTop sz="94676"/>
  </p:normalViewPr>
  <p:slideViewPr>
    <p:cSldViewPr snapToGrid="0" snapToObjects="1">
      <p:cViewPr varScale="1">
        <p:scale>
          <a:sx n="69" d="100"/>
          <a:sy n="69" d="100"/>
        </p:scale>
        <p:origin x="77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charset="0"/>
              </a:defRPr>
            </a:lvl1pPr>
          </a:lstStyle>
          <a:p>
            <a:fld id="{5CF6E9C9-E388-9746-85B8-BF6BBB38686C}" type="datetimeFigureOut">
              <a:rPr lang="en-US" smtClean="0"/>
              <a:pPr/>
              <a:t>9/3/2024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charset="0"/>
              </a:defRPr>
            </a:lvl1pPr>
          </a:lstStyle>
          <a:p>
            <a:fld id="{C142F891-CE3D-E545-B6B7-4316E5CC1A34}" type="slidenum">
              <a:rPr lang="en-US" smtClean="0"/>
              <a:pPr/>
              <a:t>‹#›</a:t>
            </a:fld>
            <a:endParaRPr lang="en-US" dirty="0"/>
          </a:p>
        </p:txBody>
      </p:sp>
    </p:spTree>
    <p:extLst>
      <p:ext uri="{BB962C8B-B14F-4D97-AF65-F5344CB8AC3E}">
        <p14:creationId xmlns:p14="http://schemas.microsoft.com/office/powerpoint/2010/main" val="1077213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charset="0"/>
        <a:ea typeface="+mn-ea"/>
        <a:cs typeface="+mn-cs"/>
      </a:defRPr>
    </a:lvl1pPr>
    <a:lvl2pPr marL="457200" algn="l" defTabSz="914400" rtl="0" eaLnBrk="1" latinLnBrk="0" hangingPunct="1">
      <a:defRPr sz="1200" b="0" i="0" kern="1200">
        <a:solidFill>
          <a:schemeClr val="tx1"/>
        </a:solidFill>
        <a:latin typeface="Arial" charset="0"/>
        <a:ea typeface="+mn-ea"/>
        <a:cs typeface="+mn-cs"/>
      </a:defRPr>
    </a:lvl2pPr>
    <a:lvl3pPr marL="914400" algn="l" defTabSz="914400" rtl="0" eaLnBrk="1" latinLnBrk="0" hangingPunct="1">
      <a:defRPr sz="1200" b="0" i="0" kern="1200">
        <a:solidFill>
          <a:schemeClr val="tx1"/>
        </a:solidFill>
        <a:latin typeface="Arial" charset="0"/>
        <a:ea typeface="+mn-ea"/>
        <a:cs typeface="+mn-cs"/>
      </a:defRPr>
    </a:lvl3pPr>
    <a:lvl4pPr marL="1371600" algn="l" defTabSz="914400" rtl="0" eaLnBrk="1" latinLnBrk="0" hangingPunct="1">
      <a:defRPr sz="1200" b="0" i="0" kern="1200">
        <a:solidFill>
          <a:schemeClr val="tx1"/>
        </a:solidFill>
        <a:latin typeface="Arial" charset="0"/>
        <a:ea typeface="+mn-ea"/>
        <a:cs typeface="+mn-cs"/>
      </a:defRPr>
    </a:lvl4pPr>
    <a:lvl5pPr marL="1828800" algn="l" defTabSz="914400" rtl="0" eaLnBrk="1" latinLnBrk="0" hangingPunct="1">
      <a:defRPr sz="1200" b="0" i="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42F891-CE3D-E545-B6B7-4316E5CC1A34}" type="slidenum">
              <a:rPr lang="en-US" smtClean="0"/>
              <a:pPr/>
              <a:t>11</a:t>
            </a:fld>
            <a:endParaRPr lang="en-US" dirty="0"/>
          </a:p>
        </p:txBody>
      </p:sp>
    </p:spTree>
    <p:extLst>
      <p:ext uri="{BB962C8B-B14F-4D97-AF65-F5344CB8AC3E}">
        <p14:creationId xmlns:p14="http://schemas.microsoft.com/office/powerpoint/2010/main" val="781123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42F891-CE3D-E545-B6B7-4316E5CC1A34}" type="slidenum">
              <a:rPr lang="en-US" smtClean="0"/>
              <a:pPr/>
              <a:t>12</a:t>
            </a:fld>
            <a:endParaRPr lang="en-US" dirty="0"/>
          </a:p>
        </p:txBody>
      </p:sp>
    </p:spTree>
    <p:extLst>
      <p:ext uri="{BB962C8B-B14F-4D97-AF65-F5344CB8AC3E}">
        <p14:creationId xmlns:p14="http://schemas.microsoft.com/office/powerpoint/2010/main" val="3291958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42F891-CE3D-E545-B6B7-4316E5CC1A34}" type="slidenum">
              <a:rPr lang="en-US" smtClean="0"/>
              <a:pPr/>
              <a:t>13</a:t>
            </a:fld>
            <a:endParaRPr lang="en-US" dirty="0"/>
          </a:p>
        </p:txBody>
      </p:sp>
    </p:spTree>
    <p:extLst>
      <p:ext uri="{BB962C8B-B14F-4D97-AF65-F5344CB8AC3E}">
        <p14:creationId xmlns:p14="http://schemas.microsoft.com/office/powerpoint/2010/main" val="2257363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42F891-CE3D-E545-B6B7-4316E5CC1A34}" type="slidenum">
              <a:rPr lang="en-US" smtClean="0"/>
              <a:pPr/>
              <a:t>14</a:t>
            </a:fld>
            <a:endParaRPr lang="en-US" dirty="0"/>
          </a:p>
        </p:txBody>
      </p:sp>
    </p:spTree>
    <p:extLst>
      <p:ext uri="{BB962C8B-B14F-4D97-AF65-F5344CB8AC3E}">
        <p14:creationId xmlns:p14="http://schemas.microsoft.com/office/powerpoint/2010/main" val="1107853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B328ABA-DCBA-764E-AE1F-CCC84A0CD031}" type="datetimeFigureOut">
              <a:rPr lang="en-US" smtClean="0"/>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532B03-4FAE-904D-93B3-B7A0607686CC}" type="slidenum">
              <a:rPr lang="en-US" smtClean="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Drag picture to placeholder or click icon to add</a:t>
            </a:r>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328ABA-DCBA-764E-AE1F-CCC84A0CD031}" type="datetimeFigureOut">
              <a:rPr lang="en-US" smtClean="0"/>
              <a:t>9/3/2024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532B03-4FAE-904D-93B3-B7A0607686C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328ABA-DCBA-764E-AE1F-CCC84A0CD031}" type="datetimeFigureOut">
              <a:rPr lang="en-US" smtClean="0"/>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532B03-4FAE-904D-93B3-B7A0607686C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b="0" i="0" dirty="0">
                <a:solidFill>
                  <a:schemeClr val="accent1"/>
                </a:solidFill>
                <a:latin typeface="Arial" charset="0"/>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b="0" i="0" dirty="0">
                <a:solidFill>
                  <a:schemeClr val="accent1"/>
                </a:solidFill>
                <a:latin typeface="Arial" charset="0"/>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EB328ABA-DCBA-764E-AE1F-CCC84A0CD031}" type="datetimeFigureOut">
              <a:rPr lang="en-US" smtClean="0"/>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532B03-4FAE-904D-93B3-B7A0607686CC}"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EB328ABA-DCBA-764E-AE1F-CCC84A0CD031}" type="datetimeFigureOut">
              <a:rPr lang="en-US" smtClean="0"/>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532B03-4FAE-904D-93B3-B7A0607686CC}" type="slidenum">
              <a:rPr lang="en-US" smtClean="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b="0" i="0" dirty="0">
                <a:solidFill>
                  <a:schemeClr val="accent1"/>
                </a:solidFill>
                <a:latin typeface="Arial" charset="0"/>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b="0" i="0" dirty="0">
                <a:solidFill>
                  <a:schemeClr val="accent1"/>
                </a:solidFill>
                <a:latin typeface="Arial" charset="0"/>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328ABA-DCBA-764E-AE1F-CCC84A0CD031}" type="datetimeFigureOut">
              <a:rPr lang="en-US" smtClean="0"/>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532B03-4FAE-904D-93B3-B7A0607686CC}" type="slidenum">
              <a:rPr lang="en-US" smtClean="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328ABA-DCBA-764E-AE1F-CCC84A0CD031}" type="datetimeFigureOut">
              <a:rPr lang="en-US" smtClean="0"/>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532B03-4FAE-904D-93B3-B7A0607686CC}" type="slidenum">
              <a:rPr lang="en-US" smtClean="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328ABA-DCBA-764E-AE1F-CCC84A0CD031}" type="datetimeFigureOut">
              <a:rPr lang="en-US" smtClean="0"/>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532B03-4FAE-904D-93B3-B7A0607686CC}" type="slidenum">
              <a:rPr lang="en-US" smtClean="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328ABA-DCBA-764E-AE1F-CCC84A0CD031}" type="datetimeFigureOut">
              <a:rPr lang="en-US" smtClean="0"/>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532B03-4FAE-904D-93B3-B7A0607686CC}" type="slidenum">
              <a:rPr lang="en-US" smtClean="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328ABA-DCBA-764E-AE1F-CCC84A0CD031}" type="datetimeFigureOut">
              <a:rPr lang="en-US" smtClean="0"/>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532B03-4FAE-904D-93B3-B7A0607686CC}"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328ABA-DCBA-764E-AE1F-CCC84A0CD031}" type="datetimeFigureOut">
              <a:rPr lang="en-US" smtClean="0"/>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532B03-4FAE-904D-93B3-B7A0607686CC}" type="slidenum">
              <a:rPr lang="en-US" smtClean="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328ABA-DCBA-764E-AE1F-CCC84A0CD031}" type="datetimeFigureOut">
              <a:rPr lang="en-US" smtClean="0"/>
              <a:t>9/3/2024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532B03-4FAE-904D-93B3-B7A0607686C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B328ABA-DCBA-764E-AE1F-CCC84A0CD031}" type="datetimeFigureOut">
              <a:rPr lang="en-US" smtClean="0"/>
              <a:t>9/3/2024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1532B03-4FAE-904D-93B3-B7A0607686C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B328ABA-DCBA-764E-AE1F-CCC84A0CD031}" type="datetimeFigureOut">
              <a:rPr lang="en-US" smtClean="0"/>
              <a:t>9/3/2024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1532B03-4FAE-904D-93B3-B7A0607686C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328ABA-DCBA-764E-AE1F-CCC84A0CD031}" type="datetimeFigureOut">
              <a:rPr lang="en-US" smtClean="0"/>
              <a:t>9/3/2024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1532B03-4FAE-904D-93B3-B7A0607686C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328ABA-DCBA-764E-AE1F-CCC84A0CD031}" type="datetimeFigureOut">
              <a:rPr lang="en-US" smtClean="0"/>
              <a:t>9/3/2024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532B03-4FAE-904D-93B3-B7A0607686C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Drag picture to placeholder or click icon to add</a:t>
            </a:r>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EB328ABA-DCBA-764E-AE1F-CCC84A0CD031}" type="datetimeFigureOut">
              <a:rPr lang="en-US" smtClean="0"/>
              <a:t>9/3/2024</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31532B03-4FAE-904D-93B3-B7A0607686C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0" i="0">
                <a:solidFill>
                  <a:schemeClr val="tx1">
                    <a:lumMod val="75000"/>
                  </a:schemeClr>
                </a:solidFill>
                <a:effectLst>
                  <a:outerShdw blurRad="50800" dist="38100" dir="2700000" algn="tl" rotWithShape="0">
                    <a:srgbClr val="000000">
                      <a:alpha val="43000"/>
                    </a:srgbClr>
                  </a:outerShdw>
                </a:effectLst>
                <a:latin typeface="Arial" charset="0"/>
              </a:defRPr>
            </a:lvl1pPr>
          </a:lstStyle>
          <a:p>
            <a:fld id="{EB328ABA-DCBA-764E-AE1F-CCC84A0CD031}" type="datetimeFigureOut">
              <a:rPr lang="en-US" smtClean="0"/>
              <a:pPr/>
              <a:t>9/3/2024</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0" i="0">
                <a:solidFill>
                  <a:schemeClr val="tx1">
                    <a:lumMod val="75000"/>
                  </a:schemeClr>
                </a:solidFill>
                <a:effectLst>
                  <a:outerShdw blurRad="50800" dist="38100" dir="2700000" algn="tl" rotWithShape="0">
                    <a:srgbClr val="000000">
                      <a:alpha val="43000"/>
                    </a:srgbClr>
                  </a:outerShdw>
                </a:effectLst>
                <a:latin typeface="Arial" charset="0"/>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0" i="0">
                <a:solidFill>
                  <a:schemeClr val="tx1">
                    <a:lumMod val="75000"/>
                  </a:schemeClr>
                </a:solidFill>
                <a:effectLst>
                  <a:outerShdw blurRad="50800" dist="38100" dir="2700000" algn="tl" rotWithShape="0">
                    <a:srgbClr val="000000">
                      <a:alpha val="43000"/>
                    </a:srgbClr>
                  </a:outerShdw>
                </a:effectLst>
                <a:latin typeface="Arial" charset="0"/>
              </a:defRPr>
            </a:lvl1pPr>
          </a:lstStyle>
          <a:p>
            <a:fld id="{31532B03-4FAE-904D-93B3-B7A0607686CC}" type="slidenum">
              <a:rPr lang="en-US" smtClean="0"/>
              <a:pPr/>
              <a:t>‹#›</a:t>
            </a:fld>
            <a:endParaRPr lang="en-US" dirty="0"/>
          </a:p>
        </p:txBody>
      </p:sp>
    </p:spTree>
    <p:extLst>
      <p:ext uri="{BB962C8B-B14F-4D97-AF65-F5344CB8AC3E}">
        <p14:creationId xmlns:p14="http://schemas.microsoft.com/office/powerpoint/2010/main" val="740901480"/>
      </p:ext>
    </p:extLst>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 id="2147483869" r:id="rId17"/>
  </p:sldLayoutIdLst>
  <p:txStyles>
    <p:titleStyle>
      <a:lvl1pPr algn="l" defTabSz="457200" rtl="0" eaLnBrk="1" latinLnBrk="0" hangingPunct="1">
        <a:spcBef>
          <a:spcPct val="0"/>
        </a:spcBef>
        <a:buNone/>
        <a:defRPr sz="3200" b="0" i="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Arial"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b="0" i="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Arial" charset="0"/>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b="0" i="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Arial" charset="0"/>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b="0" i="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Arial" charset="0"/>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b="0" i="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Arial" charset="0"/>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b="0" i="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Arial" charset="0"/>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twakela@siue.edu"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siusystem.edu/academic-affairs/export-controls/index.s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2694" y="3163706"/>
            <a:ext cx="3268616" cy="1822109"/>
          </a:xfrm>
          <a:prstGeom prst="rect">
            <a:avLst/>
          </a:prstGeom>
        </p:spPr>
      </p:pic>
      <p:sp>
        <p:nvSpPr>
          <p:cNvPr id="9" name="TextBox 8"/>
          <p:cNvSpPr txBox="1"/>
          <p:nvPr/>
        </p:nvSpPr>
        <p:spPr>
          <a:xfrm>
            <a:off x="785591" y="761399"/>
            <a:ext cx="9782822" cy="2677656"/>
          </a:xfrm>
          <a:prstGeom prst="rect">
            <a:avLst/>
          </a:prstGeom>
          <a:noFill/>
        </p:spPr>
        <p:txBody>
          <a:bodyPr wrap="square" rtlCol="0">
            <a:spAutoFit/>
          </a:bodyPr>
          <a:lstStyle/>
          <a:p>
            <a:pPr algn="ctr"/>
            <a:endParaRPr lang="en-US" sz="5400" b="1" dirty="0">
              <a:solidFill>
                <a:srgbClr val="FFC000"/>
              </a:solidFill>
              <a:latin typeface="Arial" charset="0"/>
              <a:ea typeface="Arial" charset="0"/>
              <a:cs typeface="Arial" charset="0"/>
            </a:endParaRPr>
          </a:p>
          <a:p>
            <a:pPr algn="ctr"/>
            <a:r>
              <a:rPr lang="en-US" sz="5400" b="1" dirty="0">
                <a:solidFill>
                  <a:srgbClr val="FFC000"/>
                </a:solidFill>
                <a:latin typeface="Arial" charset="0"/>
                <a:ea typeface="Arial" charset="0"/>
                <a:cs typeface="Arial" charset="0"/>
              </a:rPr>
              <a:t>Export Controls </a:t>
            </a:r>
            <a:r>
              <a:rPr lang="en-US" sz="5400" b="1" dirty="0">
                <a:solidFill>
                  <a:srgbClr val="FFC000"/>
                </a:solidFill>
              </a:rPr>
              <a:t>Compliance</a:t>
            </a:r>
          </a:p>
          <a:p>
            <a:pPr algn="ctr"/>
            <a:endParaRPr lang="en-US" sz="6000" b="1" dirty="0">
              <a:solidFill>
                <a:srgbClr val="FFC000"/>
              </a:solidFill>
              <a:latin typeface="Arial" charset="0"/>
              <a:ea typeface="Arial" charset="0"/>
              <a:cs typeface="Arial" charset="0"/>
            </a:endParaRPr>
          </a:p>
        </p:txBody>
      </p:sp>
    </p:spTree>
    <p:extLst>
      <p:ext uri="{BB962C8B-B14F-4D97-AF65-F5344CB8AC3E}">
        <p14:creationId xmlns:p14="http://schemas.microsoft.com/office/powerpoint/2010/main" val="257692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723" y="1426232"/>
            <a:ext cx="10352543" cy="2404295"/>
          </a:xfrm>
        </p:spPr>
        <p:txBody>
          <a:bodyPr>
            <a:noAutofit/>
          </a:bodyPr>
          <a:lstStyle/>
          <a:p>
            <a:pPr marL="7938">
              <a:spcAft>
                <a:spcPts val="600"/>
              </a:spcAft>
            </a:pPr>
            <a:r>
              <a:rPr lang="en-US" sz="2400" cap="none" dirty="0">
                <a:solidFill>
                  <a:schemeClr val="tx1"/>
                </a:solidFill>
                <a:effectLst/>
                <a:latin typeface="Arial" charset="0"/>
                <a:ea typeface="Arial" charset="0"/>
                <a:cs typeface="Arial" charset="0"/>
              </a:rPr>
              <a:t>All SIU System employees, SIUE faculty and staff, SIUC faculty and staff, SIU School of Medicine faculty and staff that travel to the designated foreign countries.  </a:t>
            </a:r>
            <a:br>
              <a:rPr lang="en-US" sz="2400" cap="none" dirty="0">
                <a:solidFill>
                  <a:schemeClr val="tx1"/>
                </a:solidFill>
                <a:effectLst/>
                <a:latin typeface="Arial" charset="0"/>
                <a:ea typeface="Arial" charset="0"/>
                <a:cs typeface="Arial" charset="0"/>
              </a:rPr>
            </a:br>
            <a:r>
              <a:rPr lang="en-US" sz="2400" cap="none" dirty="0">
                <a:solidFill>
                  <a:schemeClr val="tx1"/>
                </a:solidFill>
                <a:effectLst/>
                <a:latin typeface="Arial" charset="0"/>
                <a:ea typeface="Arial" charset="0"/>
                <a:cs typeface="Arial" charset="0"/>
              </a:rPr>
              <a:t> </a:t>
            </a:r>
            <a:br>
              <a:rPr lang="en-US" sz="2400" cap="none" dirty="0">
                <a:solidFill>
                  <a:schemeClr val="tx1"/>
                </a:solidFill>
                <a:effectLst/>
                <a:latin typeface="Arial" charset="0"/>
                <a:ea typeface="Arial" charset="0"/>
                <a:cs typeface="Arial" charset="0"/>
              </a:rPr>
            </a:br>
            <a:r>
              <a:rPr lang="en-US" sz="2400" cap="none" dirty="0">
                <a:solidFill>
                  <a:schemeClr val="tx1"/>
                </a:solidFill>
                <a:effectLst/>
                <a:latin typeface="Arial" charset="0"/>
                <a:ea typeface="Arial" charset="0"/>
                <a:cs typeface="Arial" charset="0"/>
              </a:rPr>
              <a:t>All SIU travel to the below countries WILL REQUIRE that an Informational Technology Services clean laptop be used during SIU business travel to those countries.</a:t>
            </a:r>
            <a:br>
              <a:rPr lang="en-US" sz="2400" b="1" cap="none" dirty="0">
                <a:solidFill>
                  <a:schemeClr val="tx1"/>
                </a:solidFill>
                <a:effectLst/>
                <a:latin typeface="Arial" charset="0"/>
                <a:ea typeface="Arial" charset="0"/>
                <a:cs typeface="Arial" charset="0"/>
              </a:rPr>
            </a:br>
            <a:br>
              <a:rPr lang="en-US" sz="2400" cap="none" dirty="0">
                <a:solidFill>
                  <a:schemeClr val="tx1"/>
                </a:solidFill>
                <a:effectLst/>
                <a:latin typeface="Arial" charset="0"/>
                <a:ea typeface="Arial" charset="0"/>
                <a:cs typeface="Arial" charset="0"/>
              </a:rPr>
            </a:br>
            <a:endParaRPr lang="en-US" sz="2400" cap="none" dirty="0">
              <a:solidFill>
                <a:schemeClr val="tx1"/>
              </a:solidFill>
              <a:latin typeface="Arial" charset="0"/>
              <a:ea typeface="Arial" charset="0"/>
              <a:cs typeface="Arial"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336" y="5907741"/>
            <a:ext cx="1235569" cy="688775"/>
          </a:xfrm>
          <a:prstGeom prst="rect">
            <a:avLst/>
          </a:prstGeom>
        </p:spPr>
      </p:pic>
      <p:sp>
        <p:nvSpPr>
          <p:cNvPr id="6" name="TextBox 5"/>
          <p:cNvSpPr txBox="1"/>
          <p:nvPr/>
        </p:nvSpPr>
        <p:spPr>
          <a:xfrm>
            <a:off x="544945" y="213147"/>
            <a:ext cx="10520939" cy="584775"/>
          </a:xfrm>
          <a:prstGeom prst="rect">
            <a:avLst/>
          </a:prstGeom>
          <a:noFill/>
        </p:spPr>
        <p:txBody>
          <a:bodyPr wrap="square" rtlCol="0">
            <a:spAutoFit/>
          </a:bodyPr>
          <a:lstStyle/>
          <a:p>
            <a:r>
              <a:rPr lang="en-US" sz="3200" b="1" cap="all" dirty="0">
                <a:solidFill>
                  <a:srgbClr val="FFC000"/>
                </a:solidFill>
                <a:latin typeface="Arial" charset="0"/>
                <a:ea typeface="Arial" charset="0"/>
                <a:cs typeface="Arial" charset="0"/>
              </a:rPr>
              <a:t>SIU Clean Laptop Program</a:t>
            </a:r>
            <a:endParaRPr lang="en-US" sz="3200" cap="all" dirty="0">
              <a:solidFill>
                <a:srgbClr val="FFC000"/>
              </a:solidFill>
              <a:latin typeface="Arial" charset="0"/>
            </a:endParaRPr>
          </a:p>
        </p:txBody>
      </p:sp>
      <p:sp>
        <p:nvSpPr>
          <p:cNvPr id="3" name="TextBox 2"/>
          <p:cNvSpPr txBox="1"/>
          <p:nvPr/>
        </p:nvSpPr>
        <p:spPr>
          <a:xfrm>
            <a:off x="776920" y="3752005"/>
            <a:ext cx="11065884" cy="3093154"/>
          </a:xfrm>
          <a:prstGeom prst="rect">
            <a:avLst/>
          </a:prstGeom>
          <a:noFill/>
        </p:spPr>
        <p:txBody>
          <a:bodyPr wrap="square" rtlCol="0">
            <a:spAutoFit/>
          </a:bodyPr>
          <a:lstStyle/>
          <a:p>
            <a:pPr>
              <a:spcAft>
                <a:spcPts val="2400"/>
              </a:spcAft>
            </a:pPr>
            <a:r>
              <a:rPr lang="en-US" sz="2400" dirty="0">
                <a:latin typeface="Arial" charset="0"/>
                <a:ea typeface="Arial" charset="0"/>
                <a:cs typeface="Arial" charset="0"/>
              </a:rPr>
              <a:t>Your SIU issued laptop computer </a:t>
            </a:r>
            <a:r>
              <a:rPr lang="en-US" sz="2400" b="1" u="sng" dirty="0">
                <a:latin typeface="Arial" charset="0"/>
                <a:ea typeface="Arial" charset="0"/>
                <a:cs typeface="Arial" charset="0"/>
              </a:rPr>
              <a:t>SHALL NOT</a:t>
            </a:r>
            <a:r>
              <a:rPr lang="en-US" sz="2400" b="1" dirty="0">
                <a:latin typeface="Arial" charset="0"/>
                <a:ea typeface="Arial" charset="0"/>
                <a:cs typeface="Arial" charset="0"/>
              </a:rPr>
              <a:t> </a:t>
            </a:r>
            <a:r>
              <a:rPr lang="en-US" sz="2400" dirty="0">
                <a:latin typeface="Arial" charset="0"/>
                <a:ea typeface="Arial" charset="0"/>
                <a:cs typeface="Arial" charset="0"/>
              </a:rPr>
              <a:t>be transported to any of the below countries.</a:t>
            </a:r>
          </a:p>
          <a:p>
            <a:pPr>
              <a:lnSpc>
                <a:spcPts val="3280"/>
              </a:lnSpc>
            </a:pPr>
            <a:r>
              <a:rPr lang="en-US" sz="2400" b="1" dirty="0">
                <a:latin typeface="Arial" charset="0"/>
                <a:ea typeface="Arial" charset="0"/>
                <a:cs typeface="Arial" charset="0"/>
              </a:rPr>
              <a:t>IRAN		SYRIA		SUDAN		NORTH KOREA</a:t>
            </a:r>
            <a:br>
              <a:rPr lang="en-US" sz="2400" b="1" dirty="0">
                <a:latin typeface="Arial" charset="0"/>
                <a:ea typeface="Arial" charset="0"/>
                <a:cs typeface="Arial" charset="0"/>
              </a:rPr>
            </a:br>
            <a:r>
              <a:rPr lang="en-US" sz="2400" b="1" dirty="0">
                <a:latin typeface="Arial" charset="0"/>
                <a:ea typeface="Arial" charset="0"/>
                <a:cs typeface="Arial" charset="0"/>
              </a:rPr>
              <a:t>CUBA		BELARUS		CHINA		RUSSIA</a:t>
            </a:r>
          </a:p>
          <a:p>
            <a:pPr>
              <a:spcAft>
                <a:spcPts val="2400"/>
              </a:spcAft>
            </a:pPr>
            <a:r>
              <a:rPr lang="en-US" sz="2400" i="1" dirty="0">
                <a:latin typeface="Arial" charset="0"/>
                <a:ea typeface="Arial" charset="0"/>
                <a:cs typeface="Arial" charset="0"/>
              </a:rPr>
              <a:t>		</a:t>
            </a:r>
            <a:r>
              <a:rPr lang="en-US" sz="2400" b="1" dirty="0">
                <a:latin typeface="Arial" charset="0"/>
                <a:ea typeface="Arial" charset="0"/>
                <a:cs typeface="Arial" charset="0"/>
              </a:rPr>
              <a:t>CAMBODIA</a:t>
            </a:r>
            <a:r>
              <a:rPr lang="en-US" sz="2400" dirty="0">
                <a:latin typeface="Arial" charset="0"/>
                <a:ea typeface="Arial" charset="0"/>
                <a:cs typeface="Arial" charset="0"/>
              </a:rPr>
              <a:t>	</a:t>
            </a:r>
            <a:r>
              <a:rPr lang="en-US" sz="2400" i="1" dirty="0">
                <a:latin typeface="Arial" charset="0"/>
                <a:ea typeface="Arial" charset="0"/>
                <a:cs typeface="Arial" charset="0"/>
              </a:rPr>
              <a:t>	</a:t>
            </a:r>
            <a:r>
              <a:rPr lang="en-US" sz="2400" b="1" dirty="0">
                <a:latin typeface="Arial" charset="0"/>
                <a:ea typeface="Arial" charset="0"/>
                <a:cs typeface="Arial" charset="0"/>
              </a:rPr>
              <a:t>VENEZUELA</a:t>
            </a:r>
            <a:r>
              <a:rPr lang="en-US" sz="2400" i="1" dirty="0">
                <a:latin typeface="Arial" charset="0"/>
                <a:ea typeface="Arial" charset="0"/>
                <a:cs typeface="Arial" charset="0"/>
              </a:rPr>
              <a:t>	</a:t>
            </a:r>
            <a:r>
              <a:rPr lang="en-US" sz="2400" b="1" dirty="0">
                <a:latin typeface="Arial" charset="0"/>
                <a:ea typeface="Arial" charset="0"/>
                <a:cs typeface="Arial" charset="0"/>
              </a:rPr>
              <a:t>UKRAINE </a:t>
            </a:r>
            <a:r>
              <a:rPr lang="en-US" sz="2400" i="1" dirty="0">
                <a:latin typeface="Arial" charset="0"/>
                <a:ea typeface="Arial" charset="0"/>
                <a:cs typeface="Arial" charset="0"/>
              </a:rPr>
              <a:t>(</a:t>
            </a:r>
            <a:r>
              <a:rPr lang="en-US" i="1" dirty="0">
                <a:latin typeface="Arial" charset="0"/>
                <a:ea typeface="Arial" charset="0"/>
                <a:cs typeface="Arial" charset="0"/>
              </a:rPr>
              <a:t>Crimea Region</a:t>
            </a:r>
            <a:r>
              <a:rPr lang="en-US" sz="2400" i="1" dirty="0">
                <a:latin typeface="Arial" charset="0"/>
                <a:ea typeface="Arial" charset="0"/>
                <a:cs typeface="Arial" charset="0"/>
              </a:rPr>
              <a:t>) 		</a:t>
            </a:r>
            <a:br>
              <a:rPr lang="en-US" sz="2400" dirty="0">
                <a:latin typeface="Arial" charset="0"/>
                <a:ea typeface="Arial" charset="0"/>
                <a:cs typeface="Arial" charset="0"/>
              </a:rPr>
            </a:br>
            <a:endParaRPr lang="en-US" sz="2400" dirty="0"/>
          </a:p>
        </p:txBody>
      </p:sp>
    </p:spTree>
    <p:extLst>
      <p:ext uri="{BB962C8B-B14F-4D97-AF65-F5344CB8AC3E}">
        <p14:creationId xmlns:p14="http://schemas.microsoft.com/office/powerpoint/2010/main" val="1220989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55335" y="454431"/>
            <a:ext cx="10744635" cy="1550537"/>
          </a:xfrm>
        </p:spPr>
        <p:txBody>
          <a:bodyPr>
            <a:noAutofit/>
          </a:bodyPr>
          <a:lstStyle/>
          <a:p>
            <a:r>
              <a:rPr lang="en-US" b="1" dirty="0">
                <a:solidFill>
                  <a:srgbClr val="FFC000"/>
                </a:solidFill>
                <a:latin typeface="Arial" charset="0"/>
                <a:ea typeface="Arial" charset="0"/>
                <a:cs typeface="Arial" charset="0"/>
              </a:rPr>
              <a:t>FOREIGN TALENT RECRUITMENT PROGRAM (FTRP)</a:t>
            </a:r>
            <a:br>
              <a:rPr lang="en-US" b="1" dirty="0">
                <a:latin typeface="Arial" charset="0"/>
                <a:ea typeface="Arial" charset="0"/>
                <a:cs typeface="Arial" charset="0"/>
              </a:rPr>
            </a:br>
            <a:endParaRPr lang="en-US" b="1" dirty="0">
              <a:latin typeface="Arial" charset="0"/>
              <a:ea typeface="Arial" charset="0"/>
              <a:cs typeface="Arial" charset="0"/>
            </a:endParaRPr>
          </a:p>
        </p:txBody>
      </p:sp>
      <p:sp>
        <p:nvSpPr>
          <p:cNvPr id="7" name="TextBox 6"/>
          <p:cNvSpPr txBox="1"/>
          <p:nvPr/>
        </p:nvSpPr>
        <p:spPr>
          <a:xfrm>
            <a:off x="1012525" y="1506536"/>
            <a:ext cx="10287445" cy="4170372"/>
          </a:xfrm>
          <a:prstGeom prst="rect">
            <a:avLst/>
          </a:prstGeom>
          <a:noFill/>
        </p:spPr>
        <p:txBody>
          <a:bodyPr wrap="square" rtlCol="0">
            <a:spAutoFit/>
          </a:bodyPr>
          <a:lstStyle/>
          <a:p>
            <a:pPr marL="285750" indent="-285750">
              <a:spcAft>
                <a:spcPts val="1800"/>
              </a:spcAft>
              <a:buClr>
                <a:srgbClr val="FFC000"/>
              </a:buClr>
              <a:buSzPct val="120000"/>
              <a:buFont typeface="Wingdings" charset="2"/>
              <a:buChar char="§"/>
            </a:pPr>
            <a:r>
              <a:rPr lang="en-US" sz="2000" dirty="0">
                <a:latin typeface="Arial" charset="0"/>
                <a:ea typeface="Arial" charset="0"/>
                <a:cs typeface="Arial" charset="0"/>
              </a:rPr>
              <a:t>Foreign Talent Recruitment Program (FTRP)</a:t>
            </a:r>
          </a:p>
          <a:p>
            <a:pPr marL="742950" lvl="1" indent="-285750">
              <a:spcAft>
                <a:spcPts val="1800"/>
              </a:spcAft>
              <a:buClr>
                <a:srgbClr val="FFC000"/>
              </a:buClr>
              <a:buSzPct val="120000"/>
              <a:buFont typeface="Wingdings" charset="2"/>
              <a:buChar char="§"/>
            </a:pPr>
            <a:r>
              <a:rPr lang="en-US" sz="2000" dirty="0">
                <a:latin typeface="Arial" charset="0"/>
                <a:ea typeface="Arial" charset="0"/>
                <a:cs typeface="Arial" charset="0"/>
              </a:rPr>
              <a:t>An effort directly or indirectly organized, managed, or funded by a foreign government, including state-owned enterprises, or a foreign institution to recruit science and technology professionals or students (regardless of citizenship or national origin, and whether having a full-time or part-time position).</a:t>
            </a:r>
          </a:p>
          <a:p>
            <a:pPr marL="285750" indent="-285750">
              <a:spcAft>
                <a:spcPts val="1800"/>
              </a:spcAft>
              <a:buClr>
                <a:srgbClr val="FFC000"/>
              </a:buClr>
              <a:buSzPct val="120000"/>
              <a:buFont typeface="Wingdings" charset="2"/>
              <a:buChar char="§"/>
            </a:pPr>
            <a:r>
              <a:rPr lang="en-US" sz="2000" dirty="0">
                <a:latin typeface="Arial" charset="0"/>
                <a:ea typeface="Arial" charset="0"/>
                <a:cs typeface="Arial" charset="0"/>
              </a:rPr>
              <a:t>Covered Individual</a:t>
            </a:r>
          </a:p>
          <a:p>
            <a:pPr marL="742950" lvl="1" indent="-285750">
              <a:spcAft>
                <a:spcPts val="1800"/>
              </a:spcAft>
              <a:buClr>
                <a:srgbClr val="FFC000"/>
              </a:buClr>
              <a:buSzPct val="120000"/>
              <a:buFont typeface="Wingdings" charset="2"/>
              <a:buChar char="§"/>
            </a:pPr>
            <a:r>
              <a:rPr lang="en-US" sz="2000" dirty="0">
                <a:latin typeface="Arial" charset="0"/>
                <a:ea typeface="Arial" charset="0"/>
                <a:cs typeface="Arial" charset="0"/>
              </a:rPr>
              <a:t>Individual who contributes in a substantive, meaningful way to the scientific development or execution of a research and development proposal proposed to be carried out with a research and development award from a Federal research agency and is designated by the Federal research agency as a covered individual (currently interpreted to mean all PIs and senior/key personnel)</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336" y="5907741"/>
            <a:ext cx="1235569" cy="688775"/>
          </a:xfrm>
          <a:prstGeom prst="rect">
            <a:avLst/>
          </a:prstGeom>
        </p:spPr>
      </p:pic>
    </p:spTree>
    <p:extLst>
      <p:ext uri="{BB962C8B-B14F-4D97-AF65-F5344CB8AC3E}">
        <p14:creationId xmlns:p14="http://schemas.microsoft.com/office/powerpoint/2010/main" val="1490915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29671" y="707855"/>
            <a:ext cx="10962220" cy="317381"/>
          </a:xfrm>
        </p:spPr>
        <p:txBody>
          <a:bodyPr>
            <a:noAutofit/>
          </a:bodyPr>
          <a:lstStyle/>
          <a:p>
            <a:r>
              <a:rPr lang="en-US" b="1" dirty="0">
                <a:solidFill>
                  <a:srgbClr val="FF0000"/>
                </a:solidFill>
                <a:effectLst/>
                <a:latin typeface="Arial" charset="0"/>
                <a:ea typeface="Arial" charset="0"/>
                <a:cs typeface="Arial" charset="0"/>
              </a:rPr>
              <a:t>MALIGN</a:t>
            </a:r>
            <a:r>
              <a:rPr lang="en-US" b="1" dirty="0">
                <a:solidFill>
                  <a:srgbClr val="FFC000"/>
                </a:solidFill>
                <a:effectLst/>
                <a:latin typeface="Arial" charset="0"/>
                <a:ea typeface="Arial" charset="0"/>
                <a:cs typeface="Arial" charset="0"/>
              </a:rPr>
              <a:t> FOREIGN TALENT RECRUITMENT PROGRAM</a:t>
            </a:r>
            <a:endParaRPr lang="en-US" dirty="0">
              <a:solidFill>
                <a:srgbClr val="FFC000"/>
              </a:solidFill>
              <a:effectLst/>
              <a:latin typeface="Arial" charset="0"/>
              <a:ea typeface="Arial" charset="0"/>
              <a:cs typeface="Arial" charset="0"/>
            </a:endParaRPr>
          </a:p>
        </p:txBody>
      </p:sp>
      <p:sp>
        <p:nvSpPr>
          <p:cNvPr id="7" name="TextBox 6"/>
          <p:cNvSpPr txBox="1"/>
          <p:nvPr/>
        </p:nvSpPr>
        <p:spPr>
          <a:xfrm>
            <a:off x="1536905" y="1194309"/>
            <a:ext cx="10403545" cy="5493812"/>
          </a:xfrm>
          <a:prstGeom prst="rect">
            <a:avLst/>
          </a:prstGeom>
          <a:noFill/>
        </p:spPr>
        <p:txBody>
          <a:bodyPr wrap="square" rtlCol="0">
            <a:spAutoFit/>
          </a:bodyPr>
          <a:lstStyle/>
          <a:p>
            <a:pPr marL="342900" indent="-342900">
              <a:buClr>
                <a:srgbClr val="FFC000"/>
              </a:buClr>
              <a:buFont typeface="Wingdings" charset="2"/>
              <a:buChar char="§"/>
            </a:pPr>
            <a:r>
              <a:rPr lang="en-US" sz="1600" dirty="0">
                <a:latin typeface="Arial" charset="0"/>
                <a:ea typeface="Arial" charset="0"/>
                <a:cs typeface="Arial" charset="0"/>
              </a:rPr>
              <a:t>Any program, position, or activity that includes </a:t>
            </a:r>
            <a:r>
              <a:rPr lang="en-US" sz="1600" dirty="0">
                <a:solidFill>
                  <a:srgbClr val="FF0000"/>
                </a:solidFill>
                <a:latin typeface="Arial" charset="0"/>
                <a:ea typeface="Arial" charset="0"/>
                <a:cs typeface="Arial" charset="0"/>
              </a:rPr>
              <a:t>compensation</a:t>
            </a:r>
            <a:r>
              <a:rPr lang="en-US" sz="1600" dirty="0">
                <a:latin typeface="Arial" charset="0"/>
                <a:ea typeface="Arial" charset="0"/>
                <a:cs typeface="Arial" charset="0"/>
              </a:rPr>
              <a:t> in the form of:</a:t>
            </a:r>
          </a:p>
          <a:p>
            <a:pPr marL="800100" lvl="1" indent="-342900">
              <a:buClr>
                <a:srgbClr val="FFC000"/>
              </a:buClr>
              <a:buFont typeface="Wingdings" charset="2"/>
              <a:buChar char="§"/>
            </a:pPr>
            <a:r>
              <a:rPr lang="en-US" sz="1600" dirty="0">
                <a:latin typeface="Arial" charset="0"/>
                <a:ea typeface="Arial" charset="0"/>
                <a:cs typeface="Arial" charset="0"/>
              </a:rPr>
              <a:t>cash</a:t>
            </a:r>
          </a:p>
          <a:p>
            <a:pPr marL="800100" lvl="1" indent="-342900">
              <a:buClr>
                <a:srgbClr val="FFC000"/>
              </a:buClr>
              <a:buFont typeface="Wingdings" charset="2"/>
              <a:buChar char="§"/>
            </a:pPr>
            <a:r>
              <a:rPr lang="en-US" sz="1600" dirty="0">
                <a:latin typeface="Arial" charset="0"/>
                <a:ea typeface="Arial" charset="0"/>
                <a:cs typeface="Arial" charset="0"/>
              </a:rPr>
              <a:t>in-kind compensation</a:t>
            </a:r>
          </a:p>
          <a:p>
            <a:pPr marL="800100" lvl="1" indent="-342900">
              <a:buClr>
                <a:srgbClr val="FFC000"/>
              </a:buClr>
              <a:buFont typeface="Wingdings" charset="2"/>
              <a:buChar char="§"/>
            </a:pPr>
            <a:r>
              <a:rPr lang="en-US" sz="1600" dirty="0">
                <a:latin typeface="Arial" charset="0"/>
                <a:ea typeface="Arial" charset="0"/>
                <a:cs typeface="Arial" charset="0"/>
              </a:rPr>
              <a:t>research funding</a:t>
            </a:r>
          </a:p>
          <a:p>
            <a:pPr marL="800100" lvl="1" indent="-342900">
              <a:buClr>
                <a:srgbClr val="FFC000"/>
              </a:buClr>
              <a:buFont typeface="Wingdings" charset="2"/>
              <a:buChar char="§"/>
            </a:pPr>
            <a:r>
              <a:rPr lang="en-US" sz="1600" dirty="0">
                <a:latin typeface="Arial" charset="0"/>
                <a:ea typeface="Arial" charset="0"/>
                <a:cs typeface="Arial" charset="0"/>
              </a:rPr>
              <a:t>promised future compensation</a:t>
            </a:r>
          </a:p>
          <a:p>
            <a:pPr marL="800100" lvl="1" indent="-342900">
              <a:buClr>
                <a:srgbClr val="FFC000"/>
              </a:buClr>
              <a:buFont typeface="Wingdings" charset="2"/>
              <a:buChar char="§"/>
            </a:pPr>
            <a:r>
              <a:rPr lang="en-US" sz="1600" dirty="0">
                <a:latin typeface="Arial" charset="0"/>
                <a:ea typeface="Arial" charset="0"/>
                <a:cs typeface="Arial" charset="0"/>
              </a:rPr>
              <a:t>complimentary foreign travel</a:t>
            </a:r>
          </a:p>
          <a:p>
            <a:pPr marL="800100" lvl="1" indent="-342900">
              <a:buClr>
                <a:srgbClr val="FFC000"/>
              </a:buClr>
              <a:buFont typeface="Wingdings" charset="2"/>
              <a:buChar char="§"/>
            </a:pPr>
            <a:r>
              <a:rPr lang="en-US" sz="1600" dirty="0">
                <a:latin typeface="Arial" charset="0"/>
                <a:ea typeface="Arial" charset="0"/>
                <a:cs typeface="Arial" charset="0"/>
              </a:rPr>
              <a:t>things of non de minimis value</a:t>
            </a:r>
          </a:p>
          <a:p>
            <a:pPr marL="800100" lvl="1" indent="-342900">
              <a:buClr>
                <a:srgbClr val="FFC000"/>
              </a:buClr>
              <a:buFont typeface="Wingdings" charset="2"/>
              <a:buChar char="§"/>
            </a:pPr>
            <a:r>
              <a:rPr lang="en-US" sz="1600" dirty="0">
                <a:latin typeface="Arial" charset="0"/>
                <a:ea typeface="Arial" charset="0"/>
                <a:cs typeface="Arial" charset="0"/>
              </a:rPr>
              <a:t>honorific titles</a:t>
            </a:r>
          </a:p>
          <a:p>
            <a:pPr marL="800100" lvl="1" indent="-342900">
              <a:buClr>
                <a:srgbClr val="FFC000"/>
              </a:buClr>
              <a:buFont typeface="Wingdings" charset="2"/>
              <a:buChar char="§"/>
            </a:pPr>
            <a:r>
              <a:rPr lang="en-US" sz="1600" dirty="0">
                <a:latin typeface="Arial" charset="0"/>
                <a:ea typeface="Arial" charset="0"/>
                <a:cs typeface="Arial" charset="0"/>
              </a:rPr>
              <a:t>career advancement opportunities</a:t>
            </a:r>
          </a:p>
          <a:p>
            <a:pPr marL="800100" lvl="1" indent="-342900">
              <a:buClr>
                <a:srgbClr val="FFC000"/>
              </a:buClr>
              <a:buFont typeface="Wingdings" charset="2"/>
              <a:buChar char="§"/>
            </a:pPr>
            <a:r>
              <a:rPr lang="en-US" sz="1600" dirty="0">
                <a:latin typeface="Arial" charset="0"/>
                <a:ea typeface="Arial" charset="0"/>
                <a:cs typeface="Arial" charset="0"/>
              </a:rPr>
              <a:t>other types of remuneration or consideration</a:t>
            </a:r>
          </a:p>
          <a:p>
            <a:pPr marL="800100" lvl="1" indent="-342900">
              <a:buClr>
                <a:srgbClr val="FFC000"/>
              </a:buClr>
              <a:buFont typeface="Wingdings" charset="2"/>
              <a:buChar char="§"/>
            </a:pPr>
            <a:endParaRPr lang="en-US" sz="1600" dirty="0">
              <a:latin typeface="Arial" charset="0"/>
              <a:ea typeface="Arial" charset="0"/>
              <a:cs typeface="Arial" charset="0"/>
            </a:endParaRPr>
          </a:p>
          <a:p>
            <a:pPr marL="342900" indent="-342900">
              <a:spcAft>
                <a:spcPts val="1800"/>
              </a:spcAft>
              <a:buClr>
                <a:srgbClr val="FFC000"/>
              </a:buClr>
              <a:buFont typeface="Wingdings" charset="2"/>
              <a:buChar char="§"/>
            </a:pPr>
            <a:r>
              <a:rPr lang="en-US" sz="1600" dirty="0">
                <a:latin typeface="Arial" charset="0"/>
                <a:ea typeface="Arial" charset="0"/>
                <a:cs typeface="Arial" charset="0"/>
              </a:rPr>
              <a:t>AND is </a:t>
            </a:r>
            <a:r>
              <a:rPr lang="en-US" sz="1600" dirty="0">
                <a:solidFill>
                  <a:srgbClr val="FF0000"/>
                </a:solidFill>
                <a:latin typeface="Arial" charset="0"/>
                <a:ea typeface="Arial" charset="0"/>
                <a:cs typeface="Arial" charset="0"/>
              </a:rPr>
              <a:t>directly provided to a targeted individual </a:t>
            </a:r>
            <a:r>
              <a:rPr lang="en-US" sz="1600" dirty="0">
                <a:latin typeface="Arial" charset="0"/>
                <a:ea typeface="Arial" charset="0"/>
                <a:cs typeface="Arial" charset="0"/>
              </a:rPr>
              <a:t>by a foreign country at any level (national, provincial, or local) or their designee, or an entity based in, funded by, or affiliated with a foreign country, whether or not directly sponsored by the foreign country and whether directly or indirectly stated in the arrangement, contract, or other documentation at issue</a:t>
            </a:r>
          </a:p>
          <a:p>
            <a:pPr marL="342900" indent="-342900">
              <a:buClr>
                <a:srgbClr val="FFC000"/>
              </a:buClr>
              <a:buFont typeface="Wingdings" charset="2"/>
              <a:buChar char="§"/>
            </a:pPr>
            <a:r>
              <a:rPr lang="en-US" sz="1600" dirty="0">
                <a:latin typeface="Arial" charset="0"/>
                <a:ea typeface="Arial" charset="0"/>
                <a:cs typeface="Arial" charset="0"/>
              </a:rPr>
              <a:t>AND is sponsored by:</a:t>
            </a:r>
          </a:p>
          <a:p>
            <a:pPr marL="800100" lvl="1" indent="-342900">
              <a:buClr>
                <a:srgbClr val="FFC000"/>
              </a:buClr>
              <a:buFont typeface="Wingdings" charset="2"/>
              <a:buChar char="§"/>
            </a:pPr>
            <a:r>
              <a:rPr lang="en-US" sz="1600" dirty="0">
                <a:solidFill>
                  <a:srgbClr val="FF0000"/>
                </a:solidFill>
                <a:latin typeface="Arial" charset="0"/>
                <a:ea typeface="Arial" charset="0"/>
                <a:cs typeface="Arial" charset="0"/>
              </a:rPr>
              <a:t>a country or entity based in a county of concern </a:t>
            </a:r>
            <a:r>
              <a:rPr lang="en-US" sz="1600" dirty="0">
                <a:latin typeface="Arial" charset="0"/>
                <a:ea typeface="Arial" charset="0"/>
                <a:cs typeface="Arial" charset="0"/>
              </a:rPr>
              <a:t>(China, North Korea, Russia, Iran) OR</a:t>
            </a:r>
          </a:p>
          <a:p>
            <a:pPr marL="800100" lvl="1" indent="-342900">
              <a:buClr>
                <a:srgbClr val="FFC000"/>
              </a:buClr>
              <a:buFont typeface="Wingdings" charset="2"/>
              <a:buChar char="§"/>
            </a:pPr>
            <a:r>
              <a:rPr lang="en-US" sz="1600" dirty="0">
                <a:solidFill>
                  <a:srgbClr val="FF0000"/>
                </a:solidFill>
                <a:latin typeface="Arial" charset="0"/>
                <a:ea typeface="Arial" charset="0"/>
                <a:cs typeface="Arial" charset="0"/>
              </a:rPr>
              <a:t>academic institutions </a:t>
            </a:r>
            <a:r>
              <a:rPr lang="en-US" sz="1600" dirty="0">
                <a:latin typeface="Arial" charset="0"/>
                <a:ea typeface="Arial" charset="0"/>
                <a:cs typeface="Arial" charset="0"/>
              </a:rPr>
              <a:t>OR</a:t>
            </a:r>
            <a:r>
              <a:rPr lang="en-US" sz="1600" dirty="0">
                <a:solidFill>
                  <a:srgbClr val="FF0000"/>
                </a:solidFill>
                <a:latin typeface="Arial" charset="0"/>
                <a:ea typeface="Arial" charset="0"/>
                <a:cs typeface="Arial" charset="0"/>
              </a:rPr>
              <a:t> foreign talent recruitment programs </a:t>
            </a:r>
            <a:r>
              <a:rPr lang="en-US" sz="1600" dirty="0">
                <a:latin typeface="Arial" charset="0"/>
                <a:ea typeface="Arial" charset="0"/>
                <a:cs typeface="Arial" charset="0"/>
              </a:rPr>
              <a:t>on the list under section 1286(c)(8) of the John  S. McCain National Defense Authorization Act for Fiscal Year 2019</a:t>
            </a:r>
          </a:p>
          <a:p>
            <a:pPr marL="800100" lvl="1" indent="-342900">
              <a:buClr>
                <a:srgbClr val="FFC000"/>
              </a:buClr>
              <a:buFont typeface="Wingdings" charset="2"/>
              <a:buChar char="§"/>
            </a:pPr>
            <a:endParaRPr lang="en-US" sz="1600" dirty="0">
              <a:latin typeface="Arial" charset="0"/>
              <a:ea typeface="Arial" charset="0"/>
              <a:cs typeface="Arial" charset="0"/>
            </a:endParaRPr>
          </a:p>
          <a:p>
            <a:pPr marL="342900" indent="-342900">
              <a:spcAft>
                <a:spcPts val="1800"/>
              </a:spcAft>
              <a:buClr>
                <a:srgbClr val="FFC000"/>
              </a:buClr>
              <a:buFont typeface="Wingdings" charset="2"/>
              <a:buChar char="§"/>
            </a:pPr>
            <a:r>
              <a:rPr lang="en-US" sz="1600" dirty="0">
                <a:latin typeface="Arial" charset="0"/>
                <a:ea typeface="Arial" charset="0"/>
                <a:cs typeface="Arial" charset="0"/>
              </a:rPr>
              <a:t>AND in exchange for the individual </a:t>
            </a:r>
            <a:r>
              <a:rPr lang="en-US" sz="1600" dirty="0">
                <a:solidFill>
                  <a:srgbClr val="FF0000"/>
                </a:solidFill>
                <a:latin typeface="Arial" charset="0"/>
                <a:ea typeface="Arial" charset="0"/>
                <a:cs typeface="Arial" charset="0"/>
              </a:rPr>
              <a:t>engaging in one or more of the following behaviors </a:t>
            </a:r>
            <a:r>
              <a:rPr lang="en-US" sz="1600" dirty="0">
                <a:latin typeface="Arial" charset="0"/>
                <a:ea typeface="Arial" charset="0"/>
                <a:cs typeface="Arial" charset="0"/>
              </a:rPr>
              <a:t>(see next slide)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336" y="5907741"/>
            <a:ext cx="1235569" cy="688775"/>
          </a:xfrm>
          <a:prstGeom prst="rect">
            <a:avLst/>
          </a:prstGeom>
        </p:spPr>
      </p:pic>
    </p:spTree>
    <p:extLst>
      <p:ext uri="{BB962C8B-B14F-4D97-AF65-F5344CB8AC3E}">
        <p14:creationId xmlns:p14="http://schemas.microsoft.com/office/powerpoint/2010/main" val="4150098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57481" y="407066"/>
            <a:ext cx="9745083" cy="317381"/>
          </a:xfrm>
        </p:spPr>
        <p:txBody>
          <a:bodyPr>
            <a:noAutofit/>
          </a:bodyPr>
          <a:lstStyle/>
          <a:p>
            <a:r>
              <a:rPr lang="en-US" b="1" dirty="0">
                <a:solidFill>
                  <a:srgbClr val="FFC000"/>
                </a:solidFill>
                <a:effectLst/>
                <a:latin typeface="Arial" charset="0"/>
                <a:ea typeface="Arial" charset="0"/>
                <a:cs typeface="Arial" charset="0"/>
              </a:rPr>
              <a:t>CHARACTERISTICS OF </a:t>
            </a:r>
            <a:r>
              <a:rPr lang="en-US" b="1" dirty="0">
                <a:solidFill>
                  <a:srgbClr val="FF0000"/>
                </a:solidFill>
                <a:effectLst/>
                <a:latin typeface="Arial" charset="0"/>
                <a:ea typeface="Arial" charset="0"/>
                <a:cs typeface="Arial" charset="0"/>
              </a:rPr>
              <a:t>MALIGN</a:t>
            </a:r>
            <a:r>
              <a:rPr lang="en-US" b="1" dirty="0">
                <a:solidFill>
                  <a:srgbClr val="FFC000"/>
                </a:solidFill>
                <a:effectLst/>
                <a:latin typeface="Arial" charset="0"/>
                <a:ea typeface="Arial" charset="0"/>
                <a:cs typeface="Arial" charset="0"/>
              </a:rPr>
              <a:t> FTRPS</a:t>
            </a:r>
            <a:endParaRPr lang="en-US" dirty="0">
              <a:solidFill>
                <a:srgbClr val="FFC000"/>
              </a:solidFill>
              <a:effectLst/>
              <a:latin typeface="Arial" charset="0"/>
              <a:ea typeface="Arial" charset="0"/>
              <a:cs typeface="Arial" charset="0"/>
            </a:endParaRPr>
          </a:p>
        </p:txBody>
      </p:sp>
      <p:sp>
        <p:nvSpPr>
          <p:cNvPr id="7" name="TextBox 6"/>
          <p:cNvSpPr txBox="1"/>
          <p:nvPr/>
        </p:nvSpPr>
        <p:spPr>
          <a:xfrm>
            <a:off x="1316764" y="1007791"/>
            <a:ext cx="10215419" cy="5386090"/>
          </a:xfrm>
          <a:prstGeom prst="rect">
            <a:avLst/>
          </a:prstGeom>
          <a:noFill/>
        </p:spPr>
        <p:txBody>
          <a:bodyPr wrap="square" rtlCol="0">
            <a:spAutoFit/>
          </a:bodyPr>
          <a:lstStyle/>
          <a:p>
            <a:pPr marL="342900" indent="-342900">
              <a:spcAft>
                <a:spcPts val="600"/>
              </a:spcAft>
              <a:buClr>
                <a:srgbClr val="FFC000"/>
              </a:buClr>
              <a:buSzPct val="120000"/>
              <a:buFont typeface="Wingdings" charset="2"/>
              <a:buChar char="§"/>
            </a:pPr>
            <a:r>
              <a:rPr lang="en-US" sz="1600" dirty="0">
                <a:latin typeface="Arial" charset="0"/>
                <a:ea typeface="Arial" charset="0"/>
                <a:cs typeface="Arial" charset="0"/>
              </a:rPr>
              <a:t>Engaging in </a:t>
            </a:r>
            <a:r>
              <a:rPr lang="en-US" sz="1600" u="sng" dirty="0">
                <a:latin typeface="Arial" charset="0"/>
                <a:ea typeface="Arial" charset="0"/>
                <a:cs typeface="Arial" charset="0"/>
              </a:rPr>
              <a:t>unauthorized transfer </a:t>
            </a:r>
            <a:r>
              <a:rPr lang="en-US" sz="1600" dirty="0">
                <a:latin typeface="Arial" charset="0"/>
                <a:ea typeface="Arial" charset="0"/>
                <a:cs typeface="Arial" charset="0"/>
              </a:rPr>
              <a:t>of intellectual property, materials, data products, or other non-public information</a:t>
            </a:r>
          </a:p>
          <a:p>
            <a:pPr marL="342900" indent="-342900">
              <a:spcAft>
                <a:spcPts val="600"/>
              </a:spcAft>
              <a:buClr>
                <a:srgbClr val="FFC000"/>
              </a:buClr>
              <a:buSzPct val="120000"/>
              <a:buFont typeface="Wingdings" charset="2"/>
              <a:buChar char="§"/>
            </a:pPr>
            <a:r>
              <a:rPr lang="en-US" sz="1600" dirty="0">
                <a:latin typeface="Arial" charset="0"/>
                <a:ea typeface="Arial" charset="0"/>
                <a:cs typeface="Arial" charset="0"/>
              </a:rPr>
              <a:t>Being </a:t>
            </a:r>
            <a:r>
              <a:rPr lang="en-US" sz="1600" u="sng" dirty="0">
                <a:latin typeface="Arial" charset="0"/>
                <a:ea typeface="Arial" charset="0"/>
                <a:cs typeface="Arial" charset="0"/>
              </a:rPr>
              <a:t>unable to terminate </a:t>
            </a:r>
            <a:r>
              <a:rPr lang="en-US" sz="1600" dirty="0">
                <a:latin typeface="Arial" charset="0"/>
                <a:ea typeface="Arial" charset="0"/>
                <a:cs typeface="Arial" charset="0"/>
              </a:rPr>
              <a:t>involvement in the foreign talent recruitment program except in exceptional circumstances</a:t>
            </a:r>
          </a:p>
          <a:p>
            <a:pPr marL="342900" indent="-342900">
              <a:spcAft>
                <a:spcPts val="600"/>
              </a:spcAft>
              <a:buClr>
                <a:srgbClr val="FFC000"/>
              </a:buClr>
              <a:buSzPct val="120000"/>
              <a:buFont typeface="Wingdings" charset="2"/>
              <a:buChar char="§"/>
            </a:pPr>
            <a:r>
              <a:rPr lang="en-US" sz="1600" u="sng" dirty="0">
                <a:latin typeface="Arial" charset="0"/>
                <a:ea typeface="Arial" charset="0"/>
                <a:cs typeface="Arial" charset="0"/>
              </a:rPr>
              <a:t>Obligation to recruit, enroll, or hire trainees </a:t>
            </a:r>
            <a:r>
              <a:rPr lang="en-US" sz="1600" dirty="0">
                <a:latin typeface="Arial" charset="0"/>
                <a:ea typeface="Arial" charset="0"/>
                <a:cs typeface="Arial" charset="0"/>
              </a:rPr>
              <a:t>or researchers for such programs, positions, or activity</a:t>
            </a:r>
          </a:p>
          <a:p>
            <a:pPr marL="342900" indent="-342900">
              <a:spcAft>
                <a:spcPts val="600"/>
              </a:spcAft>
              <a:buClr>
                <a:srgbClr val="FFC000"/>
              </a:buClr>
              <a:buSzPct val="120000"/>
              <a:buFont typeface="Wingdings" charset="2"/>
              <a:buChar char="§"/>
            </a:pPr>
            <a:r>
              <a:rPr lang="en-US" sz="1600" dirty="0">
                <a:latin typeface="Arial" charset="0"/>
                <a:ea typeface="Arial" charset="0"/>
                <a:cs typeface="Arial" charset="0"/>
              </a:rPr>
              <a:t>Establishing a lab or company, accepting a faculty position, or undertaking any other employment or appointment in a foreign country or affiliated with a foreign country IF such activities are in </a:t>
            </a:r>
            <a:r>
              <a:rPr lang="en-US" sz="1600" u="sng" dirty="0">
                <a:latin typeface="Arial" charset="0"/>
                <a:ea typeface="Arial" charset="0"/>
                <a:cs typeface="Arial" charset="0"/>
              </a:rPr>
              <a:t>violation of the terms of a federal award</a:t>
            </a:r>
          </a:p>
          <a:p>
            <a:pPr marL="342900" indent="-342900">
              <a:spcAft>
                <a:spcPts val="600"/>
              </a:spcAft>
              <a:buClr>
                <a:srgbClr val="FFC000"/>
              </a:buClr>
              <a:buSzPct val="120000"/>
              <a:buFont typeface="Wingdings" charset="2"/>
              <a:buChar char="§"/>
            </a:pPr>
            <a:r>
              <a:rPr lang="en-US" sz="1600" dirty="0">
                <a:latin typeface="Arial" charset="0"/>
                <a:ea typeface="Arial" charset="0"/>
                <a:cs typeface="Arial" charset="0"/>
              </a:rPr>
              <a:t>Being limited in the capacity to carry out an award or required to engage in work that would result in substantial </a:t>
            </a:r>
            <a:r>
              <a:rPr lang="en-US" sz="1600" u="sng" dirty="0">
                <a:latin typeface="Arial" charset="0"/>
                <a:ea typeface="Arial" charset="0"/>
                <a:cs typeface="Arial" charset="0"/>
              </a:rPr>
              <a:t>overlap or duplications with a federal award</a:t>
            </a:r>
          </a:p>
          <a:p>
            <a:pPr marL="342900" indent="-342900">
              <a:spcAft>
                <a:spcPts val="600"/>
              </a:spcAft>
              <a:buClr>
                <a:srgbClr val="FFC000"/>
              </a:buClr>
              <a:buSzPct val="120000"/>
              <a:buFont typeface="Wingdings" charset="2"/>
              <a:buChar char="§"/>
            </a:pPr>
            <a:r>
              <a:rPr lang="en-US" sz="1600" dirty="0">
                <a:latin typeface="Arial" charset="0"/>
                <a:ea typeface="Arial" charset="0"/>
                <a:cs typeface="Arial" charset="0"/>
              </a:rPr>
              <a:t>Being required to apply and successfully </a:t>
            </a:r>
            <a:r>
              <a:rPr lang="en-US" sz="1600" u="sng" dirty="0">
                <a:latin typeface="Arial" charset="0"/>
                <a:ea typeface="Arial" charset="0"/>
                <a:cs typeface="Arial" charset="0"/>
              </a:rPr>
              <a:t>receive funding from the sponsoring foreign government’s funding agencies </a:t>
            </a:r>
            <a:r>
              <a:rPr lang="en-US" sz="1600" dirty="0">
                <a:latin typeface="Arial" charset="0"/>
                <a:ea typeface="Arial" charset="0"/>
                <a:cs typeface="Arial" charset="0"/>
              </a:rPr>
              <a:t>with the sponsoring foreign organization as the recipient</a:t>
            </a:r>
          </a:p>
          <a:p>
            <a:pPr marL="342900" indent="-342900">
              <a:spcAft>
                <a:spcPts val="600"/>
              </a:spcAft>
              <a:buClr>
                <a:srgbClr val="FFC000"/>
              </a:buClr>
              <a:buSzPct val="120000"/>
              <a:buFont typeface="Wingdings" charset="2"/>
              <a:buChar char="§"/>
            </a:pPr>
            <a:r>
              <a:rPr lang="en-US" sz="1600" dirty="0">
                <a:latin typeface="Arial" charset="0"/>
                <a:ea typeface="Arial" charset="0"/>
                <a:cs typeface="Arial" charset="0"/>
              </a:rPr>
              <a:t>Being required to omit acknowledgement of the recipient institution with which the individual is affiliated, or the federal agency sponsoring the award, </a:t>
            </a:r>
            <a:r>
              <a:rPr lang="en-US" sz="1600" u="sng" dirty="0">
                <a:latin typeface="Arial" charset="0"/>
                <a:ea typeface="Arial" charset="0"/>
                <a:cs typeface="Arial" charset="0"/>
              </a:rPr>
              <a:t>contrary to University policies or terms and conditions of the federal award</a:t>
            </a:r>
          </a:p>
          <a:p>
            <a:pPr marL="342900" indent="-342900">
              <a:spcAft>
                <a:spcPts val="600"/>
              </a:spcAft>
              <a:buClr>
                <a:srgbClr val="FFC000"/>
              </a:buClr>
              <a:buSzPct val="120000"/>
              <a:buFont typeface="Wingdings" charset="2"/>
              <a:buChar char="§"/>
            </a:pPr>
            <a:r>
              <a:rPr lang="en-US" sz="1600" dirty="0">
                <a:latin typeface="Arial" charset="0"/>
                <a:ea typeface="Arial" charset="0"/>
                <a:cs typeface="Arial" charset="0"/>
              </a:rPr>
              <a:t>Being required to </a:t>
            </a:r>
            <a:r>
              <a:rPr lang="en-US" sz="1600" u="sng" dirty="0">
                <a:latin typeface="Arial" charset="0"/>
                <a:ea typeface="Arial" charset="0"/>
                <a:cs typeface="Arial" charset="0"/>
              </a:rPr>
              <a:t>not disclose to the Federal agency or employing institution </a:t>
            </a:r>
            <a:r>
              <a:rPr lang="en-US" sz="1600" dirty="0">
                <a:latin typeface="Arial" charset="0"/>
                <a:ea typeface="Arial" charset="0"/>
                <a:cs typeface="Arial" charset="0"/>
              </a:rPr>
              <a:t>the participation in the program, position, or activity</a:t>
            </a:r>
          </a:p>
          <a:p>
            <a:pPr marL="342900" indent="-342900">
              <a:spcAft>
                <a:spcPts val="600"/>
              </a:spcAft>
              <a:buClr>
                <a:srgbClr val="FFC000"/>
              </a:buClr>
              <a:buSzPct val="120000"/>
              <a:buFont typeface="Wingdings" charset="2"/>
              <a:buChar char="§"/>
            </a:pPr>
            <a:r>
              <a:rPr lang="en-US" sz="1600" dirty="0">
                <a:latin typeface="Arial" charset="0"/>
                <a:ea typeface="Arial" charset="0"/>
                <a:cs typeface="Arial" charset="0"/>
              </a:rPr>
              <a:t>Having a conflict of interest or conflict of commitment </a:t>
            </a:r>
            <a:r>
              <a:rPr lang="en-US" sz="1600" u="sng" dirty="0">
                <a:latin typeface="Arial" charset="0"/>
                <a:ea typeface="Arial" charset="0"/>
                <a:cs typeface="Arial" charset="0"/>
              </a:rPr>
              <a:t>contrary to the standard terms and conditions of the federal award</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336" y="5907741"/>
            <a:ext cx="1235569" cy="688775"/>
          </a:xfrm>
          <a:prstGeom prst="rect">
            <a:avLst/>
          </a:prstGeom>
        </p:spPr>
      </p:pic>
    </p:spTree>
    <p:extLst>
      <p:ext uri="{BB962C8B-B14F-4D97-AF65-F5344CB8AC3E}">
        <p14:creationId xmlns:p14="http://schemas.microsoft.com/office/powerpoint/2010/main" val="519853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144" y="520932"/>
            <a:ext cx="10168270" cy="598714"/>
          </a:xfrm>
        </p:spPr>
        <p:txBody>
          <a:bodyPr/>
          <a:lstStyle/>
          <a:p>
            <a:r>
              <a:rPr lang="en-US" b="1" dirty="0">
                <a:solidFill>
                  <a:srgbClr val="FFC000"/>
                </a:solidFill>
              </a:rPr>
              <a:t>WHAT OBLIGATIONS DO RESEARCHERS HAVE?</a:t>
            </a:r>
            <a:endParaRPr lang="en-US" dirty="0">
              <a:solidFill>
                <a:srgbClr val="FFC000"/>
              </a:solidFill>
            </a:endParaRPr>
          </a:p>
        </p:txBody>
      </p:sp>
      <p:sp>
        <p:nvSpPr>
          <p:cNvPr id="3" name="Content Placeholder 2"/>
          <p:cNvSpPr>
            <a:spLocks noGrp="1"/>
          </p:cNvSpPr>
          <p:nvPr>
            <p:ph idx="1"/>
          </p:nvPr>
        </p:nvSpPr>
        <p:spPr>
          <a:xfrm>
            <a:off x="1084183" y="1379219"/>
            <a:ext cx="10501176" cy="5130637"/>
          </a:xfrm>
        </p:spPr>
        <p:txBody>
          <a:bodyPr>
            <a:noAutofit/>
          </a:bodyPr>
          <a:lstStyle/>
          <a:p>
            <a:pPr marL="0" indent="0">
              <a:buClr>
                <a:srgbClr val="FFC000"/>
              </a:buClr>
              <a:buSzPct val="120000"/>
              <a:buNone/>
            </a:pPr>
            <a:endParaRPr lang="en-US" cap="none" dirty="0"/>
          </a:p>
          <a:p>
            <a:pPr>
              <a:buClr>
                <a:srgbClr val="FFC000"/>
              </a:buClr>
              <a:buSzPct val="120000"/>
              <a:buFont typeface="Wingdings" charset="2"/>
              <a:buChar char="§"/>
            </a:pPr>
            <a:r>
              <a:rPr lang="en-US" b="1" u="sng" cap="none" dirty="0"/>
              <a:t>Contact the Export Controls Office before engaging in any international activities</a:t>
            </a:r>
          </a:p>
          <a:p>
            <a:pPr>
              <a:buClr>
                <a:srgbClr val="FFC000"/>
              </a:buClr>
              <a:buSzPct val="120000"/>
              <a:buFont typeface="Wingdings" charset="2"/>
              <a:buChar char="§"/>
            </a:pPr>
            <a:endParaRPr lang="en-US" sz="1000" cap="none" dirty="0"/>
          </a:p>
          <a:p>
            <a:pPr>
              <a:buClr>
                <a:srgbClr val="FFC000"/>
              </a:buClr>
              <a:buSzPct val="120000"/>
              <a:buFont typeface="Wingdings" charset="2"/>
              <a:buChar char="§"/>
            </a:pPr>
            <a:r>
              <a:rPr lang="en-US" cap="none" dirty="0"/>
              <a:t>Participation in a foreign talent recruitment program</a:t>
            </a:r>
          </a:p>
          <a:p>
            <a:pPr lvl="1">
              <a:buClr>
                <a:srgbClr val="FFC000"/>
              </a:buClr>
              <a:buSzPct val="120000"/>
              <a:buFont typeface="Wingdings" charset="2"/>
              <a:buChar char="§"/>
            </a:pPr>
            <a:r>
              <a:rPr lang="en-US" sz="2000" cap="none" dirty="0"/>
              <a:t>DISCLOSE: FCOI, federal forms (Current and Pending/Other Support, and/or on </a:t>
            </a:r>
            <a:r>
              <a:rPr lang="en-US" sz="2000" cap="none" dirty="0" err="1"/>
              <a:t>Biosketch</a:t>
            </a:r>
            <a:r>
              <a:rPr lang="en-US" sz="2000" cap="none" dirty="0"/>
              <a:t>)</a:t>
            </a:r>
          </a:p>
          <a:p>
            <a:pPr>
              <a:buClr>
                <a:srgbClr val="FFC000"/>
              </a:buClr>
              <a:buSzPct val="120000"/>
              <a:buFont typeface="Wingdings" charset="2"/>
              <a:buChar char="§"/>
            </a:pPr>
            <a:endParaRPr lang="en-US" sz="1000" cap="none" dirty="0"/>
          </a:p>
          <a:p>
            <a:pPr>
              <a:buClr>
                <a:srgbClr val="FFC000"/>
              </a:buClr>
              <a:buSzPct val="120000"/>
              <a:buFont typeface="Wingdings" charset="2"/>
              <a:buChar char="§"/>
            </a:pPr>
            <a:r>
              <a:rPr lang="en-US" cap="none" dirty="0"/>
              <a:t>Participation in a </a:t>
            </a:r>
            <a:r>
              <a:rPr lang="en-US" cap="none" dirty="0">
                <a:solidFill>
                  <a:srgbClr val="FF0000"/>
                </a:solidFill>
              </a:rPr>
              <a:t>malign</a:t>
            </a:r>
            <a:r>
              <a:rPr lang="en-US" cap="none" dirty="0"/>
              <a:t> foreign talent recruitment program</a:t>
            </a:r>
          </a:p>
          <a:p>
            <a:pPr lvl="1">
              <a:buClr>
                <a:srgbClr val="FFC000"/>
              </a:buClr>
              <a:buSzPct val="120000"/>
              <a:buFont typeface="Wingdings" charset="2"/>
              <a:buChar char="§"/>
            </a:pPr>
            <a:r>
              <a:rPr lang="en-US" sz="2000" cap="none" dirty="0"/>
              <a:t>DISENGAGE NOW (if involved with one)</a:t>
            </a:r>
          </a:p>
          <a:p>
            <a:pPr lvl="2">
              <a:buClr>
                <a:srgbClr val="FFC000"/>
              </a:buClr>
              <a:buSzPct val="120000"/>
              <a:buFont typeface="Wingdings" charset="2"/>
              <a:buChar char="§"/>
            </a:pPr>
            <a:r>
              <a:rPr lang="en-US" sz="2000" cap="none" dirty="0"/>
              <a:t>You will not be able to receive or apply for federal funding if you are engaged with a malign foreign talent recruitment program.</a:t>
            </a:r>
          </a:p>
          <a:p>
            <a:pPr lvl="1">
              <a:buClr>
                <a:srgbClr val="FFC000"/>
              </a:buClr>
              <a:buSzPct val="120000"/>
              <a:buFont typeface="Wingdings" charset="2"/>
              <a:buChar char="§"/>
            </a:pPr>
            <a:r>
              <a:rPr lang="en-US" sz="2000" cap="none" dirty="0"/>
              <a:t>AVOID</a:t>
            </a:r>
          </a:p>
          <a:p>
            <a:pPr lvl="1">
              <a:buClr>
                <a:srgbClr val="FFC000"/>
              </a:buClr>
              <a:buSzPct val="120000"/>
              <a:buFont typeface="Wingdings" charset="2"/>
              <a:buChar char="§"/>
            </a:pPr>
            <a:r>
              <a:rPr lang="en-US" sz="2000" cap="none" dirty="0"/>
              <a:t>DISCLOSE: FCOI, federal forms (Current and Pending/Other Support, and/or on </a:t>
            </a:r>
            <a:r>
              <a:rPr lang="en-US" sz="2000" cap="none" dirty="0" err="1"/>
              <a:t>Biosketch</a:t>
            </a:r>
            <a:r>
              <a:rPr lang="en-US" sz="2000" cap="none" dirty="0"/>
              <a:t>) </a:t>
            </a:r>
          </a:p>
          <a:p>
            <a:pPr lvl="2">
              <a:buClr>
                <a:srgbClr val="FFC000"/>
              </a:buClr>
              <a:buSzPct val="120000"/>
              <a:buFont typeface="Wingdings" charset="2"/>
              <a:buChar char="§"/>
            </a:pPr>
            <a:endParaRPr lang="en-US" sz="2000" cap="none" dirty="0"/>
          </a:p>
          <a:p>
            <a:pPr>
              <a:buClr>
                <a:srgbClr val="FFC000"/>
              </a:buClr>
              <a:buSzPct val="120000"/>
              <a:buFont typeface="Wingdings" charset="2"/>
              <a:buChar char="§"/>
            </a:pPr>
            <a:endParaRPr lang="en-US" sz="2400" cap="none" dirty="0"/>
          </a:p>
        </p:txBody>
      </p:sp>
      <p:pic>
        <p:nvPicPr>
          <p:cNvPr id="4" name="Picture 3">
            <a:extLst>
              <a:ext uri="{FF2B5EF4-FFF2-40B4-BE49-F238E27FC236}">
                <a16:creationId xmlns:a16="http://schemas.microsoft.com/office/drawing/2014/main" id="{9CF069C4-9CF6-884E-057E-CBF23A2243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336" y="5907741"/>
            <a:ext cx="1235569" cy="688775"/>
          </a:xfrm>
          <a:prstGeom prst="rect">
            <a:avLst/>
          </a:prstGeom>
        </p:spPr>
      </p:pic>
    </p:spTree>
    <p:extLst>
      <p:ext uri="{BB962C8B-B14F-4D97-AF65-F5344CB8AC3E}">
        <p14:creationId xmlns:p14="http://schemas.microsoft.com/office/powerpoint/2010/main" val="528924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72229" y="599394"/>
            <a:ext cx="9745083" cy="317381"/>
          </a:xfrm>
        </p:spPr>
        <p:txBody>
          <a:bodyPr>
            <a:noAutofit/>
          </a:bodyPr>
          <a:lstStyle/>
          <a:p>
            <a:r>
              <a:rPr lang="en-US" b="1" dirty="0">
                <a:solidFill>
                  <a:srgbClr val="FFC000"/>
                </a:solidFill>
                <a:effectLst/>
                <a:latin typeface="Arial" charset="0"/>
                <a:ea typeface="Arial" charset="0"/>
                <a:cs typeface="Arial" charset="0"/>
              </a:rPr>
              <a:t>Summary</a:t>
            </a:r>
            <a:endParaRPr lang="en-US" dirty="0">
              <a:solidFill>
                <a:srgbClr val="FFC000"/>
              </a:solidFill>
              <a:effectLst/>
              <a:latin typeface="Arial" charset="0"/>
              <a:ea typeface="Arial" charset="0"/>
              <a:cs typeface="Arial" charset="0"/>
            </a:endParaRPr>
          </a:p>
        </p:txBody>
      </p:sp>
      <p:sp>
        <p:nvSpPr>
          <p:cNvPr id="2" name="TextBox 1"/>
          <p:cNvSpPr txBox="1"/>
          <p:nvPr/>
        </p:nvSpPr>
        <p:spPr>
          <a:xfrm>
            <a:off x="1477518" y="1207711"/>
            <a:ext cx="10311069" cy="5032147"/>
          </a:xfrm>
          <a:prstGeom prst="rect">
            <a:avLst/>
          </a:prstGeom>
          <a:noFill/>
        </p:spPr>
        <p:txBody>
          <a:bodyPr wrap="square" rtlCol="0">
            <a:spAutoFit/>
          </a:bodyPr>
          <a:lstStyle/>
          <a:p>
            <a:pPr>
              <a:spcAft>
                <a:spcPts val="1800"/>
              </a:spcAft>
            </a:pPr>
            <a:r>
              <a:rPr lang="en-US" sz="3200" dirty="0">
                <a:latin typeface="Arial" charset="0"/>
                <a:ea typeface="Arial" charset="0"/>
                <a:cs typeface="Arial" charset="0"/>
              </a:rPr>
              <a:t>Contact the Export Controls Office for </a:t>
            </a:r>
            <a:r>
              <a:rPr lang="en-US" sz="3200" u="sng" dirty="0">
                <a:latin typeface="Arial" charset="0"/>
                <a:ea typeface="Arial" charset="0"/>
                <a:cs typeface="Arial" charset="0"/>
              </a:rPr>
              <a:t>any international University activities</a:t>
            </a:r>
            <a:r>
              <a:rPr lang="en-US" sz="3200" dirty="0">
                <a:latin typeface="Arial" charset="0"/>
                <a:ea typeface="Arial" charset="0"/>
                <a:cs typeface="Arial" charset="0"/>
              </a:rPr>
              <a:t>, including, but not limited to:</a:t>
            </a:r>
          </a:p>
          <a:p>
            <a:pPr marL="800100" lvl="1" indent="-342900">
              <a:spcAft>
                <a:spcPts val="1200"/>
              </a:spcAft>
              <a:buClr>
                <a:srgbClr val="FFC000"/>
              </a:buClr>
              <a:buSzPct val="120000"/>
              <a:buFont typeface="Wingdings" charset="2"/>
              <a:buChar char="§"/>
            </a:pPr>
            <a:r>
              <a:rPr lang="en-US" sz="2400" dirty="0">
                <a:latin typeface="Arial" charset="0"/>
                <a:ea typeface="Arial" charset="0"/>
                <a:cs typeface="Arial" charset="0"/>
              </a:rPr>
              <a:t>Shipping or carrying items out of the country</a:t>
            </a:r>
          </a:p>
          <a:p>
            <a:pPr marL="800100" lvl="1" indent="-342900">
              <a:spcAft>
                <a:spcPts val="1200"/>
              </a:spcAft>
              <a:buClr>
                <a:srgbClr val="FFC000"/>
              </a:buClr>
              <a:buSzPct val="120000"/>
              <a:buFont typeface="Wingdings" charset="2"/>
              <a:buChar char="§"/>
            </a:pPr>
            <a:r>
              <a:rPr lang="en-US" sz="2400" dirty="0">
                <a:latin typeface="Arial" charset="0"/>
                <a:ea typeface="Arial" charset="0"/>
                <a:cs typeface="Arial" charset="0"/>
              </a:rPr>
              <a:t>Travel to a foreign country</a:t>
            </a:r>
          </a:p>
          <a:p>
            <a:pPr marL="800100" lvl="1" indent="-342900">
              <a:spcAft>
                <a:spcPts val="1200"/>
              </a:spcAft>
              <a:buClr>
                <a:srgbClr val="FFC000"/>
              </a:buClr>
              <a:buSzPct val="120000"/>
              <a:buFont typeface="Wingdings" charset="2"/>
              <a:buChar char="§"/>
            </a:pPr>
            <a:r>
              <a:rPr lang="en-US" sz="2400" dirty="0">
                <a:latin typeface="Arial" charset="0"/>
                <a:ea typeface="Arial" charset="0"/>
                <a:cs typeface="Arial" charset="0"/>
              </a:rPr>
              <a:t>Online interactions to another country	</a:t>
            </a:r>
          </a:p>
          <a:p>
            <a:pPr marL="800100" lvl="1" indent="-342900">
              <a:spcAft>
                <a:spcPts val="1200"/>
              </a:spcAft>
              <a:buClr>
                <a:srgbClr val="FFC000"/>
              </a:buClr>
              <a:buSzPct val="120000"/>
              <a:buFont typeface="Wingdings" charset="2"/>
              <a:buChar char="§"/>
            </a:pPr>
            <a:r>
              <a:rPr lang="en-US" sz="2400" dirty="0">
                <a:latin typeface="Arial" charset="0"/>
                <a:ea typeface="Arial" charset="0"/>
                <a:cs typeface="Arial" charset="0"/>
              </a:rPr>
              <a:t>Collaborations/research with a non-US citizen or a person located in another country</a:t>
            </a:r>
          </a:p>
          <a:p>
            <a:pPr marL="800100" lvl="1" indent="-342900">
              <a:spcAft>
                <a:spcPts val="1200"/>
              </a:spcAft>
              <a:buClr>
                <a:srgbClr val="FFC000"/>
              </a:buClr>
              <a:buSzPct val="120000"/>
              <a:buFont typeface="Wingdings" charset="2"/>
              <a:buChar char="§"/>
            </a:pPr>
            <a:r>
              <a:rPr lang="en-US" sz="2400" dirty="0">
                <a:latin typeface="Arial" charset="0"/>
                <a:ea typeface="Arial" charset="0"/>
                <a:cs typeface="Arial" charset="0"/>
              </a:rPr>
              <a:t>Use of chemicals, biologicals, military or dual-use items</a:t>
            </a:r>
          </a:p>
          <a:p>
            <a:pPr marL="800100" lvl="1" indent="-342900">
              <a:spcAft>
                <a:spcPts val="1200"/>
              </a:spcAft>
              <a:buClr>
                <a:srgbClr val="FFC000"/>
              </a:buClr>
              <a:buSzPct val="120000"/>
              <a:buFont typeface="Wingdings" charset="2"/>
              <a:buChar char="§"/>
            </a:pPr>
            <a:r>
              <a:rPr lang="en-US" sz="2400" dirty="0">
                <a:latin typeface="Arial" charset="0"/>
                <a:ea typeface="Arial" charset="0"/>
                <a:cs typeface="Arial" charset="0"/>
              </a:rPr>
              <a:t>Participation or offers to participate in a foreign talent recruitment program</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336" y="5907741"/>
            <a:ext cx="1235569" cy="688775"/>
          </a:xfrm>
          <a:prstGeom prst="rect">
            <a:avLst/>
          </a:prstGeom>
        </p:spPr>
      </p:pic>
    </p:spTree>
    <p:extLst>
      <p:ext uri="{BB962C8B-B14F-4D97-AF65-F5344CB8AC3E}">
        <p14:creationId xmlns:p14="http://schemas.microsoft.com/office/powerpoint/2010/main" val="1634597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72229" y="599394"/>
            <a:ext cx="9745083" cy="317381"/>
          </a:xfrm>
        </p:spPr>
        <p:txBody>
          <a:bodyPr>
            <a:noAutofit/>
          </a:bodyPr>
          <a:lstStyle/>
          <a:p>
            <a:r>
              <a:rPr lang="en-US" b="1" dirty="0">
                <a:solidFill>
                  <a:srgbClr val="FFC000"/>
                </a:solidFill>
                <a:effectLst/>
                <a:latin typeface="Arial" charset="0"/>
                <a:ea typeface="Arial" charset="0"/>
                <a:cs typeface="Arial" charset="0"/>
              </a:rPr>
              <a:t>Export controls Contact Information</a:t>
            </a:r>
            <a:endParaRPr lang="en-US" dirty="0">
              <a:solidFill>
                <a:srgbClr val="FFC000"/>
              </a:solidFill>
              <a:effectLst/>
              <a:latin typeface="Arial" charset="0"/>
              <a:ea typeface="Arial" charset="0"/>
              <a:cs typeface="Arial" charset="0"/>
            </a:endParaRPr>
          </a:p>
        </p:txBody>
      </p:sp>
      <p:sp>
        <p:nvSpPr>
          <p:cNvPr id="2" name="TextBox 1"/>
          <p:cNvSpPr txBox="1"/>
          <p:nvPr/>
        </p:nvSpPr>
        <p:spPr>
          <a:xfrm>
            <a:off x="1888633" y="1169345"/>
            <a:ext cx="3270597" cy="3093154"/>
          </a:xfrm>
          <a:prstGeom prst="rect">
            <a:avLst/>
          </a:prstGeom>
          <a:noFill/>
        </p:spPr>
        <p:txBody>
          <a:bodyPr wrap="square" rtlCol="0">
            <a:spAutoFit/>
          </a:bodyPr>
          <a:lstStyle/>
          <a:p>
            <a:pPr>
              <a:spcAft>
                <a:spcPts val="600"/>
              </a:spcAft>
            </a:pPr>
            <a:r>
              <a:rPr lang="en-US" sz="2000" u="sng" dirty="0">
                <a:latin typeface="Arial" charset="0"/>
                <a:ea typeface="Arial" charset="0"/>
                <a:cs typeface="Arial" charset="0"/>
              </a:rPr>
              <a:t>SIUE</a:t>
            </a:r>
          </a:p>
          <a:p>
            <a:pPr>
              <a:spcAft>
                <a:spcPts val="600"/>
              </a:spcAft>
            </a:pPr>
            <a:r>
              <a:rPr lang="en-US" sz="2000" dirty="0">
                <a:latin typeface="Arial" charset="0"/>
                <a:ea typeface="Arial" charset="0"/>
                <a:cs typeface="Arial" charset="0"/>
              </a:rPr>
              <a:t>Todd Wakeland</a:t>
            </a:r>
          </a:p>
          <a:p>
            <a:pPr>
              <a:spcAft>
                <a:spcPts val="600"/>
              </a:spcAft>
            </a:pPr>
            <a:r>
              <a:rPr lang="en-US" sz="2000" dirty="0">
                <a:latin typeface="Arial" charset="0"/>
                <a:ea typeface="Arial" charset="0"/>
                <a:cs typeface="Arial" charset="0"/>
              </a:rPr>
              <a:t>Director of Export Controls</a:t>
            </a:r>
          </a:p>
          <a:p>
            <a:pPr>
              <a:spcAft>
                <a:spcPts val="600"/>
              </a:spcAft>
            </a:pPr>
            <a:r>
              <a:rPr lang="en-US" sz="2000" dirty="0">
                <a:latin typeface="Arial" charset="0"/>
                <a:ea typeface="Arial" charset="0"/>
                <a:cs typeface="Arial" charset="0"/>
              </a:rPr>
              <a:t>3311 </a:t>
            </a:r>
            <a:r>
              <a:rPr lang="en-US" sz="2000" dirty="0" err="1">
                <a:latin typeface="Arial" charset="0"/>
                <a:ea typeface="Arial" charset="0"/>
                <a:cs typeface="Arial" charset="0"/>
              </a:rPr>
              <a:t>Rendleman</a:t>
            </a:r>
            <a:r>
              <a:rPr lang="en-US" sz="2000" dirty="0">
                <a:latin typeface="Arial" charset="0"/>
                <a:ea typeface="Arial" charset="0"/>
                <a:cs typeface="Arial" charset="0"/>
              </a:rPr>
              <a:t> Hall</a:t>
            </a:r>
          </a:p>
          <a:p>
            <a:pPr>
              <a:spcAft>
                <a:spcPts val="600"/>
              </a:spcAft>
            </a:pPr>
            <a:r>
              <a:rPr lang="en-US" sz="2000" dirty="0">
                <a:latin typeface="Arial" charset="0"/>
                <a:ea typeface="Arial" charset="0"/>
                <a:cs typeface="Arial" charset="0"/>
              </a:rPr>
              <a:t>Box 1259</a:t>
            </a:r>
          </a:p>
          <a:p>
            <a:pPr>
              <a:spcAft>
                <a:spcPts val="600"/>
              </a:spcAft>
            </a:pPr>
            <a:r>
              <a:rPr lang="en-US" sz="2000" dirty="0">
                <a:latin typeface="Arial" charset="0"/>
                <a:ea typeface="Arial" charset="0"/>
                <a:cs typeface="Arial" charset="0"/>
              </a:rPr>
              <a:t>Edwardsville, IL 62026</a:t>
            </a:r>
          </a:p>
          <a:p>
            <a:pPr>
              <a:spcAft>
                <a:spcPts val="600"/>
              </a:spcAft>
            </a:pPr>
            <a:r>
              <a:rPr lang="en-US" sz="2000" dirty="0">
                <a:latin typeface="Arial" charset="0"/>
                <a:ea typeface="Arial" charset="0"/>
                <a:cs typeface="Arial" charset="0"/>
              </a:rPr>
              <a:t>618-650-2476</a:t>
            </a:r>
          </a:p>
          <a:p>
            <a:pPr>
              <a:spcAft>
                <a:spcPts val="600"/>
              </a:spcAft>
            </a:pPr>
            <a:r>
              <a:rPr lang="en-US" sz="2000" dirty="0">
                <a:latin typeface="Arial" charset="0"/>
                <a:ea typeface="Arial" charset="0"/>
                <a:cs typeface="Arial" charset="0"/>
              </a:rPr>
              <a:t>twakela@siue.edu</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336" y="5907741"/>
            <a:ext cx="1235569" cy="688775"/>
          </a:xfrm>
          <a:prstGeom prst="rect">
            <a:avLst/>
          </a:prstGeom>
        </p:spPr>
      </p:pic>
      <p:sp>
        <p:nvSpPr>
          <p:cNvPr id="5" name="TextBox 4">
            <a:extLst>
              <a:ext uri="{FF2B5EF4-FFF2-40B4-BE49-F238E27FC236}">
                <a16:creationId xmlns:a16="http://schemas.microsoft.com/office/drawing/2014/main" id="{EABE5850-5DB7-46E1-846F-6D8ADFAC0076}"/>
              </a:ext>
            </a:extLst>
          </p:cNvPr>
          <p:cNvSpPr txBox="1"/>
          <p:nvPr/>
        </p:nvSpPr>
        <p:spPr>
          <a:xfrm>
            <a:off x="7032772" y="1169344"/>
            <a:ext cx="2849750" cy="3093154"/>
          </a:xfrm>
          <a:prstGeom prst="rect">
            <a:avLst/>
          </a:prstGeom>
          <a:noFill/>
        </p:spPr>
        <p:txBody>
          <a:bodyPr wrap="square" rtlCol="0">
            <a:spAutoFit/>
          </a:bodyPr>
          <a:lstStyle/>
          <a:p>
            <a:pPr>
              <a:spcAft>
                <a:spcPts val="600"/>
              </a:spcAft>
            </a:pPr>
            <a:r>
              <a:rPr lang="en-US" sz="2000" u="sng" dirty="0">
                <a:latin typeface="Arial" charset="0"/>
                <a:ea typeface="Arial" charset="0"/>
                <a:cs typeface="Arial" charset="0"/>
              </a:rPr>
              <a:t>SIUC</a:t>
            </a:r>
          </a:p>
          <a:p>
            <a:pPr>
              <a:spcAft>
                <a:spcPts val="600"/>
              </a:spcAft>
            </a:pPr>
            <a:r>
              <a:rPr lang="en-US" sz="2000" dirty="0">
                <a:latin typeface="Arial" charset="0"/>
                <a:ea typeface="Arial" charset="0"/>
                <a:cs typeface="Arial" charset="0"/>
              </a:rPr>
              <a:t>Brenda Martin</a:t>
            </a:r>
          </a:p>
          <a:p>
            <a:pPr>
              <a:spcAft>
                <a:spcPts val="600"/>
              </a:spcAft>
            </a:pPr>
            <a:r>
              <a:rPr lang="en-US" sz="2000" dirty="0">
                <a:latin typeface="Arial" charset="0"/>
                <a:ea typeface="Arial" charset="0"/>
                <a:cs typeface="Arial" charset="0"/>
              </a:rPr>
              <a:t>Export Control Officer</a:t>
            </a:r>
          </a:p>
          <a:p>
            <a:pPr>
              <a:spcAft>
                <a:spcPts val="600"/>
              </a:spcAft>
            </a:pPr>
            <a:r>
              <a:rPr lang="en-US" sz="2000" dirty="0">
                <a:latin typeface="Arial" charset="0"/>
                <a:ea typeface="Arial" charset="0"/>
                <a:cs typeface="Arial" charset="0"/>
              </a:rPr>
              <a:t>363 Woody Hall</a:t>
            </a:r>
          </a:p>
          <a:p>
            <a:pPr>
              <a:spcAft>
                <a:spcPts val="600"/>
              </a:spcAft>
            </a:pPr>
            <a:r>
              <a:rPr lang="en-US" sz="2000" dirty="0">
                <a:latin typeface="Arial" charset="0"/>
                <a:ea typeface="Arial" charset="0"/>
                <a:cs typeface="Arial" charset="0"/>
              </a:rPr>
              <a:t>Mail Code 4344</a:t>
            </a:r>
          </a:p>
          <a:p>
            <a:pPr>
              <a:spcAft>
                <a:spcPts val="600"/>
              </a:spcAft>
            </a:pPr>
            <a:r>
              <a:rPr lang="en-US" sz="2000" dirty="0">
                <a:latin typeface="Arial" charset="0"/>
                <a:ea typeface="Arial" charset="0"/>
                <a:cs typeface="Arial" charset="0"/>
              </a:rPr>
              <a:t>Carbondale, IL 62901</a:t>
            </a:r>
          </a:p>
          <a:p>
            <a:pPr>
              <a:spcAft>
                <a:spcPts val="600"/>
              </a:spcAft>
            </a:pPr>
            <a:r>
              <a:rPr lang="en-US" sz="2000" dirty="0">
                <a:latin typeface="Arial" charset="0"/>
                <a:ea typeface="Arial" charset="0"/>
                <a:cs typeface="Arial" charset="0"/>
              </a:rPr>
              <a:t>618-453-2308</a:t>
            </a:r>
          </a:p>
          <a:p>
            <a:pPr>
              <a:spcAft>
                <a:spcPts val="600"/>
              </a:spcAft>
            </a:pPr>
            <a:r>
              <a:rPr lang="en-US" sz="2000" dirty="0">
                <a:latin typeface="Arial" charset="0"/>
                <a:ea typeface="Arial" charset="0"/>
                <a:cs typeface="Arial" charset="0"/>
              </a:rPr>
              <a:t>bjmartin@siu.edu</a:t>
            </a:r>
          </a:p>
        </p:txBody>
      </p:sp>
      <p:sp>
        <p:nvSpPr>
          <p:cNvPr id="8" name="TextBox 7">
            <a:extLst>
              <a:ext uri="{FF2B5EF4-FFF2-40B4-BE49-F238E27FC236}">
                <a16:creationId xmlns:a16="http://schemas.microsoft.com/office/drawing/2014/main" id="{67070137-7C99-4EE8-86BD-4E288446E486}"/>
              </a:ext>
            </a:extLst>
          </p:cNvPr>
          <p:cNvSpPr txBox="1"/>
          <p:nvPr/>
        </p:nvSpPr>
        <p:spPr>
          <a:xfrm>
            <a:off x="651545" y="4813467"/>
            <a:ext cx="10888909" cy="1431161"/>
          </a:xfrm>
          <a:prstGeom prst="rect">
            <a:avLst/>
          </a:prstGeom>
          <a:noFill/>
        </p:spPr>
        <p:txBody>
          <a:bodyPr wrap="square">
            <a:spAutoFit/>
          </a:bodyPr>
          <a:lstStyle/>
          <a:p>
            <a:pPr algn="ctr">
              <a:spcAft>
                <a:spcPts val="600"/>
              </a:spcAft>
            </a:pPr>
            <a:r>
              <a:rPr lang="en-US" dirty="0">
                <a:latin typeface="Arial" charset="0"/>
                <a:ea typeface="Arial" charset="0"/>
                <a:cs typeface="Arial" charset="0"/>
                <a:hlinkClick r:id="rId3"/>
              </a:rPr>
              <a:t>exportcontrols@siu.edu</a:t>
            </a:r>
            <a:endParaRPr lang="en-US" sz="1800" u="sng" dirty="0">
              <a:latin typeface="Arial" charset="0"/>
              <a:ea typeface="Arial" charset="0"/>
              <a:cs typeface="Arial" charset="0"/>
            </a:endParaRPr>
          </a:p>
          <a:p>
            <a:pPr algn="ctr">
              <a:spcAft>
                <a:spcPts val="600"/>
              </a:spcAft>
            </a:pPr>
            <a:endParaRPr lang="en-US" sz="1800" u="sng" dirty="0">
              <a:latin typeface="Arial" charset="0"/>
              <a:ea typeface="Arial" charset="0"/>
              <a:cs typeface="Arial" charset="0"/>
            </a:endParaRPr>
          </a:p>
          <a:p>
            <a:pPr algn="ctr">
              <a:spcAft>
                <a:spcPts val="600"/>
              </a:spcAft>
            </a:pPr>
            <a:r>
              <a:rPr lang="en-US" sz="1800" u="sng" dirty="0">
                <a:latin typeface="Arial" charset="0"/>
                <a:ea typeface="Arial" charset="0"/>
                <a:cs typeface="Arial" charset="0"/>
              </a:rPr>
              <a:t>Export Controls Website</a:t>
            </a:r>
          </a:p>
          <a:p>
            <a:pPr algn="ctr">
              <a:spcAft>
                <a:spcPts val="600"/>
              </a:spcAft>
            </a:pPr>
            <a:r>
              <a:rPr lang="en-US" dirty="0">
                <a:hlinkClick r:id="rId4"/>
              </a:rPr>
              <a:t>https://siusystem.edu/academic-affairs/export-controls/index.shtml</a:t>
            </a:r>
            <a:endParaRPr lang="en-US" sz="1800" u="sng" dirty="0">
              <a:latin typeface="Arial" charset="0"/>
              <a:ea typeface="Arial" charset="0"/>
              <a:cs typeface="Arial" charset="0"/>
            </a:endParaRPr>
          </a:p>
        </p:txBody>
      </p:sp>
    </p:spTree>
    <p:extLst>
      <p:ext uri="{BB962C8B-B14F-4D97-AF65-F5344CB8AC3E}">
        <p14:creationId xmlns:p14="http://schemas.microsoft.com/office/powerpoint/2010/main" val="2138347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55335" y="454431"/>
            <a:ext cx="9745083" cy="1550537"/>
          </a:xfrm>
        </p:spPr>
        <p:txBody>
          <a:bodyPr>
            <a:noAutofit/>
          </a:bodyPr>
          <a:lstStyle/>
          <a:p>
            <a:r>
              <a:rPr lang="en-US" b="1" dirty="0">
                <a:solidFill>
                  <a:srgbClr val="FFC000"/>
                </a:solidFill>
                <a:latin typeface="Arial" charset="0"/>
                <a:ea typeface="Arial" charset="0"/>
                <a:cs typeface="Arial" charset="0"/>
              </a:rPr>
              <a:t>What is the intent of the export control laws?</a:t>
            </a:r>
            <a:br>
              <a:rPr lang="en-US" b="1" dirty="0">
                <a:latin typeface="Arial" charset="0"/>
                <a:ea typeface="Arial" charset="0"/>
                <a:cs typeface="Arial" charset="0"/>
              </a:rPr>
            </a:br>
            <a:endParaRPr lang="en-US" b="1" dirty="0">
              <a:latin typeface="Arial" charset="0"/>
              <a:ea typeface="Arial" charset="0"/>
              <a:cs typeface="Arial" charset="0"/>
            </a:endParaRPr>
          </a:p>
        </p:txBody>
      </p:sp>
      <p:sp>
        <p:nvSpPr>
          <p:cNvPr id="7" name="TextBox 6"/>
          <p:cNvSpPr txBox="1"/>
          <p:nvPr/>
        </p:nvSpPr>
        <p:spPr>
          <a:xfrm>
            <a:off x="1012525" y="1743923"/>
            <a:ext cx="10287445" cy="3370153"/>
          </a:xfrm>
          <a:prstGeom prst="rect">
            <a:avLst/>
          </a:prstGeom>
          <a:noFill/>
        </p:spPr>
        <p:txBody>
          <a:bodyPr wrap="square" rtlCol="0">
            <a:spAutoFit/>
          </a:bodyPr>
          <a:lstStyle/>
          <a:p>
            <a:pPr marL="285750" indent="-285750">
              <a:spcAft>
                <a:spcPts val="1800"/>
              </a:spcAft>
              <a:buClr>
                <a:srgbClr val="FFC000"/>
              </a:buClr>
              <a:buSzPct val="120000"/>
              <a:buFont typeface="Wingdings" charset="2"/>
              <a:buChar char="§"/>
            </a:pPr>
            <a:r>
              <a:rPr lang="en-US" sz="2400" dirty="0">
                <a:latin typeface="Arial" charset="0"/>
                <a:ea typeface="Arial" charset="0"/>
                <a:cs typeface="Arial" charset="0"/>
              </a:rPr>
              <a:t>Restrict exports of goods and technology that could contribute to the military potential of adversaries</a:t>
            </a:r>
          </a:p>
          <a:p>
            <a:pPr marL="285750" indent="-285750">
              <a:spcAft>
                <a:spcPts val="1800"/>
              </a:spcAft>
              <a:buClr>
                <a:srgbClr val="FFC000"/>
              </a:buClr>
              <a:buSzPct val="120000"/>
              <a:buFont typeface="Wingdings" charset="2"/>
              <a:buChar char="§"/>
            </a:pPr>
            <a:r>
              <a:rPr lang="en-US" sz="2400" dirty="0">
                <a:latin typeface="Arial" charset="0"/>
                <a:ea typeface="Arial" charset="0"/>
                <a:cs typeface="Arial" charset="0"/>
              </a:rPr>
              <a:t>Prevent proliferation of weapons of mass destruction (nuclear, biological, chemical)</a:t>
            </a:r>
          </a:p>
          <a:p>
            <a:pPr marL="285750" indent="-285750">
              <a:spcAft>
                <a:spcPts val="1800"/>
              </a:spcAft>
              <a:buClr>
                <a:srgbClr val="FFC000"/>
              </a:buClr>
              <a:buSzPct val="120000"/>
              <a:buFont typeface="Wingdings" charset="2"/>
              <a:buChar char="§"/>
            </a:pPr>
            <a:r>
              <a:rPr lang="en-US" sz="2400" dirty="0">
                <a:latin typeface="Arial" charset="0"/>
                <a:ea typeface="Arial" charset="0"/>
                <a:cs typeface="Arial" charset="0"/>
              </a:rPr>
              <a:t>Prevent terrorism</a:t>
            </a:r>
          </a:p>
          <a:p>
            <a:pPr marL="285750" indent="-285750">
              <a:spcAft>
                <a:spcPts val="1800"/>
              </a:spcAft>
              <a:buClr>
                <a:srgbClr val="FFC000"/>
              </a:buClr>
              <a:buSzPct val="120000"/>
              <a:buFont typeface="Wingdings" charset="2"/>
              <a:buChar char="§"/>
            </a:pPr>
            <a:r>
              <a:rPr lang="en-US" sz="2400" dirty="0">
                <a:latin typeface="Arial" charset="0"/>
                <a:ea typeface="Arial" charset="0"/>
                <a:cs typeface="Arial" charset="0"/>
              </a:rPr>
              <a:t>Comply with U.S. trade agreements and trade sanctions against other nations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336" y="5907741"/>
            <a:ext cx="1235569" cy="688775"/>
          </a:xfrm>
          <a:prstGeom prst="rect">
            <a:avLst/>
          </a:prstGeom>
        </p:spPr>
      </p:pic>
    </p:spTree>
    <p:extLst>
      <p:ext uri="{BB962C8B-B14F-4D97-AF65-F5344CB8AC3E}">
        <p14:creationId xmlns:p14="http://schemas.microsoft.com/office/powerpoint/2010/main" val="368754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144" y="277092"/>
            <a:ext cx="9905998" cy="598714"/>
          </a:xfrm>
        </p:spPr>
        <p:txBody>
          <a:bodyPr/>
          <a:lstStyle/>
          <a:p>
            <a:r>
              <a:rPr lang="en-US" b="1" dirty="0">
                <a:solidFill>
                  <a:srgbClr val="FFC000"/>
                </a:solidFill>
              </a:rPr>
              <a:t>Penalties for Noncompliance</a:t>
            </a:r>
            <a:endParaRPr lang="en-US" dirty="0">
              <a:solidFill>
                <a:srgbClr val="FFC000"/>
              </a:solidFill>
            </a:endParaRPr>
          </a:p>
        </p:txBody>
      </p:sp>
      <p:sp>
        <p:nvSpPr>
          <p:cNvPr id="3" name="Content Placeholder 2"/>
          <p:cNvSpPr>
            <a:spLocks noGrp="1"/>
          </p:cNvSpPr>
          <p:nvPr>
            <p:ph idx="1"/>
          </p:nvPr>
        </p:nvSpPr>
        <p:spPr>
          <a:xfrm>
            <a:off x="764144" y="1809624"/>
            <a:ext cx="10944013" cy="4987636"/>
          </a:xfrm>
        </p:spPr>
        <p:txBody>
          <a:bodyPr>
            <a:noAutofit/>
          </a:bodyPr>
          <a:lstStyle/>
          <a:p>
            <a:pPr marL="0" indent="0">
              <a:spcAft>
                <a:spcPts val="0"/>
              </a:spcAft>
              <a:buNone/>
            </a:pPr>
            <a:r>
              <a:rPr lang="en-US" sz="2400" b="1" u="sng" cap="none" dirty="0">
                <a:solidFill>
                  <a:schemeClr val="tx1"/>
                </a:solidFill>
              </a:rPr>
              <a:t>ITAR</a:t>
            </a:r>
          </a:p>
          <a:p>
            <a:pPr marL="0" indent="0">
              <a:spcAft>
                <a:spcPts val="300"/>
              </a:spcAft>
              <a:buNone/>
            </a:pPr>
            <a:r>
              <a:rPr lang="en-US" sz="2400" cap="none" dirty="0"/>
              <a:t>Criminal: up to $1M per violation and up to 10 years in prison</a:t>
            </a:r>
          </a:p>
          <a:p>
            <a:pPr marL="0" indent="0">
              <a:buNone/>
            </a:pPr>
            <a:r>
              <a:rPr lang="en-US" sz="2400" cap="none" dirty="0"/>
              <a:t>Civil: seizure and forfeiture of articles, revocation of exporting privileges, fines of up to $500K per violation</a:t>
            </a:r>
          </a:p>
          <a:p>
            <a:pPr marL="0" indent="0">
              <a:spcAft>
                <a:spcPts val="0"/>
              </a:spcAft>
              <a:buNone/>
            </a:pPr>
            <a:r>
              <a:rPr lang="en-US" sz="2400" b="1" u="sng" cap="none" dirty="0">
                <a:solidFill>
                  <a:schemeClr val="tx1"/>
                </a:solidFill>
              </a:rPr>
              <a:t>EAR</a:t>
            </a:r>
          </a:p>
          <a:p>
            <a:pPr marL="0" indent="0">
              <a:spcAft>
                <a:spcPts val="300"/>
              </a:spcAft>
              <a:buNone/>
            </a:pPr>
            <a:r>
              <a:rPr lang="en-US" sz="2400" cap="none" dirty="0"/>
              <a:t>Criminal: $50K-$1M or five times value of export, whichever is greater, per violation, up to 10 years in prison</a:t>
            </a:r>
          </a:p>
          <a:p>
            <a:pPr marL="0" indent="0">
              <a:buNone/>
            </a:pPr>
            <a:r>
              <a:rPr lang="en-US" sz="2400" cap="none" dirty="0"/>
              <a:t>Civil: loss of export privileges, fines $10K-$120K per violation</a:t>
            </a:r>
          </a:p>
          <a:p>
            <a:pPr marL="0" indent="0">
              <a:spcAft>
                <a:spcPts val="0"/>
              </a:spcAft>
              <a:buNone/>
            </a:pPr>
            <a:r>
              <a:rPr lang="en-US" sz="2400" b="1" u="sng" cap="none" dirty="0">
                <a:solidFill>
                  <a:schemeClr val="tx1"/>
                </a:solidFill>
              </a:rPr>
              <a:t>OFAC</a:t>
            </a:r>
          </a:p>
          <a:p>
            <a:pPr marL="0" indent="0">
              <a:spcAft>
                <a:spcPts val="300"/>
              </a:spcAft>
              <a:buNone/>
            </a:pPr>
            <a:r>
              <a:rPr lang="en-US" sz="2400" cap="none" dirty="0"/>
              <a:t>Criminal: Up to $1M and 10 years in jail</a:t>
            </a:r>
          </a:p>
          <a:p>
            <a:pPr marL="0" indent="0">
              <a:buNone/>
            </a:pPr>
            <a:r>
              <a:rPr lang="it-IT" sz="2400" cap="none" dirty="0"/>
              <a:t>Civil: $12,000-$55,000 per instance</a:t>
            </a:r>
          </a:p>
          <a:p>
            <a:pPr marL="0" indent="0">
              <a:buNone/>
            </a:pPr>
            <a:r>
              <a:rPr lang="en-US" sz="2400" b="1" cap="none" dirty="0"/>
              <a:t>Loss of Export Privileges/Federal Research Funding</a:t>
            </a:r>
          </a:p>
          <a:p>
            <a:pPr marL="0" indent="0">
              <a:buNone/>
            </a:pPr>
            <a:endParaRPr lang="en-US" sz="2400" cap="none" dirty="0"/>
          </a:p>
          <a:p>
            <a:pPr marL="0" indent="0">
              <a:buNone/>
            </a:pPr>
            <a:endParaRPr lang="en-US" sz="2400" cap="none" dirty="0"/>
          </a:p>
        </p:txBody>
      </p:sp>
    </p:spTree>
    <p:extLst>
      <p:ext uri="{BB962C8B-B14F-4D97-AF65-F5344CB8AC3E}">
        <p14:creationId xmlns:p14="http://schemas.microsoft.com/office/powerpoint/2010/main" val="2050900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30933" y="1484307"/>
            <a:ext cx="10653028" cy="954107"/>
          </a:xfrm>
          <a:prstGeom prst="rect">
            <a:avLst/>
          </a:prstGeom>
          <a:noFill/>
        </p:spPr>
        <p:txBody>
          <a:bodyPr wrap="square" rtlCol="0">
            <a:spAutoFit/>
          </a:bodyPr>
          <a:lstStyle/>
          <a:p>
            <a:r>
              <a:rPr lang="en-US" sz="2800">
                <a:latin typeface="Arial" charset="0"/>
              </a:rPr>
              <a:t>The following list of questions is designed to help you determine if Export Controls may apply to your research: </a:t>
            </a:r>
            <a:endParaRPr lang="en-US" sz="2800">
              <a:latin typeface="Arial" charset="0"/>
              <a:ea typeface="Arial" charset="0"/>
              <a:cs typeface="Arial" charset="0"/>
            </a:endParaRPr>
          </a:p>
        </p:txBody>
      </p:sp>
      <p:sp>
        <p:nvSpPr>
          <p:cNvPr id="6" name="Title 5"/>
          <p:cNvSpPr>
            <a:spLocks noGrp="1"/>
          </p:cNvSpPr>
          <p:nvPr>
            <p:ph type="title"/>
          </p:nvPr>
        </p:nvSpPr>
        <p:spPr>
          <a:xfrm>
            <a:off x="672229" y="599394"/>
            <a:ext cx="9763441" cy="317381"/>
          </a:xfrm>
        </p:spPr>
        <p:txBody>
          <a:bodyPr>
            <a:noAutofit/>
          </a:bodyPr>
          <a:lstStyle/>
          <a:p>
            <a:r>
              <a:rPr lang="en-US" b="1" dirty="0">
                <a:solidFill>
                  <a:srgbClr val="FFC000"/>
                </a:solidFill>
                <a:effectLst/>
              </a:rPr>
              <a:t>When Export Controls may apply to research</a:t>
            </a:r>
            <a:endParaRPr lang="en-US" dirty="0">
              <a:solidFill>
                <a:srgbClr val="FFC000"/>
              </a:solidFill>
              <a:effectLst/>
            </a:endParaRPr>
          </a:p>
        </p:txBody>
      </p:sp>
      <p:sp>
        <p:nvSpPr>
          <p:cNvPr id="2" name="TextBox 1"/>
          <p:cNvSpPr txBox="1"/>
          <p:nvPr/>
        </p:nvSpPr>
        <p:spPr>
          <a:xfrm>
            <a:off x="1597467" y="2768420"/>
            <a:ext cx="9998967" cy="3293209"/>
          </a:xfrm>
          <a:prstGeom prst="rect">
            <a:avLst/>
          </a:prstGeom>
          <a:noFill/>
        </p:spPr>
        <p:txBody>
          <a:bodyPr wrap="square" rtlCol="0">
            <a:spAutoFit/>
          </a:bodyPr>
          <a:lstStyle/>
          <a:p>
            <a:pPr marL="457200" lvl="0" indent="-457200">
              <a:spcAft>
                <a:spcPts val="2400"/>
              </a:spcAft>
              <a:buFont typeface="+mj-lt"/>
              <a:buAutoNum type="arabicPeriod"/>
            </a:pPr>
            <a:r>
              <a:rPr lang="en-US" sz="2400" dirty="0">
                <a:latin typeface="Arial" charset="0"/>
              </a:rPr>
              <a:t>Does the research involve </a:t>
            </a:r>
            <a:r>
              <a:rPr lang="en-US" sz="2400" u="sng" dirty="0">
                <a:latin typeface="Arial" charset="0"/>
              </a:rPr>
              <a:t>military, weapons, defense, chemical or biological weapons</a:t>
            </a:r>
            <a:r>
              <a:rPr lang="en-US" sz="2400" dirty="0">
                <a:latin typeface="Arial" charset="0"/>
              </a:rPr>
              <a:t>, encryption technology &amp; software, space or other </a:t>
            </a:r>
            <a:r>
              <a:rPr lang="en-US" sz="2400" u="sng" dirty="0">
                <a:latin typeface="Arial" charset="0"/>
              </a:rPr>
              <a:t>dual-use items </a:t>
            </a:r>
            <a:r>
              <a:rPr lang="en-US" sz="2400" dirty="0">
                <a:latin typeface="Arial" charset="0"/>
              </a:rPr>
              <a:t>or export restricted technologies?</a:t>
            </a:r>
          </a:p>
          <a:p>
            <a:pPr marL="457200" indent="-457200">
              <a:spcAft>
                <a:spcPts val="2400"/>
              </a:spcAft>
              <a:buFont typeface="+mj-lt"/>
              <a:buAutoNum type="arabicPeriod"/>
            </a:pPr>
            <a:r>
              <a:rPr lang="en-US" sz="2400" dirty="0">
                <a:latin typeface="Arial" charset="0"/>
              </a:rPr>
              <a:t>Does the research involve </a:t>
            </a:r>
            <a:r>
              <a:rPr lang="en-US" sz="2400" u="sng" dirty="0">
                <a:latin typeface="Arial" charset="0"/>
              </a:rPr>
              <a:t>collaboration with foreign colleagues </a:t>
            </a:r>
            <a:r>
              <a:rPr lang="en-US" sz="2400" dirty="0">
                <a:latin typeface="Arial" charset="0"/>
              </a:rPr>
              <a:t>(including graduate students) either here at SIU/SIUE or abroad?</a:t>
            </a:r>
          </a:p>
          <a:p>
            <a:pPr marL="457200" indent="-457200">
              <a:spcAft>
                <a:spcPts val="2400"/>
              </a:spcAft>
              <a:buFont typeface="+mj-lt"/>
              <a:buAutoNum type="arabicPeriod"/>
            </a:pPr>
            <a:r>
              <a:rPr lang="en-US" sz="2400" dirty="0">
                <a:latin typeface="Arial" charset="0"/>
              </a:rPr>
              <a:t>Does the research involve the </a:t>
            </a:r>
            <a:r>
              <a:rPr lang="en-US" sz="2400" u="sng" dirty="0">
                <a:latin typeface="Arial" charset="0"/>
              </a:rPr>
              <a:t>transfer or shipment of equipment, materials or funding out of the U.S.</a:t>
            </a:r>
            <a:r>
              <a:rPr lang="en-US" sz="2400" dirty="0">
                <a:latin typeface="Arial" charset="0"/>
              </a:rPr>
              <a:t>?</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336" y="5907741"/>
            <a:ext cx="1235569" cy="688775"/>
          </a:xfrm>
          <a:prstGeom prst="rect">
            <a:avLst/>
          </a:prstGeom>
        </p:spPr>
      </p:pic>
    </p:spTree>
    <p:extLst>
      <p:ext uri="{BB962C8B-B14F-4D97-AF65-F5344CB8AC3E}">
        <p14:creationId xmlns:p14="http://schemas.microsoft.com/office/powerpoint/2010/main" val="460228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72229" y="599394"/>
            <a:ext cx="9745083" cy="317381"/>
          </a:xfrm>
        </p:spPr>
        <p:txBody>
          <a:bodyPr>
            <a:noAutofit/>
          </a:bodyPr>
          <a:lstStyle/>
          <a:p>
            <a:r>
              <a:rPr lang="en-US" b="1" dirty="0">
                <a:solidFill>
                  <a:srgbClr val="FFC000"/>
                </a:solidFill>
                <a:effectLst/>
              </a:rPr>
              <a:t>When Export Controls may apply to research </a:t>
            </a:r>
            <a:r>
              <a:rPr lang="en-US" sz="2000" i="1" cap="none" dirty="0">
                <a:solidFill>
                  <a:srgbClr val="FFC000"/>
                </a:solidFill>
                <a:effectLst/>
              </a:rPr>
              <a:t>(continued)</a:t>
            </a:r>
          </a:p>
        </p:txBody>
      </p:sp>
      <p:sp>
        <p:nvSpPr>
          <p:cNvPr id="2" name="TextBox 1"/>
          <p:cNvSpPr txBox="1"/>
          <p:nvPr/>
        </p:nvSpPr>
        <p:spPr>
          <a:xfrm>
            <a:off x="1477520" y="2036992"/>
            <a:ext cx="9169166" cy="3662541"/>
          </a:xfrm>
          <a:prstGeom prst="rect">
            <a:avLst/>
          </a:prstGeom>
          <a:noFill/>
        </p:spPr>
        <p:txBody>
          <a:bodyPr wrap="square" rtlCol="0">
            <a:spAutoFit/>
          </a:bodyPr>
          <a:lstStyle/>
          <a:p>
            <a:pPr marL="457200" indent="-457200">
              <a:spcAft>
                <a:spcPts val="2400"/>
              </a:spcAft>
              <a:buFont typeface="+mj-lt"/>
              <a:buAutoNum type="arabicPeriod" startAt="4"/>
            </a:pPr>
            <a:r>
              <a:rPr lang="en-US" sz="2400" dirty="0">
                <a:latin typeface="Arial" charset="0"/>
              </a:rPr>
              <a:t>Does any part of the research </a:t>
            </a:r>
            <a:r>
              <a:rPr lang="en-US" sz="2400" u="sng" dirty="0">
                <a:latin typeface="Arial" charset="0"/>
              </a:rPr>
              <a:t>take place outside of the U.S.</a:t>
            </a:r>
            <a:r>
              <a:rPr lang="en-US" sz="2400" dirty="0">
                <a:latin typeface="Arial" charset="0"/>
              </a:rPr>
              <a:t> (e.g. field work)? </a:t>
            </a:r>
          </a:p>
          <a:p>
            <a:pPr marL="457200" indent="-457200">
              <a:spcAft>
                <a:spcPts val="2400"/>
              </a:spcAft>
              <a:buFont typeface="+mj-lt"/>
              <a:buAutoNum type="arabicPeriod" startAt="5"/>
            </a:pPr>
            <a:r>
              <a:rPr lang="en-US" sz="2400" dirty="0">
                <a:latin typeface="Arial" charset="0"/>
              </a:rPr>
              <a:t>Are there any contractual </a:t>
            </a:r>
            <a:r>
              <a:rPr lang="en-US" sz="2400" u="sng" dirty="0">
                <a:latin typeface="Arial" charset="0"/>
              </a:rPr>
              <a:t>restrictions on publication </a:t>
            </a:r>
            <a:r>
              <a:rPr lang="en-US" sz="2400" dirty="0">
                <a:latin typeface="Arial" charset="0"/>
              </a:rPr>
              <a:t>or access to or dissemination of the research results?</a:t>
            </a:r>
          </a:p>
          <a:p>
            <a:pPr marL="457200" indent="-457200">
              <a:spcAft>
                <a:spcPts val="2400"/>
              </a:spcAft>
              <a:buFont typeface="+mj-lt"/>
              <a:buAutoNum type="arabicPeriod" startAt="5"/>
            </a:pPr>
            <a:r>
              <a:rPr lang="en-US" sz="2400" dirty="0">
                <a:latin typeface="Arial" charset="0"/>
              </a:rPr>
              <a:t>Does the research involve the shipment or transfer of materials, money or any other type of collaboration with foreign nationals from a </a:t>
            </a:r>
            <a:r>
              <a:rPr lang="en-US" sz="2400" u="sng" dirty="0">
                <a:latin typeface="Arial" charset="0"/>
              </a:rPr>
              <a:t>sanctioned or embargoed country </a:t>
            </a:r>
            <a:r>
              <a:rPr lang="en-US" sz="2400" dirty="0">
                <a:latin typeface="Arial" charset="0"/>
              </a:rPr>
              <a:t>(i.e. Cuba, Iran, North Korea, Sudan, or Syria)?</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336" y="5907741"/>
            <a:ext cx="1235569" cy="688775"/>
          </a:xfrm>
          <a:prstGeom prst="rect">
            <a:avLst/>
          </a:prstGeom>
        </p:spPr>
      </p:pic>
    </p:spTree>
    <p:extLst>
      <p:ext uri="{BB962C8B-B14F-4D97-AF65-F5344CB8AC3E}">
        <p14:creationId xmlns:p14="http://schemas.microsoft.com/office/powerpoint/2010/main" val="1578849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9120" y="1213881"/>
            <a:ext cx="10244343" cy="1384995"/>
          </a:xfrm>
          <a:prstGeom prst="rect">
            <a:avLst/>
          </a:prstGeom>
          <a:noFill/>
        </p:spPr>
        <p:txBody>
          <a:bodyPr wrap="square" rtlCol="0">
            <a:spAutoFit/>
          </a:bodyPr>
          <a:lstStyle/>
          <a:p>
            <a:r>
              <a:rPr lang="en-US" sz="2800" dirty="0">
                <a:latin typeface="Arial" charset="0"/>
                <a:ea typeface="Arial" charset="0"/>
                <a:cs typeface="Arial" charset="0"/>
              </a:rPr>
              <a:t>The good news: The vast majority of research conducted at U.S. universities is exempt from export controls under three exclusions provided for under the current regulations:</a:t>
            </a:r>
          </a:p>
        </p:txBody>
      </p:sp>
      <p:sp>
        <p:nvSpPr>
          <p:cNvPr id="6" name="Title 5"/>
          <p:cNvSpPr>
            <a:spLocks noGrp="1"/>
          </p:cNvSpPr>
          <p:nvPr>
            <p:ph type="title"/>
          </p:nvPr>
        </p:nvSpPr>
        <p:spPr>
          <a:xfrm>
            <a:off x="657481" y="407066"/>
            <a:ext cx="9745083" cy="317381"/>
          </a:xfrm>
        </p:spPr>
        <p:txBody>
          <a:bodyPr>
            <a:noAutofit/>
          </a:bodyPr>
          <a:lstStyle/>
          <a:p>
            <a:r>
              <a:rPr lang="en-US" b="1" dirty="0">
                <a:solidFill>
                  <a:srgbClr val="FFC000"/>
                </a:solidFill>
                <a:effectLst/>
                <a:latin typeface="Arial" charset="0"/>
                <a:ea typeface="Arial" charset="0"/>
                <a:cs typeface="Arial" charset="0"/>
              </a:rPr>
              <a:t>Export Controls &amp; University Research</a:t>
            </a:r>
            <a:endParaRPr lang="en-US" dirty="0">
              <a:solidFill>
                <a:srgbClr val="FFC000"/>
              </a:solidFill>
              <a:effectLst/>
              <a:latin typeface="Arial" charset="0"/>
              <a:ea typeface="Arial" charset="0"/>
              <a:cs typeface="Arial" charset="0"/>
            </a:endParaRPr>
          </a:p>
        </p:txBody>
      </p:sp>
      <p:sp>
        <p:nvSpPr>
          <p:cNvPr id="7" name="TextBox 6"/>
          <p:cNvSpPr txBox="1"/>
          <p:nvPr/>
        </p:nvSpPr>
        <p:spPr>
          <a:xfrm>
            <a:off x="954358" y="3143742"/>
            <a:ext cx="10215419" cy="2000548"/>
          </a:xfrm>
          <a:prstGeom prst="rect">
            <a:avLst/>
          </a:prstGeom>
          <a:noFill/>
        </p:spPr>
        <p:txBody>
          <a:bodyPr wrap="square" rtlCol="0">
            <a:spAutoFit/>
          </a:bodyPr>
          <a:lstStyle/>
          <a:p>
            <a:pPr marL="342900" indent="-342900">
              <a:spcAft>
                <a:spcPts val="2400"/>
              </a:spcAft>
              <a:buClr>
                <a:srgbClr val="FFC000"/>
              </a:buClr>
              <a:buSzPct val="120000"/>
              <a:buFont typeface="Wingdings" charset="2"/>
              <a:buChar char="§"/>
            </a:pPr>
            <a:r>
              <a:rPr lang="en-US" sz="2800" dirty="0">
                <a:latin typeface="Arial" charset="0"/>
                <a:ea typeface="Arial" charset="0"/>
                <a:cs typeface="Arial" charset="0"/>
              </a:rPr>
              <a:t>The Fundamental Research Exclusion</a:t>
            </a:r>
          </a:p>
          <a:p>
            <a:pPr marL="342900" indent="-342900">
              <a:spcAft>
                <a:spcPts val="2400"/>
              </a:spcAft>
              <a:buClr>
                <a:srgbClr val="FFC000"/>
              </a:buClr>
              <a:buSzPct val="120000"/>
              <a:buFont typeface="Wingdings" charset="2"/>
              <a:buChar char="§"/>
            </a:pPr>
            <a:r>
              <a:rPr lang="en-US" sz="2800" dirty="0">
                <a:latin typeface="Arial" charset="0"/>
                <a:ea typeface="Arial" charset="0"/>
                <a:cs typeface="Arial" charset="0"/>
              </a:rPr>
              <a:t>The Educational Information Exclusion</a:t>
            </a:r>
          </a:p>
          <a:p>
            <a:pPr marL="342900" indent="-342900">
              <a:spcAft>
                <a:spcPts val="2400"/>
              </a:spcAft>
              <a:buClr>
                <a:srgbClr val="FFC000"/>
              </a:buClr>
              <a:buSzPct val="120000"/>
              <a:buFont typeface="Wingdings" charset="2"/>
              <a:buChar char="§"/>
            </a:pPr>
            <a:r>
              <a:rPr lang="en-US" sz="2800" dirty="0">
                <a:latin typeface="Arial" charset="0"/>
                <a:ea typeface="Arial" charset="0"/>
                <a:cs typeface="Arial" charset="0"/>
              </a:rPr>
              <a:t>The Public Information Exclusion</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336" y="5907741"/>
            <a:ext cx="1235569" cy="688775"/>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4462" y="3105998"/>
            <a:ext cx="4068332" cy="2712222"/>
          </a:xfrm>
          <a:prstGeom prst="rect">
            <a:avLst/>
          </a:prstGeom>
        </p:spPr>
      </p:pic>
    </p:spTree>
    <p:extLst>
      <p:ext uri="{BB962C8B-B14F-4D97-AF65-F5344CB8AC3E}">
        <p14:creationId xmlns:p14="http://schemas.microsoft.com/office/powerpoint/2010/main" val="1370001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30933" y="1041855"/>
            <a:ext cx="10653028" cy="4708981"/>
          </a:xfrm>
          <a:prstGeom prst="rect">
            <a:avLst/>
          </a:prstGeom>
          <a:noFill/>
        </p:spPr>
        <p:txBody>
          <a:bodyPr wrap="square" rtlCol="0">
            <a:spAutoFit/>
          </a:bodyPr>
          <a:lstStyle/>
          <a:p>
            <a:pPr>
              <a:spcAft>
                <a:spcPts val="1800"/>
              </a:spcAft>
            </a:pPr>
            <a:r>
              <a:rPr lang="en-US" sz="2800" dirty="0">
                <a:latin typeface="Arial" charset="0"/>
              </a:rPr>
              <a:t>For research to qualify as Fundamental Research, all of the following must be true:</a:t>
            </a:r>
          </a:p>
          <a:p>
            <a:pPr marL="457200" indent="-457200">
              <a:spcAft>
                <a:spcPts val="1800"/>
              </a:spcAft>
              <a:buClr>
                <a:srgbClr val="FFC000"/>
              </a:buClr>
              <a:buSzPct val="120000"/>
              <a:buFont typeface="Wingdings" charset="2"/>
              <a:buChar char="§"/>
            </a:pPr>
            <a:r>
              <a:rPr lang="en-US" sz="2400" dirty="0">
                <a:latin typeface="Arial" charset="0"/>
              </a:rPr>
              <a:t>There can be no restrictions on publication</a:t>
            </a:r>
          </a:p>
          <a:p>
            <a:pPr marL="342900" indent="-342900">
              <a:spcAft>
                <a:spcPts val="1800"/>
              </a:spcAft>
              <a:buClr>
                <a:srgbClr val="FFC000"/>
              </a:buClr>
              <a:buSzPct val="120000"/>
              <a:buFont typeface="Wingdings" charset="2"/>
              <a:buChar char="§"/>
            </a:pPr>
            <a:r>
              <a:rPr lang="en-US" sz="2400" dirty="0">
                <a:latin typeface="Arial" charset="0"/>
              </a:rPr>
              <a:t> There can be no access or dissemination restrictions</a:t>
            </a:r>
          </a:p>
          <a:p>
            <a:pPr marL="342900" indent="-342900">
              <a:spcAft>
                <a:spcPts val="1800"/>
              </a:spcAft>
              <a:buClr>
                <a:srgbClr val="FFC000"/>
              </a:buClr>
              <a:buSzPct val="120000"/>
              <a:buFont typeface="Wingdings" charset="2"/>
              <a:buChar char="§"/>
            </a:pPr>
            <a:r>
              <a:rPr lang="en-US" sz="2400" dirty="0">
                <a:latin typeface="Arial" charset="0"/>
              </a:rPr>
              <a:t> The research must take place at an accredited institution in the U.S.</a:t>
            </a:r>
          </a:p>
          <a:p>
            <a:r>
              <a:rPr lang="en-US" sz="2800" dirty="0">
                <a:latin typeface="Arial" charset="0"/>
              </a:rPr>
              <a:t>Delays in finalizing sponsored research agreements can be encountered when sponsors try to insert publication or access restrictions in agreements which would nullify the Fundamental Research Exclusion.</a:t>
            </a:r>
          </a:p>
        </p:txBody>
      </p:sp>
      <p:sp>
        <p:nvSpPr>
          <p:cNvPr id="6" name="Title 5"/>
          <p:cNvSpPr>
            <a:spLocks noGrp="1"/>
          </p:cNvSpPr>
          <p:nvPr>
            <p:ph type="title"/>
          </p:nvPr>
        </p:nvSpPr>
        <p:spPr>
          <a:xfrm>
            <a:off x="657481" y="407066"/>
            <a:ext cx="9745083" cy="317381"/>
          </a:xfrm>
        </p:spPr>
        <p:txBody>
          <a:bodyPr>
            <a:noAutofit/>
          </a:bodyPr>
          <a:lstStyle/>
          <a:p>
            <a:r>
              <a:rPr lang="en-US" b="1" dirty="0">
                <a:solidFill>
                  <a:srgbClr val="FFC000"/>
                </a:solidFill>
                <a:effectLst/>
              </a:rPr>
              <a:t>The Fundamental Research Exclusion</a:t>
            </a:r>
            <a:endParaRPr lang="en-US" dirty="0">
              <a:solidFill>
                <a:srgbClr val="FFC000"/>
              </a:solidFill>
              <a:effectLs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336" y="5907741"/>
            <a:ext cx="1235569" cy="688775"/>
          </a:xfrm>
          <a:prstGeom prst="rect">
            <a:avLst/>
          </a:prstGeom>
        </p:spPr>
      </p:pic>
    </p:spTree>
    <p:extLst>
      <p:ext uri="{BB962C8B-B14F-4D97-AF65-F5344CB8AC3E}">
        <p14:creationId xmlns:p14="http://schemas.microsoft.com/office/powerpoint/2010/main" val="1646841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1796" y="1000814"/>
            <a:ext cx="10917380" cy="954107"/>
          </a:xfrm>
          <a:prstGeom prst="rect">
            <a:avLst/>
          </a:prstGeom>
          <a:noFill/>
        </p:spPr>
        <p:txBody>
          <a:bodyPr wrap="square" rtlCol="0">
            <a:spAutoFit/>
          </a:bodyPr>
          <a:lstStyle/>
          <a:p>
            <a:r>
              <a:rPr lang="en-US" sz="2800" dirty="0">
                <a:latin typeface="Arial" charset="0"/>
                <a:ea typeface="Arial" charset="0"/>
                <a:cs typeface="Arial" charset="0"/>
              </a:rPr>
              <a:t>It is critical to note that many normal, everyday University activities are subject to Export Controls, including:</a:t>
            </a:r>
          </a:p>
        </p:txBody>
      </p:sp>
      <p:sp>
        <p:nvSpPr>
          <p:cNvPr id="6" name="Title 5"/>
          <p:cNvSpPr>
            <a:spLocks noGrp="1"/>
          </p:cNvSpPr>
          <p:nvPr>
            <p:ph type="title"/>
          </p:nvPr>
        </p:nvSpPr>
        <p:spPr>
          <a:xfrm>
            <a:off x="301336" y="360450"/>
            <a:ext cx="11798300" cy="317381"/>
          </a:xfrm>
        </p:spPr>
        <p:txBody>
          <a:bodyPr>
            <a:noAutofit/>
          </a:bodyPr>
          <a:lstStyle/>
          <a:p>
            <a:r>
              <a:rPr lang="en-US" b="1" dirty="0">
                <a:solidFill>
                  <a:srgbClr val="FFC000"/>
                </a:solidFill>
                <a:effectLst/>
                <a:latin typeface="Arial" charset="0"/>
                <a:ea typeface="Arial" charset="0"/>
                <a:cs typeface="Arial" charset="0"/>
              </a:rPr>
              <a:t>Export Control related activities</a:t>
            </a:r>
            <a:r>
              <a:rPr lang="en-US" dirty="0">
                <a:solidFill>
                  <a:srgbClr val="FFC000"/>
                </a:solidFill>
                <a:effectLst/>
                <a:latin typeface="Arial" charset="0"/>
                <a:ea typeface="Arial" charset="0"/>
                <a:cs typeface="Arial" charset="0"/>
              </a:rPr>
              <a:t> </a:t>
            </a:r>
            <a:endParaRPr lang="en-US" b="1" dirty="0">
              <a:solidFill>
                <a:srgbClr val="FFC000"/>
              </a:solidFill>
              <a:latin typeface="Arial" charset="0"/>
              <a:ea typeface="Arial" charset="0"/>
              <a:cs typeface="Arial" charset="0"/>
            </a:endParaRPr>
          </a:p>
        </p:txBody>
      </p:sp>
      <p:sp>
        <p:nvSpPr>
          <p:cNvPr id="7" name="TextBox 6"/>
          <p:cNvSpPr txBox="1"/>
          <p:nvPr/>
        </p:nvSpPr>
        <p:spPr>
          <a:xfrm>
            <a:off x="1789610" y="2095024"/>
            <a:ext cx="8908869" cy="4201150"/>
          </a:xfrm>
          <a:prstGeom prst="rect">
            <a:avLst/>
          </a:prstGeom>
          <a:noFill/>
        </p:spPr>
        <p:txBody>
          <a:bodyPr wrap="square" rtlCol="0">
            <a:spAutoFit/>
          </a:bodyPr>
          <a:lstStyle/>
          <a:p>
            <a:pPr marL="342900" indent="-342900">
              <a:spcAft>
                <a:spcPts val="1800"/>
              </a:spcAft>
              <a:buClr>
                <a:srgbClr val="FFC000"/>
              </a:buClr>
              <a:buSzPct val="120000"/>
              <a:buFont typeface="Wingdings" charset="2"/>
              <a:buChar char="§"/>
            </a:pPr>
            <a:r>
              <a:rPr lang="en-US" sz="2400" dirty="0">
                <a:latin typeface="Arial" charset="0"/>
                <a:ea typeface="Arial" charset="0"/>
                <a:cs typeface="Arial" charset="0"/>
              </a:rPr>
              <a:t>Shipping or carrying items to another country</a:t>
            </a:r>
          </a:p>
          <a:p>
            <a:pPr marL="342900" indent="-342900">
              <a:spcAft>
                <a:spcPts val="1800"/>
              </a:spcAft>
              <a:buClr>
                <a:srgbClr val="FFC000"/>
              </a:buClr>
              <a:buSzPct val="120000"/>
              <a:buFont typeface="Wingdings" charset="2"/>
              <a:buChar char="§"/>
            </a:pPr>
            <a:r>
              <a:rPr lang="en-US" sz="2400" dirty="0">
                <a:latin typeface="Arial" charset="0"/>
                <a:ea typeface="Arial" charset="0"/>
                <a:cs typeface="Arial" charset="0"/>
              </a:rPr>
              <a:t>Traveling overseas on University business (e.g., conferences, conducting field work, international symposia)</a:t>
            </a:r>
          </a:p>
          <a:p>
            <a:pPr marL="342900" indent="-342900">
              <a:spcAft>
                <a:spcPts val="1800"/>
              </a:spcAft>
              <a:buClr>
                <a:srgbClr val="FFC000"/>
              </a:buClr>
              <a:buSzPct val="120000"/>
              <a:buFont typeface="Wingdings" charset="2"/>
              <a:buChar char="§"/>
            </a:pPr>
            <a:r>
              <a:rPr lang="en-US" sz="2400" dirty="0">
                <a:latin typeface="Arial" charset="0"/>
                <a:ea typeface="Arial" charset="0"/>
                <a:cs typeface="Arial" charset="0"/>
              </a:rPr>
              <a:t>Collaborations with foreign nationals (here or abroad)</a:t>
            </a:r>
          </a:p>
          <a:p>
            <a:pPr marL="342900" indent="-342900">
              <a:spcAft>
                <a:spcPts val="1800"/>
              </a:spcAft>
              <a:buClr>
                <a:srgbClr val="FFC000"/>
              </a:buClr>
              <a:buSzPct val="120000"/>
              <a:buFont typeface="Wingdings" charset="2"/>
              <a:buChar char="§"/>
            </a:pPr>
            <a:r>
              <a:rPr lang="en-US" sz="2400" dirty="0">
                <a:latin typeface="Arial" charset="0"/>
                <a:ea typeface="Arial" charset="0"/>
                <a:cs typeface="Arial" charset="0"/>
              </a:rPr>
              <a:t>Involvement with an embargoed or sanctioned country</a:t>
            </a:r>
          </a:p>
          <a:p>
            <a:pPr marL="342900" indent="-342900">
              <a:spcAft>
                <a:spcPts val="1800"/>
              </a:spcAft>
              <a:buClr>
                <a:srgbClr val="FFC000"/>
              </a:buClr>
              <a:buSzPct val="120000"/>
              <a:buFont typeface="Wingdings" charset="2"/>
              <a:buChar char="§"/>
            </a:pPr>
            <a:r>
              <a:rPr lang="en-US" sz="2400" dirty="0">
                <a:latin typeface="Arial" charset="0"/>
                <a:ea typeface="Arial" charset="0"/>
                <a:cs typeface="Arial" charset="0"/>
              </a:rPr>
              <a:t>Use of military or dual-use equipment (i.e. spectrometers, fermenters, thermal cameras)</a:t>
            </a:r>
          </a:p>
          <a:p>
            <a:pPr marL="342900" indent="-342900">
              <a:spcAft>
                <a:spcPts val="1800"/>
              </a:spcAft>
              <a:buClr>
                <a:srgbClr val="FFC000"/>
              </a:buClr>
              <a:buSzPct val="120000"/>
              <a:buFont typeface="Wingdings" charset="2"/>
              <a:buChar char="§"/>
            </a:pPr>
            <a:r>
              <a:rPr lang="en-US" sz="2400" dirty="0">
                <a:latin typeface="Arial" charset="0"/>
                <a:ea typeface="Arial" charset="0"/>
                <a:cs typeface="Arial" charset="0"/>
              </a:rPr>
              <a:t>International Visitors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336" y="5907741"/>
            <a:ext cx="1235569" cy="688775"/>
          </a:xfrm>
          <a:prstGeom prst="rect">
            <a:avLst/>
          </a:prstGeom>
        </p:spPr>
      </p:pic>
    </p:spTree>
    <p:extLst>
      <p:ext uri="{BB962C8B-B14F-4D97-AF65-F5344CB8AC3E}">
        <p14:creationId xmlns:p14="http://schemas.microsoft.com/office/powerpoint/2010/main" val="1521370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144" y="520932"/>
            <a:ext cx="10168270" cy="598714"/>
          </a:xfrm>
        </p:spPr>
        <p:txBody>
          <a:bodyPr/>
          <a:lstStyle/>
          <a:p>
            <a:r>
              <a:rPr lang="en-US" b="1" dirty="0">
                <a:solidFill>
                  <a:srgbClr val="FFC000"/>
                </a:solidFill>
              </a:rPr>
              <a:t>International visitors</a:t>
            </a:r>
            <a:endParaRPr lang="en-US" dirty="0">
              <a:solidFill>
                <a:srgbClr val="FFC000"/>
              </a:solidFill>
            </a:endParaRPr>
          </a:p>
        </p:txBody>
      </p:sp>
      <p:sp>
        <p:nvSpPr>
          <p:cNvPr id="3" name="Content Placeholder 2"/>
          <p:cNvSpPr>
            <a:spLocks noGrp="1"/>
          </p:cNvSpPr>
          <p:nvPr>
            <p:ph idx="1"/>
          </p:nvPr>
        </p:nvSpPr>
        <p:spPr>
          <a:xfrm>
            <a:off x="1201151" y="1530176"/>
            <a:ext cx="9294256" cy="4496499"/>
          </a:xfrm>
        </p:spPr>
        <p:txBody>
          <a:bodyPr>
            <a:noAutofit/>
          </a:bodyPr>
          <a:lstStyle/>
          <a:p>
            <a:pPr>
              <a:buClr>
                <a:srgbClr val="FFC000"/>
              </a:buClr>
              <a:buSzPct val="120000"/>
              <a:buFont typeface="Wingdings" charset="2"/>
              <a:buChar char="§"/>
            </a:pPr>
            <a:r>
              <a:rPr lang="en-US" sz="2800" cap="none" dirty="0">
                <a:solidFill>
                  <a:schemeClr val="tx1"/>
                </a:solidFill>
              </a:rPr>
              <a:t>ALL international visitors to campus should be screened and cleared prior to their visit.</a:t>
            </a:r>
          </a:p>
          <a:p>
            <a:pPr>
              <a:buClr>
                <a:srgbClr val="FFC000"/>
              </a:buClr>
              <a:buSzPct val="120000"/>
              <a:buFont typeface="Wingdings" charset="2"/>
              <a:buChar char="§"/>
            </a:pPr>
            <a:r>
              <a:rPr lang="en-US" sz="2800" cap="none" dirty="0">
                <a:solidFill>
                  <a:schemeClr val="tx1"/>
                </a:solidFill>
              </a:rPr>
              <a:t>Some international visitors, such as visiting scholars, go through a formal process, in which restricted party screening is performed.</a:t>
            </a:r>
          </a:p>
          <a:p>
            <a:pPr>
              <a:buClr>
                <a:srgbClr val="FFC000"/>
              </a:buClr>
              <a:buSzPct val="120000"/>
              <a:buFont typeface="Wingdings" charset="2"/>
              <a:buChar char="§"/>
            </a:pPr>
            <a:r>
              <a:rPr lang="en-US" sz="2800" cap="none" dirty="0">
                <a:solidFill>
                  <a:schemeClr val="tx1"/>
                </a:solidFill>
              </a:rPr>
              <a:t>When planning for international visitors that are not going through a formal process, contact the Center for International Education to coordinate the visit so that the individuals can be screened.</a:t>
            </a:r>
          </a:p>
          <a:p>
            <a:pPr>
              <a:buClr>
                <a:srgbClr val="FFC000"/>
              </a:buClr>
              <a:buSzPct val="120000"/>
              <a:buFont typeface="Wingdings" charset="2"/>
              <a:buChar char="§"/>
            </a:pPr>
            <a:endParaRPr lang="en-US" sz="2400" cap="none" dirty="0">
              <a:solidFill>
                <a:schemeClr val="tx1"/>
              </a:solidFill>
            </a:endParaRPr>
          </a:p>
        </p:txBody>
      </p:sp>
    </p:spTree>
    <p:extLst>
      <p:ext uri="{BB962C8B-B14F-4D97-AF65-F5344CB8AC3E}">
        <p14:creationId xmlns:p14="http://schemas.microsoft.com/office/powerpoint/2010/main" val="18575211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d57a98e7-744d-43f9-bc91-08de1ff3710d}" enabled="0" method="" siteId="{d57a98e7-744d-43f9-bc91-08de1ff3710d}" removed="1"/>
</clbl:labelList>
</file>

<file path=docProps/app.xml><?xml version="1.0" encoding="utf-8"?>
<Properties xmlns="http://schemas.openxmlformats.org/officeDocument/2006/extended-properties" xmlns:vt="http://schemas.openxmlformats.org/officeDocument/2006/docPropsVTypes">
  <Template/>
  <TotalTime>2031</TotalTime>
  <Words>1565</Words>
  <Application>Microsoft Office PowerPoint</Application>
  <PresentationFormat>Widescreen</PresentationFormat>
  <Paragraphs>133</Paragraphs>
  <Slides>16</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Wingdings</vt:lpstr>
      <vt:lpstr>Mesh</vt:lpstr>
      <vt:lpstr>PowerPoint Presentation</vt:lpstr>
      <vt:lpstr>What is the intent of the export control laws? </vt:lpstr>
      <vt:lpstr>Penalties for Noncompliance</vt:lpstr>
      <vt:lpstr>When Export Controls may apply to research</vt:lpstr>
      <vt:lpstr>When Export Controls may apply to research (continued)</vt:lpstr>
      <vt:lpstr>Export Controls &amp; University Research</vt:lpstr>
      <vt:lpstr>The Fundamental Research Exclusion</vt:lpstr>
      <vt:lpstr>Export Control related activities </vt:lpstr>
      <vt:lpstr>International visitors</vt:lpstr>
      <vt:lpstr>All SIU System employees, SIUE faculty and staff, SIUC faculty and staff, SIU School of Medicine faculty and staff that travel to the designated foreign countries.     All SIU travel to the below countries WILL REQUIRE that an Informational Technology Services clean laptop be used during SIU business travel to those countries.  </vt:lpstr>
      <vt:lpstr>FOREIGN TALENT RECRUITMENT PROGRAM (FTRP) </vt:lpstr>
      <vt:lpstr>MALIGN FOREIGN TALENT RECRUITMENT PROGRAM</vt:lpstr>
      <vt:lpstr>CHARACTERISTICS OF MALIGN FTRPS</vt:lpstr>
      <vt:lpstr>WHAT OBLIGATIONS DO RESEARCHERS HAVE?</vt:lpstr>
      <vt:lpstr>Summary</vt:lpstr>
      <vt:lpstr>Export controls 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Dappert, Carol</dc:creator>
  <cp:lastModifiedBy>Lindenberg, Jacquelyn S</cp:lastModifiedBy>
  <cp:revision>121</cp:revision>
  <dcterms:created xsi:type="dcterms:W3CDTF">2019-03-06T19:25:06Z</dcterms:created>
  <dcterms:modified xsi:type="dcterms:W3CDTF">2024-09-03T20:18:53Z</dcterms:modified>
</cp:coreProperties>
</file>