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73" r:id="rId5"/>
    <p:sldId id="267" r:id="rId6"/>
    <p:sldId id="275" r:id="rId7"/>
    <p:sldId id="270" r:id="rId8"/>
    <p:sldId id="260" r:id="rId9"/>
    <p:sldId id="277" r:id="rId10"/>
    <p:sldId id="278" r:id="rId11"/>
    <p:sldId id="279" r:id="rId12"/>
    <p:sldId id="280" r:id="rId13"/>
    <p:sldId id="281" r:id="rId14"/>
    <p:sldId id="282" r:id="rId15"/>
    <p:sldId id="286" r:id="rId16"/>
    <p:sldId id="257" r:id="rId17"/>
    <p:sldId id="258" r:id="rId18"/>
    <p:sldId id="259" r:id="rId19"/>
    <p:sldId id="256" r:id="rId20"/>
    <p:sldId id="266" r:id="rId21"/>
    <p:sldId id="271" r:id="rId22"/>
    <p:sldId id="272" r:id="rId23"/>
    <p:sldId id="261" r:id="rId24"/>
    <p:sldId id="262" r:id="rId25"/>
    <p:sldId id="283" r:id="rId26"/>
    <p:sldId id="284" r:id="rId27"/>
    <p:sldId id="2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C0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2749" autoAdjust="0"/>
  </p:normalViewPr>
  <p:slideViewPr>
    <p:cSldViewPr snapToGrid="0">
      <p:cViewPr varScale="1">
        <p:scale>
          <a:sx n="63" d="100"/>
          <a:sy n="63" d="100"/>
        </p:scale>
        <p:origin x="14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38E5F-4558-4B4B-94AB-B2261FCC9E7A}" type="datetimeFigureOut"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2314C-1621-44E6-A8EB-6B2742D25D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3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49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69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2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41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28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6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47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70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37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78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5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19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8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89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5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86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3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04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44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314C-1621-44E6-A8EB-6B2742D25D2A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1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5D3BA-8105-4952-AE59-038F6B1BD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88957-4400-45E0-92F9-5DD9EF068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605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1E6CE-E733-4211-8177-508FDCC9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8362"/>
            <a:ext cx="10515600" cy="73232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981F5C-7882-4FEF-BF43-BCDB7AB96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664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ECAEB-C334-439C-8C8C-3B41AC6A9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9DD2F-3080-4FB3-97DE-68B063B85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00991-87D9-4D7E-BB00-CD6B6E315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ACF1E0-5399-4EFA-9F80-1472E17C0C2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BB05E-1FBE-45D0-A817-59CCB837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12938-3C32-4432-9399-D257DD77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15272-FEAC-4C5E-B7A6-9DAB4E7F4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2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3CAEE-26D8-4A63-819E-C6F207BD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738"/>
            <a:ext cx="10515600" cy="7059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4574B-A262-4609-A58B-A6CD7B1DB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16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6AFA2-CA1F-4165-931C-222AFEED1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A93B7-23E0-4BA7-9583-A5F259F0F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6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E41B-B893-430A-B860-7E4B87A9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154"/>
            <a:ext cx="10515600" cy="72353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1154E-12EC-4749-9D1B-D543DD1C2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4783B-1FF3-4469-B088-E790283DA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5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33243-1855-4EAA-AC7B-7AEF22AC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0777"/>
            <a:ext cx="10515600" cy="74991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3572A-EFC6-4988-BF29-3ED852111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79CC6-8428-4FD6-BBC3-F3E7A5ABF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B9FAB-F746-4F62-8A21-4671E42D5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69CB-7863-46CE-B235-E8C3336D0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142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5068-ABE4-4040-9DCB-9A2E44E41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8362"/>
            <a:ext cx="10515600" cy="73232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978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F492A-5155-47D7-B28B-015F15514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4A364-4D83-43B7-921F-B5A286523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4CE84-EBF1-48E7-838F-38B27698F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56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6085-8FA1-4877-89BF-B817708E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48A5C-FF2A-420C-9DDC-2C8520C43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D8705-54CC-44DE-BF7F-6AEBD53AF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99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271AE-8706-40F1-973B-0132AB049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4E5699-DCDB-416C-AF01-52E7E9B3B195}"/>
              </a:ext>
            </a:extLst>
          </p:cNvPr>
          <p:cNvSpPr/>
          <p:nvPr userDrawn="1"/>
        </p:nvSpPr>
        <p:spPr>
          <a:xfrm>
            <a:off x="1" y="6584604"/>
            <a:ext cx="12191999" cy="136698"/>
          </a:xfrm>
          <a:prstGeom prst="rect">
            <a:avLst/>
          </a:prstGeom>
          <a:solidFill>
            <a:srgbClr val="6C0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BAC91F-205B-487A-AAA1-3DDD18FB948A}"/>
              </a:ext>
            </a:extLst>
          </p:cNvPr>
          <p:cNvSpPr/>
          <p:nvPr userDrawn="1"/>
        </p:nvSpPr>
        <p:spPr>
          <a:xfrm>
            <a:off x="1" y="6721302"/>
            <a:ext cx="12191999" cy="1366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75B14-1B23-4745-B30C-F0AB5EE6A4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964"/>
            <a:ext cx="1376218" cy="13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4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s.gov/web/grants/search-grant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pa.siu.edu/index.php" TargetMode="External"/><Relationship Id="rId5" Type="http://schemas.openxmlformats.org/officeDocument/2006/relationships/hyperlink" Target="https://ospa.siu.edu/apply/index.php?accordion=limitedsubmissionprograms" TargetMode="External"/><Relationship Id="rId4" Type="http://schemas.openxmlformats.org/officeDocument/2006/relationships/hyperlink" Target="https://ospa.siu.edu/apply/index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spa.siu.edu/apply/proposal-submission-deadlines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spa.siu.edu/forms.ph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pa.siu.edu/apply/index.php?accordion=institutionalinformat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spa.siu.edu/_common/documents/forms/budget-spreadsheet-fy24.xls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spa.siu.edu/_common/documents/forms/budget-justification-view-only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spa.siu.edu/grant-assignee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spa.siu.edu/funding-opportunity/index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owledge.exlibrisgroup.com/@api/deki/files/87244/Pivot-RP_Start_Guide.pdf?revision=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uilding next to a body of water&#10;&#10;Description automatically generated">
            <a:extLst>
              <a:ext uri="{FF2B5EF4-FFF2-40B4-BE49-F238E27FC236}">
                <a16:creationId xmlns:a16="http://schemas.microsoft.com/office/drawing/2014/main" id="{8C7013DE-1AC8-8E74-CFEB-1608703AE4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9" t="6484" r="26690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1F9DD-EE0A-6B0B-B963-A73363C0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1594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/>
              <a:t>INTRODUCTION TO FUNDED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328A3-181C-D978-2781-228B3CCB8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Date: Wednesday, February 14, 2024</a:t>
            </a:r>
          </a:p>
          <a:p>
            <a:r>
              <a:rPr lang="en-US" sz="1400" dirty="0">
                <a:solidFill>
                  <a:schemeClr val="tx1"/>
                </a:solidFill>
              </a:rPr>
              <a:t>Time: 11:00 am​ - noon</a:t>
            </a:r>
          </a:p>
          <a:p>
            <a:r>
              <a:rPr lang="en-US" sz="1400" dirty="0">
                <a:solidFill>
                  <a:schemeClr val="tx1"/>
                </a:solidFill>
              </a:rPr>
              <a:t>Location: Morris Library 752​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AACF7-DAB5-4841-BFFF-913C6667008E}"/>
              </a:ext>
            </a:extLst>
          </p:cNvPr>
          <p:cNvSpPr txBox="1"/>
          <p:nvPr/>
        </p:nvSpPr>
        <p:spPr>
          <a:xfrm>
            <a:off x="477980" y="556544"/>
            <a:ext cx="704088" cy="2398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A09055-10A9-4F7B-A297-1BB2A3E78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5" y="128900"/>
            <a:ext cx="1410762" cy="13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7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9E2EF-6E4A-4EB1-9437-2235D4D3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Claiming or Creating Your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A952D-C0D7-4F21-8721-731CC2018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Clicking on Create Your Profile prompts a pop-up series: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A73AE-ED9D-4BD1-8F13-40EBCE00E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09" y="2315134"/>
            <a:ext cx="8640381" cy="1686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C5BAD-5C4B-4934-B3D0-7C15910CB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09" y="4153695"/>
            <a:ext cx="8640381" cy="23990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564D7F-2E15-431B-BA5E-9420C210A612}"/>
              </a:ext>
            </a:extLst>
          </p:cNvPr>
          <p:cNvSpPr/>
          <p:nvPr/>
        </p:nvSpPr>
        <p:spPr>
          <a:xfrm>
            <a:off x="1240086" y="207470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843552-34A2-4EE3-8CEA-E4B5FAB289A1}"/>
              </a:ext>
            </a:extLst>
          </p:cNvPr>
          <p:cNvSpPr/>
          <p:nvPr/>
        </p:nvSpPr>
        <p:spPr>
          <a:xfrm>
            <a:off x="930705" y="4029138"/>
            <a:ext cx="1154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2/3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C3757D-117D-4965-B876-9DD06F8C25E0}"/>
              </a:ext>
            </a:extLst>
          </p:cNvPr>
          <p:cNvSpPr/>
          <p:nvPr/>
        </p:nvSpPr>
        <p:spPr>
          <a:xfrm>
            <a:off x="1937657" y="5903203"/>
            <a:ext cx="2079172" cy="27376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8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C26F-53AB-44A4-9306-07C61A01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Claiming or Creating Your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4F194-BE9D-457F-A311-C89A7FEFA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Add a few details and click Finish: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692D7-A359-40B9-852C-5F324BA03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14" y="2392322"/>
            <a:ext cx="7032171" cy="378464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1DC6A47-DA80-49A9-A26A-FED17498950E}"/>
              </a:ext>
            </a:extLst>
          </p:cNvPr>
          <p:cNvSpPr/>
          <p:nvPr/>
        </p:nvSpPr>
        <p:spPr>
          <a:xfrm>
            <a:off x="4571999" y="5579348"/>
            <a:ext cx="1197429" cy="2939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BC759-70D4-4498-87DC-A0F5C89C0FB5}"/>
              </a:ext>
            </a:extLst>
          </p:cNvPr>
          <p:cNvSpPr/>
          <p:nvPr/>
        </p:nvSpPr>
        <p:spPr>
          <a:xfrm>
            <a:off x="2808514" y="4267201"/>
            <a:ext cx="674915" cy="141513"/>
          </a:xfrm>
          <a:prstGeom prst="rect">
            <a:avLst/>
          </a:prstGeom>
          <a:solidFill>
            <a:srgbClr val="FFFF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D435AE-A138-41AD-8238-123061A65935}"/>
              </a:ext>
            </a:extLst>
          </p:cNvPr>
          <p:cNvSpPr/>
          <p:nvPr/>
        </p:nvSpPr>
        <p:spPr>
          <a:xfrm>
            <a:off x="2852057" y="4735286"/>
            <a:ext cx="674915" cy="141513"/>
          </a:xfrm>
          <a:prstGeom prst="rect">
            <a:avLst/>
          </a:prstGeom>
          <a:solidFill>
            <a:srgbClr val="FFFF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FA0546-D8E3-47FC-ABEC-65DF731343AC}"/>
              </a:ext>
            </a:extLst>
          </p:cNvPr>
          <p:cNvSpPr/>
          <p:nvPr/>
        </p:nvSpPr>
        <p:spPr>
          <a:xfrm>
            <a:off x="2819400" y="5203371"/>
            <a:ext cx="500743" cy="141513"/>
          </a:xfrm>
          <a:prstGeom prst="rect">
            <a:avLst/>
          </a:prstGeom>
          <a:solidFill>
            <a:srgbClr val="FFFF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3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AFB11-6C55-48EF-9A01-80865C2E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/>
              <a:t>Pivot Questions?</a:t>
            </a:r>
          </a:p>
        </p:txBody>
      </p:sp>
    </p:spTree>
    <p:extLst>
      <p:ext uri="{BB962C8B-B14F-4D97-AF65-F5344CB8AC3E}">
        <p14:creationId xmlns:p14="http://schemas.microsoft.com/office/powerpoint/2010/main" val="2150487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7A97-1E26-59D0-222C-84E1873D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b="1">
                <a:cs typeface="Calibri Light"/>
              </a:rPr>
              <a:t>Ready to Apply for Funding?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1909F-2F2B-EBD6-12A2-369DF8393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Identify a Grant Opportunity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PIVOT</a:t>
            </a:r>
          </a:p>
          <a:p>
            <a:pPr lvl="1"/>
            <a:r>
              <a:rPr lang="en-US" dirty="0">
                <a:cs typeface="Calibri"/>
                <a:hlinkClick r:id="rId3"/>
              </a:rPr>
              <a:t>Grants.gov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Confirm Eligibility</a:t>
            </a:r>
          </a:p>
          <a:p>
            <a:pPr lvl="1"/>
            <a:r>
              <a:rPr lang="en-US" dirty="0">
                <a:cs typeface="Calibri"/>
                <a:hlinkClick r:id="rId4"/>
              </a:rPr>
              <a:t>Who can be a PI?</a:t>
            </a:r>
          </a:p>
          <a:p>
            <a:pPr lvl="1"/>
            <a:r>
              <a:rPr lang="en-US" dirty="0">
                <a:cs typeface="Calibri"/>
              </a:rPr>
              <a:t>PI and Institution</a:t>
            </a:r>
            <a:endParaRPr lang="en-US" dirty="0"/>
          </a:p>
          <a:p>
            <a:pPr lvl="1"/>
            <a:r>
              <a:rPr lang="en-US" dirty="0">
                <a:cs typeface="Calibri"/>
                <a:hlinkClick r:id="rId5"/>
              </a:rPr>
              <a:t>Limited Submission Programs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Submit Proposal Notification</a:t>
            </a:r>
          </a:p>
          <a:p>
            <a:pPr lvl="1"/>
            <a:r>
              <a:rPr lang="en-US" dirty="0">
                <a:cs typeface="Calibri"/>
                <a:hlinkClick r:id="rId6"/>
              </a:rPr>
              <a:t>Via OSPA website</a:t>
            </a: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21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7381-E884-82EC-85BF-513C7B05C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b="1">
                <a:cs typeface="Calibri Light"/>
              </a:rPr>
              <a:t>OSPA Deadlines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94CC5-950F-479F-21C2-AFB567239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07" y="1602280"/>
            <a:ext cx="1912815" cy="6107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333333"/>
                </a:solidFill>
                <a:latin typeface="Calibri"/>
                <a:cs typeface="Arial"/>
                <a:hlinkClick r:id="rId3"/>
              </a:rPr>
              <a:t>Deadlines</a:t>
            </a:r>
            <a:endParaRPr lang="en-US">
              <a:solidFill>
                <a:srgbClr val="333333"/>
              </a:solidFill>
              <a:latin typeface="Calibri"/>
              <a:cs typeface="Arial"/>
            </a:endParaRPr>
          </a:p>
          <a:p>
            <a:pPr marL="0" indent="0">
              <a:buNone/>
            </a:pPr>
            <a:endParaRPr lang="en-US">
              <a:solidFill>
                <a:srgbClr val="333333"/>
              </a:solidFill>
              <a:latin typeface="Calibri"/>
              <a:cs typeface="Arial"/>
            </a:endParaRPr>
          </a:p>
          <a:p>
            <a:pPr marL="0" indent="0">
              <a:buNone/>
            </a:pPr>
            <a:endParaRPr lang="en-US">
              <a:solidFill>
                <a:srgbClr val="333333"/>
              </a:solidFill>
              <a:latin typeface="Calibri"/>
              <a:cs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F20E03-AB4E-C7C0-F5EB-20C55DD6F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96961"/>
              </p:ext>
            </p:extLst>
          </p:nvPr>
        </p:nvGraphicFramePr>
        <p:xfrm>
          <a:off x="748862" y="2207172"/>
          <a:ext cx="10691164" cy="34048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33344">
                  <a:extLst>
                    <a:ext uri="{9D8B030D-6E8A-4147-A177-3AD203B41FA5}">
                      <a16:colId xmlns:a16="http://schemas.microsoft.com/office/drawing/2014/main" val="2496854010"/>
                    </a:ext>
                  </a:extLst>
                </a:gridCol>
                <a:gridCol w="6657820">
                  <a:extLst>
                    <a:ext uri="{9D8B030D-6E8A-4147-A177-3AD203B41FA5}">
                      <a16:colId xmlns:a16="http://schemas.microsoft.com/office/drawing/2014/main" val="1430223621"/>
                    </a:ext>
                  </a:extLst>
                </a:gridCol>
              </a:tblGrid>
              <a:tr h="407275">
                <a:tc>
                  <a:txBody>
                    <a:bodyPr/>
                    <a:lstStyle/>
                    <a:p>
                      <a:r>
                        <a:rPr lang="en-US" sz="1600" dirty="0"/>
                        <a:t>Deadline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Proposal 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1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As soon as possible </a:t>
                      </a:r>
                      <a:br>
                        <a:rPr lang="en-US" sz="1600"/>
                      </a:br>
                      <a:r>
                        <a:rPr lang="en-US" sz="1600"/>
                        <a:t>(at least 3 weeks prior to sponsor deadline)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Submit your proposal notification on the OSPA 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458614"/>
                  </a:ext>
                </a:extLst>
              </a:tr>
              <a:tr h="591206">
                <a:tc>
                  <a:txBody>
                    <a:bodyPr/>
                    <a:lstStyle/>
                    <a:p>
                      <a:r>
                        <a:rPr lang="en-US" sz="1600"/>
                        <a:t>10 Business Days </a:t>
                      </a:r>
                      <a:br>
                        <a:rPr lang="en-US" sz="1600"/>
                      </a:br>
                      <a:r>
                        <a:rPr lang="en-US" sz="1600"/>
                        <a:t>(prior to sponsor deadline)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OSPA Budget, Budget Justification, Brief Description of Work, </a:t>
                      </a:r>
                      <a:br>
                        <a:rPr lang="en-US" sz="1600"/>
                      </a:br>
                      <a:r>
                        <a:rPr lang="en-US" sz="1600"/>
                        <a:t>Subaward Budget, Cost Share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694772"/>
                  </a:ext>
                </a:extLst>
              </a:tr>
              <a:tr h="630620">
                <a:tc>
                  <a:txBody>
                    <a:bodyPr/>
                    <a:lstStyle/>
                    <a:p>
                      <a:r>
                        <a:rPr lang="en-US" sz="1600"/>
                        <a:t>5 Business Days </a:t>
                      </a:r>
                      <a:br>
                        <a:rPr lang="en-US" sz="1600"/>
                      </a:b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(prior to sponsor deadline)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Subaward Package, Senior Personnel Documents, Completed Budget in Sponsor Format/Portal, Approved Cost Share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53136"/>
                  </a:ext>
                </a:extLst>
              </a:tr>
              <a:tr h="617482">
                <a:tc>
                  <a:txBody>
                    <a:bodyPr/>
                    <a:lstStyle/>
                    <a:p>
                      <a:r>
                        <a:rPr lang="en-US" sz="1600"/>
                        <a:t>3 Business Days </a:t>
                      </a:r>
                      <a:br>
                        <a:rPr lang="en-US" sz="1600"/>
                      </a:b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(prior to sponsor deadline)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Proposal Checklist, FCOI for all SIU Personnel, Project Description, </a:t>
                      </a:r>
                      <a:br>
                        <a:rPr lang="en-US" sz="1600"/>
                      </a:br>
                      <a:r>
                        <a:rPr lang="en-US" sz="1600"/>
                        <a:t>Remaining sponsor-required documents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22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1 Business Day</a:t>
                      </a:r>
                    </a:p>
                    <a:p>
                      <a:pPr lvl="0">
                        <a:buNone/>
                      </a:pPr>
                      <a:r>
                        <a:rPr lang="en-US" sz="1600"/>
                        <a:t>(8 a.m. the day before sponsor deadline)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Finalized full proposal in sponsor-required format/portal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8365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DB5D349-B0D0-C344-FAC2-92D057046824}"/>
              </a:ext>
            </a:extLst>
          </p:cNvPr>
          <p:cNvSpPr txBox="1"/>
          <p:nvPr/>
        </p:nvSpPr>
        <p:spPr>
          <a:xfrm>
            <a:off x="748861" y="5954816"/>
            <a:ext cx="1070741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333333"/>
                </a:solidFill>
                <a:latin typeface="Calibri"/>
                <a:cs typeface="Arial"/>
              </a:rPr>
              <a:t>Note: Our office cannot guarantee submission unless all required documents are received in the office three business days</a:t>
            </a:r>
            <a:br>
              <a:rPr lang="en-US" sz="1600" b="1">
                <a:solidFill>
                  <a:srgbClr val="333333"/>
                </a:solidFill>
                <a:latin typeface="Calibri"/>
                <a:cs typeface="Arial"/>
              </a:rPr>
            </a:br>
            <a:r>
              <a:rPr lang="en-US" sz="1600" b="1">
                <a:solidFill>
                  <a:srgbClr val="333333"/>
                </a:solidFill>
                <a:latin typeface="Calibri"/>
                <a:cs typeface="Arial"/>
              </a:rPr>
              <a:t>           prior to the submission deadline.</a:t>
            </a:r>
            <a:endParaRPr lang="en-US" sz="1600" b="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138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89609-0CD4-F0F7-2D12-AB50EC23B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2973"/>
            <a:ext cx="10515600" cy="705950"/>
          </a:xfrm>
        </p:spPr>
        <p:txBody>
          <a:bodyPr lIns="91440" tIns="45720" rIns="91440" bIns="45720" anchor="t"/>
          <a:lstStyle/>
          <a:p>
            <a:r>
              <a:rPr lang="en-US" b="1">
                <a:cs typeface="Calibri Light"/>
              </a:rPr>
              <a:t>Required Internal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FD26D-2153-761F-E949-85064A428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9037"/>
            <a:ext cx="10515600" cy="6489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  <a:hlinkClick r:id="rId3"/>
              </a:rPr>
              <a:t>Forms available for download</a:t>
            </a:r>
            <a:r>
              <a:rPr lang="en-US">
                <a:cs typeface="Calibri"/>
              </a:rPr>
              <a:t> from our website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C9134D-A2C0-CC18-F3A6-C4E29593471C}"/>
              </a:ext>
            </a:extLst>
          </p:cNvPr>
          <p:cNvSpPr txBox="1">
            <a:spLocks/>
          </p:cNvSpPr>
          <p:nvPr/>
        </p:nvSpPr>
        <p:spPr>
          <a:xfrm>
            <a:off x="838200" y="3674150"/>
            <a:ext cx="10515600" cy="70595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cs typeface="Calibri Light"/>
              </a:rPr>
              <a:t>Institutional Information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4CF9BC-FCB3-B409-7259-7552BC36F893}"/>
              </a:ext>
            </a:extLst>
          </p:cNvPr>
          <p:cNvSpPr txBox="1">
            <a:spLocks/>
          </p:cNvSpPr>
          <p:nvPr/>
        </p:nvSpPr>
        <p:spPr>
          <a:xfrm>
            <a:off x="829235" y="4631578"/>
            <a:ext cx="10515600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  <a:hlinkClick r:id="rId4"/>
              </a:rPr>
              <a:t>Helpful information</a:t>
            </a:r>
            <a:r>
              <a:rPr lang="en-US">
                <a:cs typeface="Calibri"/>
              </a:rPr>
              <a:t> for completing sponsor application forms</a:t>
            </a:r>
          </a:p>
        </p:txBody>
      </p:sp>
    </p:spTree>
    <p:extLst>
      <p:ext uri="{BB962C8B-B14F-4D97-AF65-F5344CB8AC3E}">
        <p14:creationId xmlns:p14="http://schemas.microsoft.com/office/powerpoint/2010/main" val="535215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F677-C43B-45A3-B28A-B418F8F44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606" y="697176"/>
            <a:ext cx="9755481" cy="910637"/>
          </a:xfrm>
        </p:spPr>
        <p:txBody>
          <a:bodyPr lIns="91440" tIns="45720" rIns="91440" bIns="45720" anchor="b"/>
          <a:lstStyle/>
          <a:p>
            <a:br>
              <a:rPr lang="en-US" sz="4400">
                <a:latin typeface="Corbel"/>
              </a:rPr>
            </a:br>
            <a:br>
              <a:rPr lang="en-US" sz="4400">
                <a:latin typeface="Corbel"/>
              </a:rPr>
            </a:br>
            <a:br>
              <a:rPr lang="en-US" sz="4400">
                <a:latin typeface="Corbel"/>
              </a:rPr>
            </a:br>
            <a:br>
              <a:rPr lang="en-US" sz="4400">
                <a:latin typeface="Corbel"/>
              </a:rPr>
            </a:br>
            <a:br>
              <a:rPr lang="en-US" sz="4400">
                <a:latin typeface="Corbel"/>
              </a:rPr>
            </a:br>
            <a:br>
              <a:rPr lang="en-US" sz="4400">
                <a:latin typeface="Corbel"/>
              </a:rPr>
            </a:br>
            <a:r>
              <a:rPr lang="en-US" sz="4400" b="1">
                <a:latin typeface="Calibri Light"/>
                <a:cs typeface="Calibri Light"/>
              </a:rPr>
              <a:t>Budget Preparation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51376-2CA5-4E78-AF15-AC3620573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41816"/>
            <a:ext cx="9482666" cy="45344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The budget is essentially your scope of work expressed in numerical format.</a:t>
            </a:r>
            <a:endParaRPr lang="en-US" dirty="0"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Every proposal requires a </a:t>
            </a:r>
            <a:r>
              <a:rPr lang="en-US" sz="2800" dirty="0">
                <a:hlinkClick r:id="rId3"/>
              </a:rPr>
              <a:t>budget</a:t>
            </a:r>
            <a:r>
              <a:rPr lang="en-US" sz="2800" dirty="0"/>
              <a:t> and </a:t>
            </a:r>
            <a:r>
              <a:rPr lang="en-US" sz="2800" dirty="0">
                <a:hlinkClick r:id="rId4"/>
              </a:rPr>
              <a:t>budget justification</a:t>
            </a:r>
            <a:r>
              <a:rPr lang="en-US" sz="2800" dirty="0"/>
              <a:t>, using OSPA’s templates.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Roles: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PI prepares draft budget</a:t>
            </a:r>
            <a:endParaRPr lang="en-US" sz="2400" dirty="0">
              <a:cs typeface="Calibri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OSPA Review:</a:t>
            </a:r>
            <a:endParaRPr lang="en-US" sz="2400" dirty="0">
              <a:cs typeface="Calibri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Check budget periods, salary, and rates</a:t>
            </a:r>
            <a:endParaRPr lang="en-US" sz="2000" dirty="0">
              <a:cs typeface="Calibri" panose="020F0502020204030204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Confirm costs are allowable, allocable, and reasonable</a:t>
            </a:r>
            <a:endParaRPr lang="en-US" sz="2000" dirty="0">
              <a:cs typeface="Calibri" panose="020F0502020204030204"/>
            </a:endParaRPr>
          </a:p>
          <a:p>
            <a:endParaRPr lang="en-US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4507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F19B5-CD68-05E8-F2DE-35D4AD32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b="1">
                <a:ea typeface="Calibri Light"/>
                <a:cs typeface="Calibri Light"/>
              </a:rPr>
              <a:t>Preparing Proposal Documents</a:t>
            </a:r>
            <a:endParaRPr lang="en-US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AF393-3761-5982-9E74-77C14906B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ea typeface="Calibri"/>
                <a:cs typeface="Arial"/>
              </a:rPr>
              <a:t>Utilize the solicitation (</a:t>
            </a:r>
            <a:r>
              <a:rPr lang="en-US" sz="2800" dirty="0" err="1">
                <a:solidFill>
                  <a:schemeClr val="tx1"/>
                </a:solidFill>
                <a:ea typeface="Calibri"/>
                <a:cs typeface="Arial"/>
              </a:rPr>
              <a:t>e.g.,RFP</a:t>
            </a:r>
            <a:r>
              <a:rPr lang="en-US" dirty="0">
                <a:ea typeface="Calibri"/>
                <a:cs typeface="Arial"/>
              </a:rPr>
              <a:t>) </a:t>
            </a:r>
            <a:r>
              <a:rPr lang="en-US" sz="2800" dirty="0">
                <a:solidFill>
                  <a:schemeClr val="tx1"/>
                </a:solidFill>
                <a:ea typeface="Calibri"/>
                <a:cs typeface="Arial"/>
              </a:rPr>
              <a:t>as your guide 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ea typeface="Calibri"/>
                <a:cs typeface="Arial"/>
              </a:rPr>
              <a:t>Be sure to check the review criteria</a:t>
            </a:r>
          </a:p>
          <a:p>
            <a:r>
              <a:rPr lang="en-US" sz="2800" dirty="0">
                <a:solidFill>
                  <a:schemeClr val="tx1"/>
                </a:solidFill>
                <a:ea typeface="Calibri"/>
                <a:cs typeface="Arial"/>
              </a:rPr>
              <a:t>Ensure the objectives and budget are in alignment</a:t>
            </a:r>
          </a:p>
          <a:p>
            <a:r>
              <a:rPr lang="en-US" sz="2800" dirty="0">
                <a:solidFill>
                  <a:schemeClr val="tx1"/>
                </a:solidFill>
                <a:ea typeface="Calibri"/>
                <a:cs typeface="Arial"/>
              </a:rPr>
              <a:t>Become familiar with the Sponsor's online portal (if applicable) </a:t>
            </a:r>
          </a:p>
          <a:p>
            <a:pPr lvl="1"/>
            <a:r>
              <a:rPr lang="en-US" dirty="0">
                <a:ea typeface="Calibri"/>
                <a:cs typeface="Arial"/>
              </a:rPr>
              <a:t>Work with your OSPA representative for any required registrations</a:t>
            </a:r>
            <a:endParaRPr lang="en-US" dirty="0">
              <a:solidFill>
                <a:schemeClr val="tx1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063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58C94-774A-1213-AEAE-A77F14B26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b="1">
                <a:ea typeface="Calibri Light"/>
                <a:cs typeface="Calibri Light"/>
              </a:rPr>
              <a:t>Proposal Documents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4D80A-4CA9-D55F-A4E2-8053478DA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11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Required Internal Documents:</a:t>
            </a:r>
          </a:p>
          <a:p>
            <a:pPr lvl="1"/>
            <a:r>
              <a:rPr lang="en-US">
                <a:ea typeface="Calibri"/>
                <a:cs typeface="Calibri"/>
              </a:rPr>
              <a:t>Proposal Checklist (routing form)</a:t>
            </a:r>
          </a:p>
          <a:p>
            <a:pPr lvl="1"/>
            <a:r>
              <a:rPr lang="en-US">
                <a:ea typeface="Calibri"/>
                <a:cs typeface="Calibri"/>
              </a:rPr>
              <a:t>Budget and Budget Justification – OSPA templates</a:t>
            </a:r>
          </a:p>
          <a:p>
            <a:pPr lvl="1"/>
            <a:r>
              <a:rPr lang="en-US">
                <a:ea typeface="Calibri"/>
                <a:cs typeface="Calibri"/>
              </a:rPr>
              <a:t>Scope of work (abstract)</a:t>
            </a:r>
          </a:p>
          <a:p>
            <a:r>
              <a:rPr lang="en-US">
                <a:ea typeface="Calibri"/>
                <a:cs typeface="Calibri"/>
              </a:rPr>
              <a:t>Proposal documents will vary by sponsor, standard requirements:</a:t>
            </a:r>
          </a:p>
          <a:p>
            <a:pPr lvl="1"/>
            <a:r>
              <a:rPr lang="en-US">
                <a:ea typeface="Calibri"/>
                <a:cs typeface="Calibri"/>
              </a:rPr>
              <a:t>Budget and Budget Justification in sponsor required format</a:t>
            </a:r>
          </a:p>
          <a:p>
            <a:pPr lvl="1"/>
            <a:r>
              <a:rPr lang="en-US">
                <a:ea typeface="Calibri"/>
                <a:cs typeface="Calibri"/>
              </a:rPr>
              <a:t>Narrative / Scope of Work</a:t>
            </a:r>
          </a:p>
          <a:p>
            <a:pPr lvl="1"/>
            <a:r>
              <a:rPr lang="en-US">
                <a:ea typeface="Calibri"/>
                <a:cs typeface="Calibri"/>
              </a:rPr>
              <a:t>Facilities and Equipment</a:t>
            </a:r>
          </a:p>
          <a:p>
            <a:pPr lvl="1"/>
            <a:r>
              <a:rPr lang="en-US">
                <a:ea typeface="Calibri"/>
                <a:cs typeface="Calibri"/>
              </a:rPr>
              <a:t>Senior personnel documents (</a:t>
            </a:r>
            <a:r>
              <a:rPr lang="en-US" err="1">
                <a:ea typeface="Calibri"/>
                <a:cs typeface="Calibri"/>
              </a:rPr>
              <a:t>biosketch</a:t>
            </a:r>
            <a:r>
              <a:rPr lang="en-US">
                <a:ea typeface="Calibri"/>
                <a:cs typeface="Calibri"/>
              </a:rPr>
              <a:t>, current &amp; pending support, etc.)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877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D3ED0-E298-87E7-DC7B-111284FAB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b="1">
                <a:ea typeface="Calibri Light"/>
                <a:cs typeface="Calibri Light"/>
              </a:rPr>
              <a:t>Internal Approvals – Proposal Checklist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70CA0-1547-4EEB-073B-4D217F71B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ea typeface="Calibri"/>
                <a:cs typeface="Calibri"/>
              </a:rPr>
              <a:t>It is the PI's responsibility to route the checklist for signatures within their School/College. </a:t>
            </a:r>
          </a:p>
          <a:p>
            <a:pPr marL="457200" indent="-457200"/>
            <a:r>
              <a:rPr lang="en-US">
                <a:ea typeface="Calibri"/>
                <a:cs typeface="Calibri"/>
              </a:rPr>
              <a:t>Signatures required involve: PI &amp; Co-PI, Senior Personnel, Fiscal Officer, School Director (or equivalent) &amp; Dean (or equivalent)</a:t>
            </a:r>
          </a:p>
          <a:p>
            <a:pPr marL="457200" indent="-457200"/>
            <a:r>
              <a:rPr lang="en-US">
                <a:ea typeface="Calibri"/>
                <a:cs typeface="Calibri"/>
              </a:rPr>
              <a:t>OSPA requires the signed checklist three full business days before deadline. 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671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9AC66-DFD7-E56F-B1E9-7A427B00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pPr algn="ctr"/>
            <a:r>
              <a:rPr lang="en-US" b="1" dirty="0">
                <a:ea typeface="Calibri Light"/>
                <a:cs typeface="Calibri Light"/>
              </a:rPr>
              <a:t>Office of Sponsored Projects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032495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603B58-577E-449A-8988-9E8D7F19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Additional Considerations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12B3C1-93D7-445C-8FBC-B4D6CDB5C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There are some aspects of proposal preparation that require additional time/materials:</a:t>
            </a:r>
          </a:p>
          <a:p>
            <a:pPr lvl="1"/>
            <a:r>
              <a:rPr lang="en-US"/>
              <a:t>Inclusion of a subrecipient</a:t>
            </a:r>
          </a:p>
          <a:p>
            <a:pPr lvl="1"/>
            <a:r>
              <a:rPr lang="en-US"/>
              <a:t>Cost share</a:t>
            </a:r>
          </a:p>
          <a:p>
            <a:pPr lvl="1"/>
            <a:r>
              <a:rPr lang="en-US"/>
              <a:t>Reduction of F&amp;A request</a:t>
            </a:r>
          </a:p>
          <a:p>
            <a:pPr lvl="1"/>
            <a:r>
              <a:rPr lang="en-US"/>
              <a:t>Compliance concerns</a:t>
            </a:r>
          </a:p>
        </p:txBody>
      </p:sp>
    </p:spTree>
    <p:extLst>
      <p:ext uri="{BB962C8B-B14F-4D97-AF65-F5344CB8AC3E}">
        <p14:creationId xmlns:p14="http://schemas.microsoft.com/office/powerpoint/2010/main" val="2762669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603B58-577E-449A-8988-9E8D7F19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Who Submits?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12B3C1-93D7-445C-8FBC-B4D6CDB5C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Long story short… it depends!</a:t>
            </a:r>
          </a:p>
          <a:p>
            <a:r>
              <a:rPr lang="en-US"/>
              <a:t>Bottom line is all proposals, whether it’s electronic or hard copy, OSPA submission or PI submission, OSPA reviews and “green-lights” all proposals prior to submission.</a:t>
            </a:r>
          </a:p>
          <a:p>
            <a:r>
              <a:rPr lang="en-US"/>
              <a:t>Be sure you’re following the internal deadline timetable so we have enough time to review—last minute submissions can overload systems or lead to omissions/errors that could have been prevented.</a:t>
            </a:r>
          </a:p>
        </p:txBody>
      </p:sp>
    </p:spTree>
    <p:extLst>
      <p:ext uri="{BB962C8B-B14F-4D97-AF65-F5344CB8AC3E}">
        <p14:creationId xmlns:p14="http://schemas.microsoft.com/office/powerpoint/2010/main" val="3530393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A418-9BDD-4432-AAFD-3F503A7E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Award Negotiation &amp; Acceptance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F8373-9383-4EAC-A14B-748FC4CCB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of Award Received (forward to OSPA if sent to PI directly)</a:t>
            </a:r>
          </a:p>
          <a:p>
            <a:r>
              <a:rPr lang="en-US" dirty="0"/>
              <a:t>OSPA reviews for:</a:t>
            </a:r>
          </a:p>
          <a:p>
            <a:pPr lvl="1"/>
            <a:r>
              <a:rPr lang="en-US" dirty="0"/>
              <a:t>Dates and Budget are in agreement with the proposal submitted</a:t>
            </a:r>
          </a:p>
          <a:p>
            <a:pPr lvl="1"/>
            <a:r>
              <a:rPr lang="en-US" dirty="0"/>
              <a:t>Deliverables – both programmatic and financial</a:t>
            </a:r>
          </a:p>
          <a:p>
            <a:pPr lvl="1"/>
            <a:r>
              <a:rPr lang="en-US" dirty="0"/>
              <a:t>Compliance – IACUC, IRB, FCOI, Export, etc.</a:t>
            </a:r>
          </a:p>
          <a:p>
            <a:pPr lvl="1"/>
            <a:r>
              <a:rPr lang="en-US" dirty="0"/>
              <a:t>Legal terms – if there are terms in the award agreement that the university cannot accept, OSPA will attempt to negotiate more favorable terms.</a:t>
            </a:r>
          </a:p>
          <a:p>
            <a:r>
              <a:rPr lang="en-US" dirty="0"/>
              <a:t>OSPA will accept the award on behalf of the university and the PI(s)</a:t>
            </a:r>
          </a:p>
          <a:p>
            <a:r>
              <a:rPr lang="en-US" dirty="0"/>
              <a:t>If your award includes subrecipients, once the agreement is fully executed, OSPA drafts the subaward and initiates negotiations. </a:t>
            </a:r>
          </a:p>
        </p:txBody>
      </p:sp>
    </p:spTree>
    <p:extLst>
      <p:ext uri="{BB962C8B-B14F-4D97-AF65-F5344CB8AC3E}">
        <p14:creationId xmlns:p14="http://schemas.microsoft.com/office/powerpoint/2010/main" val="570640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64F9D-AB8B-4FF8-8DBE-38E1D74A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Post-Award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47DD1-49A1-4C32-90E3-17BE4A86C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330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Account Setup:</a:t>
            </a:r>
          </a:p>
          <a:p>
            <a:pPr lvl="1"/>
            <a:r>
              <a:rPr lang="en-US" dirty="0"/>
              <a:t>Once a fully executed agreement (FEC) is received an account (BP) can be established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Advance account – for awards under negotiation</a:t>
            </a:r>
          </a:p>
          <a:p>
            <a:pPr lvl="1"/>
            <a:r>
              <a:rPr lang="en-US" dirty="0">
                <a:cs typeface="Calibri"/>
                <a:hlinkClick r:id="rId3"/>
              </a:rPr>
              <a:t>Grant Assignee</a:t>
            </a:r>
            <a:endParaRPr lang="en-US" dirty="0">
              <a:cs typeface="Calibri"/>
            </a:endParaRPr>
          </a:p>
          <a:p>
            <a:r>
              <a:rPr lang="en-US" dirty="0"/>
              <a:t>Modifications – likely require prior approval from the sponsor</a:t>
            </a:r>
          </a:p>
          <a:p>
            <a:pPr lvl="1"/>
            <a:r>
              <a:rPr lang="en-US" dirty="0" err="1"/>
              <a:t>Rebudgeting</a:t>
            </a:r>
            <a:endParaRPr lang="en-US" dirty="0"/>
          </a:p>
          <a:p>
            <a:pPr lvl="1"/>
            <a:r>
              <a:rPr lang="en-US" dirty="0"/>
              <a:t>Extensions</a:t>
            </a:r>
          </a:p>
          <a:p>
            <a:pPr lvl="1"/>
            <a:r>
              <a:rPr lang="en-US" dirty="0"/>
              <a:t>Changes to key personnel or scope of work</a:t>
            </a:r>
          </a:p>
          <a:p>
            <a:r>
              <a:rPr lang="en-US" dirty="0"/>
              <a:t>Reporting</a:t>
            </a:r>
          </a:p>
          <a:p>
            <a:pPr lvl="1"/>
            <a:r>
              <a:rPr lang="en-US" dirty="0"/>
              <a:t>Financial (invoices) – OSPA </a:t>
            </a:r>
          </a:p>
          <a:p>
            <a:pPr lvl="1"/>
            <a:r>
              <a:rPr lang="en-US" dirty="0"/>
              <a:t>Program – PI </a:t>
            </a:r>
          </a:p>
          <a:p>
            <a:pPr lvl="1"/>
            <a:r>
              <a:rPr lang="en-US" dirty="0"/>
              <a:t>Cash and Revenue Management</a:t>
            </a:r>
          </a:p>
          <a:p>
            <a:pPr lvl="1"/>
            <a:r>
              <a:rPr lang="en-US" dirty="0"/>
              <a:t>Subrecipient Management</a:t>
            </a:r>
          </a:p>
          <a:p>
            <a:r>
              <a:rPr lang="en-US" dirty="0"/>
              <a:t>Award Closeout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58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AFB11-6C55-48EF-9A01-80865C2E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0556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C926-41C8-4ECE-AB3B-68B445CE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7199"/>
            <a:ext cx="3932237" cy="1069975"/>
          </a:xfrm>
        </p:spPr>
        <p:txBody>
          <a:bodyPr/>
          <a:lstStyle/>
          <a:p>
            <a:r>
              <a:rPr lang="en-US" b="1" dirty="0"/>
              <a:t>About Us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5D00FAD-C014-447E-9D3D-C2407DD1E5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7130" r="15980" b="47078"/>
          <a:stretch/>
        </p:blipFill>
        <p:spPr>
          <a:xfrm>
            <a:off x="5291091" y="691650"/>
            <a:ext cx="6232124" cy="54747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2B283-AFE2-4282-A66A-D2E7DF5DF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65231"/>
            <a:ext cx="3932237" cy="35606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1800" dirty="0"/>
              <a:t>OSPA is a unit of the Office of the Vice Chancellor for Research, consisting of two teams – Pre &amp; Post</a:t>
            </a:r>
            <a:endParaRPr lang="en-US" sz="1800" dirty="0">
              <a:cs typeface="Calibri"/>
            </a:endParaRP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1800" dirty="0"/>
              <a:t>OSPA’s mission: facilitate, support and advance research efforts</a:t>
            </a:r>
            <a:endParaRPr lang="en-US" sz="1800" dirty="0">
              <a:cs typeface="Calibri" panose="020F0502020204030204"/>
            </a:endParaRP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1800" dirty="0"/>
              <a:t>OSPA is the campus unit designated to submit grant proposals and accept awards on behalf of the university</a:t>
            </a:r>
            <a:endParaRPr lang="en-US" sz="1800" dirty="0">
              <a:cs typeface="Calibri" panose="020F0502020204030204"/>
            </a:endParaRP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1800" dirty="0"/>
              <a:t>OSPA provides oversight to ensure sponsored activities comply with federal, state and university policies and regulations</a:t>
            </a:r>
            <a:endParaRPr lang="en-US" sz="1800" dirty="0">
              <a:cs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8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CF3C-DFAC-DDC6-6D3F-BFB37015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b="1">
                <a:ea typeface="Calibri Light"/>
                <a:cs typeface="Calibri Light"/>
              </a:rPr>
              <a:t>Services Provided by OSPA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83829B-A524-4BB8-A8BB-15AE40A71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8302"/>
            <a:ext cx="10515600" cy="4769900"/>
          </a:xfrm>
        </p:spPr>
        <p:txBody>
          <a:bodyPr>
            <a:normAutofit/>
          </a:bodyPr>
          <a:lstStyle/>
          <a:p>
            <a:r>
              <a:rPr lang="en-US" dirty="0"/>
              <a:t>Assist in finding funding opportunities</a:t>
            </a:r>
          </a:p>
          <a:p>
            <a:r>
              <a:rPr lang="en-US" dirty="0"/>
              <a:t>Facilitate and guide proposal development, budget preparation, etc.</a:t>
            </a:r>
          </a:p>
          <a:p>
            <a:r>
              <a:rPr lang="en-US" dirty="0"/>
              <a:t>Review, approve and submit proposals</a:t>
            </a:r>
          </a:p>
          <a:p>
            <a:r>
              <a:rPr lang="en-US" dirty="0"/>
              <a:t>Negotiate and accept awards</a:t>
            </a:r>
          </a:p>
          <a:p>
            <a:r>
              <a:rPr lang="en-US" dirty="0"/>
              <a:t>Post-Award Administration:</a:t>
            </a:r>
          </a:p>
          <a:p>
            <a:r>
              <a:rPr lang="en-US" dirty="0"/>
              <a:t>Manage grant audits (internal and external)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8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520AF5-5075-4B1A-91C5-2B47E9C2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linkClick r:id="rId3"/>
              </a:rPr>
              <a:t>Pivot-RP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B4429-49F7-4F92-A3AA-CEAA44451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What is it?</a:t>
            </a:r>
            <a:endParaRPr lang="en-US" sz="28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Setting up your account</a:t>
            </a:r>
            <a:endParaRPr lang="en-US" sz="28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Claiming your profile</a:t>
            </a:r>
            <a:endParaRPr lang="en-US" sz="28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Searching for opportunities</a:t>
            </a:r>
            <a:endParaRPr lang="en-US" sz="28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Saving searches</a:t>
            </a:r>
            <a:endParaRPr lang="en-US" sz="28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Searching for collaborators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  <a:hlinkClick r:id="rId4"/>
              </a:rPr>
              <a:t>Quick Start Guide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0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6099-AEC8-494F-8EBB-7E8C8B8B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Setting Up Your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31646-40AC-4506-A28F-468BED27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6689"/>
          </a:xfrm>
        </p:spPr>
        <p:txBody>
          <a:bodyPr/>
          <a:lstStyle/>
          <a:p>
            <a:r>
              <a:rPr lang="en-US" dirty="0"/>
              <a:t>Logged in on your computer, go to ospa.siu.edu, click on the PIVOT </a:t>
            </a:r>
            <a:r>
              <a:rPr lang="en-US" dirty="0" err="1"/>
              <a:t>quicklink</a:t>
            </a:r>
            <a:r>
              <a:rPr lang="en-US" dirty="0"/>
              <a:t> on the right, and click on the pivot.proquest.com link. That will take you here: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864BF-764D-4250-A51F-A3036E133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56" y="3102428"/>
            <a:ext cx="5062688" cy="343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4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0061-8E31-4586-A7EB-26550537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Setting Up Your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1BFC-B4D1-4F1A-A691-3908C3068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Select Southern Illinois University Carbondale from the Institution dropdown menu: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F0E72-C6A9-4B93-9FF3-7B12B3FC4B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3"/>
          <a:stretch/>
        </p:blipFill>
        <p:spPr>
          <a:xfrm>
            <a:off x="3048392" y="2682231"/>
            <a:ext cx="6095216" cy="386008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EFDB849-E426-4894-A5B8-96BBE9901DE7}"/>
              </a:ext>
            </a:extLst>
          </p:cNvPr>
          <p:cNvSpPr/>
          <p:nvPr/>
        </p:nvSpPr>
        <p:spPr>
          <a:xfrm>
            <a:off x="4234543" y="5965371"/>
            <a:ext cx="762000" cy="3465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65D57-AECA-46E8-A32B-443408830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Setting Up Your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AB969-0E49-4448-9A97-F9323907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Finish creating your account: enter your name and institution email, check the box and click Get Started: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D228D-57C7-46BB-8E80-61DC7E2E1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68" y="2769279"/>
            <a:ext cx="5378664" cy="354262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A12AC23-D9DF-402A-A28C-3BD55F99C032}"/>
              </a:ext>
            </a:extLst>
          </p:cNvPr>
          <p:cNvSpPr/>
          <p:nvPr/>
        </p:nvSpPr>
        <p:spPr>
          <a:xfrm>
            <a:off x="3461656" y="3722913"/>
            <a:ext cx="707573" cy="2177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1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DDB86-EA73-49A9-900A-266076DC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Claiming or Creating Your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EDF2C-447E-4C3D-9026-64929EB20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There may already be a matching profile—view to claim a profile.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86B53A-2BD7-4364-9BD0-D0F3D657C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3" y="2685516"/>
            <a:ext cx="5550407" cy="3767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285D6D-C46F-4192-B531-44CF9EBDF7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4"/>
          <a:stretch/>
        </p:blipFill>
        <p:spPr>
          <a:xfrm>
            <a:off x="6096000" y="2685516"/>
            <a:ext cx="5638800" cy="377050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8FA2285-9F5B-4B7A-9403-4C95698A775B}"/>
              </a:ext>
            </a:extLst>
          </p:cNvPr>
          <p:cNvSpPr/>
          <p:nvPr/>
        </p:nvSpPr>
        <p:spPr>
          <a:xfrm>
            <a:off x="108857" y="4125686"/>
            <a:ext cx="631372" cy="23948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FFECAD9-16B4-4B1D-89DB-B74FBE32CCBC}"/>
              </a:ext>
            </a:extLst>
          </p:cNvPr>
          <p:cNvSpPr/>
          <p:nvPr/>
        </p:nvSpPr>
        <p:spPr>
          <a:xfrm>
            <a:off x="5475514" y="4474029"/>
            <a:ext cx="740229" cy="1959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219BCB-DBF6-4A75-800D-0E8216EE8042}"/>
              </a:ext>
            </a:extLst>
          </p:cNvPr>
          <p:cNvSpPr/>
          <p:nvPr/>
        </p:nvSpPr>
        <p:spPr>
          <a:xfrm>
            <a:off x="7141029" y="3429000"/>
            <a:ext cx="1676400" cy="3429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0C1225-34E4-4F17-983F-202EE2EA8B86}"/>
              </a:ext>
            </a:extLst>
          </p:cNvPr>
          <p:cNvSpPr txBox="1"/>
          <p:nvPr/>
        </p:nvSpPr>
        <p:spPr>
          <a:xfrm>
            <a:off x="6232071" y="1767949"/>
            <a:ext cx="53666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If none of the matches is actually you, click on Create your Profile: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20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413B079850ED4A8146E0128B28009F" ma:contentTypeVersion="18" ma:contentTypeDescription="Create a new document." ma:contentTypeScope="" ma:versionID="94e55c1a9f60b995373865389c336556">
  <xsd:schema xmlns:xsd="http://www.w3.org/2001/XMLSchema" xmlns:xs="http://www.w3.org/2001/XMLSchema" xmlns:p="http://schemas.microsoft.com/office/2006/metadata/properties" xmlns:ns1="http://schemas.microsoft.com/sharepoint/v3" xmlns:ns3="7d46b174-38af-4ff6-b2d2-47eda22ce317" xmlns:ns4="51199638-232b-4aae-8a9b-56354ef16e07" targetNamespace="http://schemas.microsoft.com/office/2006/metadata/properties" ma:root="true" ma:fieldsID="6efd966d9263b8533dbbf7f1d2ab5378" ns1:_="" ns3:_="" ns4:_="">
    <xsd:import namespace="http://schemas.microsoft.com/sharepoint/v3"/>
    <xsd:import namespace="7d46b174-38af-4ff6-b2d2-47eda22ce317"/>
    <xsd:import namespace="51199638-232b-4aae-8a9b-56354ef16e0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6b174-38af-4ff6-b2d2-47eda22ce3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99638-232b-4aae-8a9b-56354ef16e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51199638-232b-4aae-8a9b-56354ef16e07" xsi:nil="true"/>
  </documentManagement>
</p:properties>
</file>

<file path=customXml/itemProps1.xml><?xml version="1.0" encoding="utf-8"?>
<ds:datastoreItem xmlns:ds="http://schemas.openxmlformats.org/officeDocument/2006/customXml" ds:itemID="{5273039B-0FBF-4AF3-A1A2-2F8ED3137F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CC3D2E-B49B-4864-93FD-45BBCAEB65C0}">
  <ds:schemaRefs>
    <ds:schemaRef ds:uri="51199638-232b-4aae-8a9b-56354ef16e07"/>
    <ds:schemaRef ds:uri="7d46b174-38af-4ff6-b2d2-47eda22ce3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7F3C30D-81AB-4F0D-9F36-F7A13009E36F}">
  <ds:schemaRefs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sharepoint/v3"/>
    <ds:schemaRef ds:uri="51199638-232b-4aae-8a9b-56354ef16e0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d46b174-38af-4ff6-b2d2-47eda22ce3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1097</Words>
  <Application>Microsoft Office PowerPoint</Application>
  <PresentationFormat>Widescreen</PresentationFormat>
  <Paragraphs>156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Corbel</vt:lpstr>
      <vt:lpstr>Wingdings</vt:lpstr>
      <vt:lpstr>Office Theme</vt:lpstr>
      <vt:lpstr>INTRODUCTION TO FUNDED RESEARCH</vt:lpstr>
      <vt:lpstr>Office of Sponsored Projects Administration</vt:lpstr>
      <vt:lpstr>About Us</vt:lpstr>
      <vt:lpstr>Services Provided by OSPA</vt:lpstr>
      <vt:lpstr>Pivot-RP</vt:lpstr>
      <vt:lpstr>Setting Up Your Account</vt:lpstr>
      <vt:lpstr>Setting Up Your Account</vt:lpstr>
      <vt:lpstr>Setting Up Your Account</vt:lpstr>
      <vt:lpstr>Claiming or Creating Your Profile</vt:lpstr>
      <vt:lpstr>Claiming or Creating Your Profile</vt:lpstr>
      <vt:lpstr>Claiming or Creating Your Profile</vt:lpstr>
      <vt:lpstr>Pivot Questions?</vt:lpstr>
      <vt:lpstr>Ready to Apply for Funding?</vt:lpstr>
      <vt:lpstr>OSPA Deadlines</vt:lpstr>
      <vt:lpstr>Required Internal Forms</vt:lpstr>
      <vt:lpstr>      Budget Preparation</vt:lpstr>
      <vt:lpstr>Preparing Proposal Documents</vt:lpstr>
      <vt:lpstr>Proposal Documents</vt:lpstr>
      <vt:lpstr>Internal Approvals – Proposal Checklist</vt:lpstr>
      <vt:lpstr>Additional Considerations</vt:lpstr>
      <vt:lpstr>Who Submits?</vt:lpstr>
      <vt:lpstr>Award Negotiation &amp; Acceptance</vt:lpstr>
      <vt:lpstr>Post-Award Management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Matzenbacher, Ashley M</dc:creator>
  <cp:lastModifiedBy>Matzenbacher, Ashley M</cp:lastModifiedBy>
  <cp:revision>30</cp:revision>
  <dcterms:created xsi:type="dcterms:W3CDTF">2023-08-29T17:06:12Z</dcterms:created>
  <dcterms:modified xsi:type="dcterms:W3CDTF">2024-02-16T19:13:26Z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0x01010079413B079850ED4A8146E0128B28009F</vt:lpwstr>
  </property>
</Properties>
</file>