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9"/>
  </p:notesMasterIdLst>
  <p:sldIdLst>
    <p:sldId id="329" r:id="rId2"/>
    <p:sldId id="293" r:id="rId3"/>
    <p:sldId id="294" r:id="rId4"/>
    <p:sldId id="285" r:id="rId5"/>
    <p:sldId id="331" r:id="rId6"/>
    <p:sldId id="337" r:id="rId7"/>
    <p:sldId id="286" r:id="rId8"/>
    <p:sldId id="360" r:id="rId9"/>
    <p:sldId id="299" r:id="rId10"/>
    <p:sldId id="301" r:id="rId11"/>
    <p:sldId id="367" r:id="rId12"/>
    <p:sldId id="302" r:id="rId13"/>
    <p:sldId id="262" r:id="rId14"/>
    <p:sldId id="335" r:id="rId15"/>
    <p:sldId id="259" r:id="rId16"/>
    <p:sldId id="270" r:id="rId17"/>
    <p:sldId id="362" r:id="rId18"/>
    <p:sldId id="363" r:id="rId19"/>
    <p:sldId id="364" r:id="rId20"/>
    <p:sldId id="336" r:id="rId21"/>
    <p:sldId id="269" r:id="rId22"/>
    <p:sldId id="340" r:id="rId23"/>
    <p:sldId id="341" r:id="rId24"/>
    <p:sldId id="342" r:id="rId25"/>
    <p:sldId id="344" r:id="rId26"/>
    <p:sldId id="353" r:id="rId27"/>
    <p:sldId id="368" r:id="rId28"/>
    <p:sldId id="369" r:id="rId29"/>
    <p:sldId id="370" r:id="rId30"/>
    <p:sldId id="347" r:id="rId31"/>
    <p:sldId id="354" r:id="rId32"/>
    <p:sldId id="349" r:id="rId33"/>
    <p:sldId id="373" r:id="rId34"/>
    <p:sldId id="372" r:id="rId35"/>
    <p:sldId id="355" r:id="rId36"/>
    <p:sldId id="356" r:id="rId37"/>
    <p:sldId id="26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04" autoAdjust="0"/>
  </p:normalViewPr>
  <p:slideViewPr>
    <p:cSldViewPr snapToGrid="0">
      <p:cViewPr varScale="1">
        <p:scale>
          <a:sx n="111" d="100"/>
          <a:sy n="111" d="100"/>
        </p:scale>
        <p:origin x="4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EB72B-72C6-466A-B8E2-79ECEBC9370C}"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5F7E1-0B58-4751-86A4-66A626BA37AE}" type="slidenum">
              <a:rPr lang="en-US" smtClean="0"/>
              <a:t>‹#›</a:t>
            </a:fld>
            <a:endParaRPr lang="en-US"/>
          </a:p>
        </p:txBody>
      </p:sp>
    </p:spTree>
    <p:extLst>
      <p:ext uri="{BB962C8B-B14F-4D97-AF65-F5344CB8AC3E}">
        <p14:creationId xmlns:p14="http://schemas.microsoft.com/office/powerpoint/2010/main" val="231626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effectLst/>
                <a:latin typeface="+mn-lt"/>
                <a:ea typeface="Times New Roman" panose="02020603050405020304" pitchFamily="18" charset="0"/>
                <a:cs typeface="Calibri" panose="020F0502020204030204" pitchFamily="34" charset="0"/>
              </a:rPr>
              <a:t>partners with </a:t>
            </a:r>
            <a:r>
              <a:rPr lang="en-US" sz="1200" u="sng" kern="1200" dirty="0">
                <a:effectLst/>
                <a:latin typeface="+mn-lt"/>
                <a:ea typeface="Times New Roman" panose="02020603050405020304" pitchFamily="18" charset="0"/>
                <a:cs typeface="Calibri" panose="020F0502020204030204" pitchFamily="34" charset="0"/>
              </a:rPr>
              <a:t>state, tribal, and local governments</a:t>
            </a:r>
            <a:r>
              <a:rPr lang="en-US" sz="1200" kern="1200" dirty="0">
                <a:effectLst/>
                <a:latin typeface="+mn-lt"/>
                <a:ea typeface="Times New Roman" panose="02020603050405020304" pitchFamily="18" charset="0"/>
                <a:cs typeface="Calibri" panose="020F0502020204030204" pitchFamily="34" charset="0"/>
              </a:rPr>
              <a:t>; </a:t>
            </a:r>
            <a:r>
              <a:rPr lang="en-US" sz="1200" u="sng" dirty="0">
                <a:effectLst/>
                <a:latin typeface="+mn-lt"/>
                <a:ea typeface="Times New Roman" panose="02020603050405020304" pitchFamily="18" charset="0"/>
                <a:cs typeface="Helvetica" panose="020B0604020202020204" pitchFamily="34" charset="0"/>
              </a:rPr>
              <a:t>institutions of higher education</a:t>
            </a:r>
            <a:r>
              <a:rPr lang="en-US" sz="1200" kern="1200" dirty="0">
                <a:effectLst/>
                <a:latin typeface="+mn-lt"/>
                <a:ea typeface="Times New Roman" panose="02020603050405020304" pitchFamily="18" charset="0"/>
                <a:cs typeface="Calibri" panose="020F0502020204030204" pitchFamily="34" charset="0"/>
              </a:rPr>
              <a:t>; </a:t>
            </a:r>
            <a:r>
              <a:rPr lang="en-US" sz="1200" u="sng" kern="1200" dirty="0">
                <a:effectLst/>
                <a:latin typeface="+mn-lt"/>
                <a:ea typeface="Times New Roman" panose="02020603050405020304" pitchFamily="18" charset="0"/>
                <a:cs typeface="Calibri" panose="020F0502020204030204" pitchFamily="34" charset="0"/>
              </a:rPr>
              <a:t>non-profit organizations</a:t>
            </a:r>
            <a:r>
              <a:rPr lang="en-US" sz="1200" kern="1200" dirty="0">
                <a:effectLst/>
                <a:latin typeface="+mn-lt"/>
                <a:ea typeface="Times New Roman" panose="02020603050405020304" pitchFamily="18" charset="0"/>
                <a:cs typeface="Calibri" panose="020F0502020204030204" pitchFamily="34" charset="0"/>
              </a:rPr>
              <a:t>; and </a:t>
            </a:r>
            <a:r>
              <a:rPr lang="en-US" sz="1200" u="sng" kern="1200" dirty="0">
                <a:effectLst/>
                <a:latin typeface="+mn-lt"/>
                <a:ea typeface="Times New Roman" panose="02020603050405020304" pitchFamily="18" charset="0"/>
                <a:cs typeface="Calibri" panose="020F0502020204030204" pitchFamily="34" charset="0"/>
              </a:rPr>
              <a:t>other eligible entities</a:t>
            </a:r>
            <a:r>
              <a:rPr lang="en-US" sz="1200" kern="1200" dirty="0">
                <a:effectLst/>
                <a:latin typeface="+mn-lt"/>
                <a:ea typeface="Times New Roman" panose="02020603050405020304" pitchFamily="18" charset="0"/>
                <a:cs typeface="Calibri" panose="020F0502020204030204" pitchFamily="34" charset="0"/>
              </a:rPr>
              <a:t>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latin typeface="+mn-lt"/>
                <a:ea typeface="Times New Roman" panose="02020603050405020304" pitchFamily="18" charset="0"/>
                <a:cs typeface="Calibri" panose="020F0502020204030204" pitchFamily="34" charset="0"/>
              </a:rPr>
              <a:t>By awarding grants, </a:t>
            </a:r>
            <a:r>
              <a:rPr lang="en-US" sz="1200" u="sng" kern="1200" dirty="0">
                <a:effectLst/>
                <a:latin typeface="+mn-lt"/>
                <a:ea typeface="Times New Roman" panose="02020603050405020304" pitchFamily="18" charset="0"/>
                <a:cs typeface="Calibri" panose="020F0502020204030204" pitchFamily="34" charset="0"/>
              </a:rPr>
              <a:t>EPA sustains state, tribal, and local relationships</a:t>
            </a:r>
            <a:r>
              <a:rPr lang="en-US" sz="1200" kern="1200" dirty="0">
                <a:effectLst/>
                <a:latin typeface="+mn-lt"/>
                <a:ea typeface="Times New Roman" panose="02020603050405020304" pitchFamily="18" charset="0"/>
                <a:cs typeface="Calibri" panose="020F0502020204030204" pitchFamily="34" charset="0"/>
              </a:rPr>
              <a:t>; </a:t>
            </a:r>
            <a:r>
              <a:rPr lang="en-US" sz="1200" u="sng" kern="1200" dirty="0">
                <a:effectLst/>
                <a:latin typeface="+mn-lt"/>
                <a:ea typeface="Times New Roman" panose="02020603050405020304" pitchFamily="18" charset="0"/>
                <a:cs typeface="Calibri" panose="020F0502020204030204" pitchFamily="34" charset="0"/>
              </a:rPr>
              <a:t>supports cutting-edge scientific research</a:t>
            </a:r>
            <a:r>
              <a:rPr lang="en-US" sz="1200" kern="1200" dirty="0">
                <a:effectLst/>
                <a:latin typeface="+mn-lt"/>
                <a:ea typeface="Times New Roman" panose="02020603050405020304" pitchFamily="18" charset="0"/>
                <a:cs typeface="Calibri" panose="020F0502020204030204" pitchFamily="34" charset="0"/>
              </a:rPr>
              <a:t>; and </a:t>
            </a:r>
            <a:r>
              <a:rPr lang="en-US" sz="1200" u="sng" kern="1200" dirty="0">
                <a:effectLst/>
                <a:latin typeface="+mn-lt"/>
                <a:ea typeface="Times New Roman" panose="02020603050405020304" pitchFamily="18" charset="0"/>
                <a:cs typeface="Calibri" panose="020F0502020204030204" pitchFamily="34" charset="0"/>
              </a:rPr>
              <a:t>advances community knowledge and empowerment to protect the environment</a:t>
            </a:r>
            <a:r>
              <a:rPr lang="en-US" sz="1200" kern="1200" dirty="0">
                <a:effectLst/>
                <a:latin typeface="+mn-lt"/>
                <a:ea typeface="Times New Roman" panose="02020603050405020304" pitchFamily="18" charset="0"/>
                <a:cs typeface="Calibri" panose="020F0502020204030204" pitchFamily="34" charset="0"/>
              </a:rPr>
              <a:t>.</a:t>
            </a:r>
            <a:endParaRPr lang="en-US" sz="1200" dirty="0">
              <a:effectLst/>
              <a:latin typeface="+mn-lt"/>
              <a:ea typeface="Times New Roman" panose="02020603050405020304" pitchFamily="18"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AA5F7E1-0B58-4751-86A4-66A626BA37AE}" type="slidenum">
              <a:rPr lang="en-US" smtClean="0"/>
              <a:t>2</a:t>
            </a:fld>
            <a:endParaRPr lang="en-US"/>
          </a:p>
        </p:txBody>
      </p:sp>
    </p:spTree>
    <p:extLst>
      <p:ext uri="{BB962C8B-B14F-4D97-AF65-F5344CB8AC3E}">
        <p14:creationId xmlns:p14="http://schemas.microsoft.com/office/powerpoint/2010/main" val="384689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Abandoned Mine Land Economic Revitalization (AMLER) Program provides funds to projects that revitalize communities impacted by abandoned coal mines. provide funds to the six Appalachian states</a:t>
            </a:r>
          </a:p>
          <a:p>
            <a:endParaRPr lang="en-US" dirty="0"/>
          </a:p>
          <a:p>
            <a:pPr marL="285750" indent="-285750">
              <a:buFont typeface="Arial" panose="020B0604020202020204" pitchFamily="34" charset="0"/>
              <a:buChar char="•"/>
            </a:pPr>
            <a:r>
              <a:rPr lang="en-US" dirty="0"/>
              <a:t>Focus: Economic and community development on reclaimed mine lands</a:t>
            </a:r>
          </a:p>
          <a:p>
            <a:pPr marL="285750" indent="-285750">
              <a:buFont typeface="Arial" panose="020B0604020202020204" pitchFamily="34" charset="0"/>
              <a:buChar char="•"/>
            </a:pPr>
            <a:r>
              <a:rPr lang="en-US" dirty="0"/>
              <a:t>Eligibility: States and tribal programs (partnerships with universities encouraged)</a:t>
            </a:r>
          </a:p>
          <a:p>
            <a:pPr marL="285750" indent="-285750">
              <a:buFont typeface="Arial" panose="020B0604020202020204" pitchFamily="34" charset="0"/>
              <a:buChar char="•"/>
            </a:pPr>
            <a:r>
              <a:rPr lang="en-US" dirty="0"/>
              <a:t>Award Range: Varies by state/tribal jurisdiction</a:t>
            </a:r>
          </a:p>
          <a:p>
            <a:pPr marL="285750" indent="-285750">
              <a:buFont typeface="Arial" panose="020B0604020202020204" pitchFamily="34" charset="0"/>
              <a:buChar char="•"/>
            </a:pPr>
            <a:r>
              <a:rPr lang="en-US" dirty="0"/>
              <a:t>Application Deadline: Varies, typically once per year</a:t>
            </a:r>
          </a:p>
          <a:p>
            <a:endParaRPr lang="en-US" dirty="0"/>
          </a:p>
        </p:txBody>
      </p:sp>
      <p:sp>
        <p:nvSpPr>
          <p:cNvPr id="4" name="Slide Number Placeholder 3"/>
          <p:cNvSpPr>
            <a:spLocks noGrp="1"/>
          </p:cNvSpPr>
          <p:nvPr>
            <p:ph type="sldNum" sz="quarter" idx="5"/>
          </p:nvPr>
        </p:nvSpPr>
        <p:spPr/>
        <p:txBody>
          <a:bodyPr/>
          <a:lstStyle/>
          <a:p>
            <a:fld id="{6FF215CB-9AA2-4447-8DA6-2D5D5B8245A4}" type="slidenum">
              <a:rPr lang="en-US" smtClean="0"/>
              <a:t>25</a:t>
            </a:fld>
            <a:endParaRPr lang="en-US"/>
          </a:p>
        </p:txBody>
      </p:sp>
    </p:spTree>
    <p:extLst>
      <p:ext uri="{BB962C8B-B14F-4D97-AF65-F5344CB8AC3E}">
        <p14:creationId xmlns:p14="http://schemas.microsoft.com/office/powerpoint/2010/main" val="150606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Monitors, analyzes, and predicts current and evolving Earth-system interactions; provides scientific information on the health of our ecosystems, environment, and natural resources; interdisciplinary scientific monitoring, assessment, and research. </a:t>
            </a:r>
          </a:p>
          <a:p>
            <a:endParaRPr lang="en-US" dirty="0"/>
          </a:p>
          <a:p>
            <a:r>
              <a:rPr lang="en-US" dirty="0"/>
              <a:t>- National Cooperative Geologic Mapping Program (NCGMP)</a:t>
            </a:r>
          </a:p>
          <a:p>
            <a:r>
              <a:rPr lang="en-US" dirty="0"/>
              <a:t>- Water Resources Research Act Program</a:t>
            </a:r>
          </a:p>
          <a:p>
            <a:r>
              <a:rPr lang="en-US" dirty="0"/>
              <a:t>- Earthquake Hazards Program</a:t>
            </a:r>
          </a:p>
          <a:p>
            <a:r>
              <a:rPr lang="en-US" dirty="0"/>
              <a:t>- Cooperative Research Units (CRU) Program</a:t>
            </a:r>
          </a:p>
          <a:p>
            <a:endParaRPr lang="en-US" dirty="0"/>
          </a:p>
        </p:txBody>
      </p:sp>
      <p:sp>
        <p:nvSpPr>
          <p:cNvPr id="4" name="Slide Number Placeholder 3"/>
          <p:cNvSpPr>
            <a:spLocks noGrp="1"/>
          </p:cNvSpPr>
          <p:nvPr>
            <p:ph type="sldNum" sz="quarter" idx="5"/>
          </p:nvPr>
        </p:nvSpPr>
        <p:spPr/>
        <p:txBody>
          <a:bodyPr/>
          <a:lstStyle/>
          <a:p>
            <a:fld id="{6FF215CB-9AA2-4447-8DA6-2D5D5B8245A4}" type="slidenum">
              <a:rPr lang="en-US" smtClean="0"/>
              <a:t>30</a:t>
            </a:fld>
            <a:endParaRPr lang="en-US"/>
          </a:p>
        </p:txBody>
      </p:sp>
    </p:spTree>
    <p:extLst>
      <p:ext uri="{BB962C8B-B14F-4D97-AF65-F5344CB8AC3E}">
        <p14:creationId xmlns:p14="http://schemas.microsoft.com/office/powerpoint/2010/main" val="425573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with partners to monitor, assess, conduct targeted research on, and deliver information on a wide range of water resources conditions and issues, including streamflow, groundwater, water quality, and water use and availability.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215CB-9AA2-4447-8DA6-2D5D5B824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41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215CB-9AA2-4447-8DA6-2D5D5B8245A4}" type="slidenum">
              <a:rPr lang="en-US" smtClean="0"/>
              <a:t>32</a:t>
            </a:fld>
            <a:endParaRPr lang="en-US"/>
          </a:p>
        </p:txBody>
      </p:sp>
    </p:spTree>
    <p:extLst>
      <p:ext uri="{BB962C8B-B14F-4D97-AF65-F5344CB8AC3E}">
        <p14:creationId xmlns:p14="http://schemas.microsoft.com/office/powerpoint/2010/main" val="281728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Lydy, </a:t>
            </a:r>
            <a:r>
              <a:rPr lang="en-US" dirty="0" err="1"/>
              <a:t>Nicklow</a:t>
            </a:r>
            <a:r>
              <a:rPr lang="en-US" dirty="0"/>
              <a:t>, and Ben from SIUC; Robert and Charles from UIUC</a:t>
            </a:r>
          </a:p>
        </p:txBody>
      </p:sp>
      <p:sp>
        <p:nvSpPr>
          <p:cNvPr id="4" name="Slide Number Placeholder 3"/>
          <p:cNvSpPr>
            <a:spLocks noGrp="1"/>
          </p:cNvSpPr>
          <p:nvPr>
            <p:ph type="sldNum" sz="quarter" idx="5"/>
          </p:nvPr>
        </p:nvSpPr>
        <p:spPr/>
        <p:txBody>
          <a:bodyPr/>
          <a:lstStyle/>
          <a:p>
            <a:fld id="{2AA5F7E1-0B58-4751-86A4-66A626BA37AE}" type="slidenum">
              <a:rPr lang="en-US" smtClean="0"/>
              <a:t>33</a:t>
            </a:fld>
            <a:endParaRPr lang="en-US"/>
          </a:p>
        </p:txBody>
      </p:sp>
    </p:spTree>
    <p:extLst>
      <p:ext uri="{BB962C8B-B14F-4D97-AF65-F5344CB8AC3E}">
        <p14:creationId xmlns:p14="http://schemas.microsoft.com/office/powerpoint/2010/main" val="308571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procedures needed to measure outcomes – Project/product evaluation – Process evaluation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A5F7E1-0B58-4751-86A4-66A626BA37A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648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Innovative Water Technology Grant Program (1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National Priorities (1-3.5 M)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B64957-3D92-4EDC-A564-F1A29FF60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23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mn-lt"/>
              </a:rPr>
              <a:t>The Great Lakes Restoration Initiative is the largest investment in the Great Lakes in two decades.</a:t>
            </a:r>
          </a:p>
          <a:p>
            <a:r>
              <a:rPr lang="en-US" dirty="0">
                <a:latin typeface="+mn-lt"/>
              </a:rPr>
              <a:t>Funds a variety of activities including grants and the direct implementation of Great Lakes Legacy Act projects.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rPr>
              <a:t>Since 2004, The P3 program has involved thousands of students and provided more than $18M in </a:t>
            </a:r>
            <a:r>
              <a:rPr kumimoji="0" lang="en-US" sz="1200" b="1" i="0" u="none" strike="noStrike" kern="1200" cap="none" spc="0" normalizeH="0" baseline="0" noProof="0" dirty="0">
                <a:ln>
                  <a:noFill/>
                </a:ln>
                <a:solidFill>
                  <a:prstClr val="black"/>
                </a:solidFill>
                <a:effectLst/>
                <a:uLnTx/>
                <a:uFillTx/>
                <a:latin typeface="Century Gothic" panose="020B0502020202020204"/>
                <a:ea typeface="+mn-ea"/>
                <a:cs typeface="+mn-cs"/>
              </a:rPr>
              <a:t>funding for over 800 projects</a:t>
            </a:r>
            <a:r>
              <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rPr>
              <a:t>, at more than 330 institutions in all 50 states and Puerto Rico.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mj-ea"/>
                <a:cs typeface="+mj-cs"/>
              </a:rPr>
              <a:t>These projects promote a shift towards more environmentally benign products, processes, and systems with the aim of </a:t>
            </a:r>
            <a:r>
              <a:rPr kumimoji="0" lang="en-US" sz="1200" b="0" i="0" u="sng" strike="noStrike" kern="1200" cap="none" spc="0" normalizeH="0" baseline="0" noProof="0" dirty="0">
                <a:ln>
                  <a:noFill/>
                </a:ln>
                <a:solidFill>
                  <a:prstClr val="black"/>
                </a:solidFill>
                <a:effectLst/>
                <a:uLnTx/>
                <a:uFillTx/>
                <a:latin typeface="Century Gothic" panose="020B0502020202020204"/>
                <a:ea typeface="+mj-ea"/>
                <a:cs typeface="+mj-cs"/>
              </a:rPr>
              <a:t>improving quality of life</a:t>
            </a:r>
            <a:r>
              <a:rPr kumimoji="0" lang="en-US" sz="1200" b="0" i="0" u="none" strike="noStrike" kern="1200" cap="none" spc="0" normalizeH="0" baseline="0" noProof="0" dirty="0">
                <a:ln>
                  <a:noFill/>
                </a:ln>
                <a:solidFill>
                  <a:prstClr val="black"/>
                </a:solidFill>
                <a:effectLst/>
                <a:uLnTx/>
                <a:uFillTx/>
                <a:latin typeface="Century Gothic" panose="020B0502020202020204"/>
                <a:ea typeface="+mj-ea"/>
                <a:cs typeface="+mj-cs"/>
              </a:rPr>
              <a:t>, </a:t>
            </a:r>
            <a:r>
              <a:rPr kumimoji="0" lang="en-US" sz="1200" b="0" i="0" u="sng" strike="noStrike" kern="1200" cap="none" spc="0" normalizeH="0" baseline="0" noProof="0" dirty="0">
                <a:ln>
                  <a:noFill/>
                </a:ln>
                <a:solidFill>
                  <a:prstClr val="black"/>
                </a:solidFill>
                <a:effectLst/>
                <a:uLnTx/>
                <a:uFillTx/>
                <a:latin typeface="Century Gothic" panose="020B0502020202020204"/>
                <a:ea typeface="+mj-ea"/>
                <a:cs typeface="+mj-cs"/>
              </a:rPr>
              <a:t>promoting economic prosperity</a:t>
            </a:r>
            <a:r>
              <a:rPr kumimoji="0" lang="en-US" sz="1200" b="0" i="0" u="none" strike="noStrike" kern="1200" cap="none" spc="0" normalizeH="0" baseline="0" noProof="0" dirty="0">
                <a:ln>
                  <a:noFill/>
                </a:ln>
                <a:solidFill>
                  <a:prstClr val="black"/>
                </a:solidFill>
                <a:effectLst/>
                <a:uLnTx/>
                <a:uFillTx/>
                <a:latin typeface="Century Gothic" panose="020B0502020202020204"/>
                <a:ea typeface="+mj-ea"/>
                <a:cs typeface="+mj-cs"/>
              </a:rPr>
              <a:t>, and </a:t>
            </a:r>
            <a:r>
              <a:rPr kumimoji="0" lang="en-US" sz="1200" b="0" i="0" u="sng" strike="noStrike" kern="1200" cap="none" spc="0" normalizeH="0" baseline="0" noProof="0" dirty="0">
                <a:ln>
                  <a:noFill/>
                </a:ln>
                <a:solidFill>
                  <a:prstClr val="black"/>
                </a:solidFill>
                <a:effectLst/>
                <a:uLnTx/>
                <a:uFillTx/>
                <a:latin typeface="Century Gothic" panose="020B0502020202020204"/>
                <a:ea typeface="+mj-ea"/>
                <a:cs typeface="+mj-cs"/>
              </a:rPr>
              <a:t>protecting the planet</a:t>
            </a:r>
            <a:r>
              <a:rPr kumimoji="0" lang="en-US" sz="1200" b="0" i="0" u="none" strike="noStrike" kern="1200" cap="none" spc="0" normalizeH="0" baseline="0" noProof="0" dirty="0">
                <a:ln>
                  <a:noFill/>
                </a:ln>
                <a:solidFill>
                  <a:prstClr val="black"/>
                </a:solidFill>
                <a:effectLst/>
                <a:uLnTx/>
                <a:uFillTx/>
                <a:latin typeface="Century Gothic" panose="020B0502020202020204"/>
                <a:ea typeface="+mj-ea"/>
                <a:cs typeface="+mj-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B64957-3D92-4EDC-A564-F1A29FF60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64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e.g., 56 Pages for Phase I;  84 Pages for Phase II</a:t>
            </a:r>
          </a:p>
          <a:p>
            <a:endParaRPr lang="en-US" dirty="0"/>
          </a:p>
        </p:txBody>
      </p:sp>
      <p:sp>
        <p:nvSpPr>
          <p:cNvPr id="4" name="Slide Number Placeholder 3"/>
          <p:cNvSpPr>
            <a:spLocks noGrp="1"/>
          </p:cNvSpPr>
          <p:nvPr>
            <p:ph type="sldNum" sz="quarter" idx="5"/>
          </p:nvPr>
        </p:nvSpPr>
        <p:spPr/>
        <p:txBody>
          <a:bodyPr/>
          <a:lstStyle/>
          <a:p>
            <a:fld id="{2AA5F7E1-0B58-4751-86A4-66A626BA37AE}" type="slidenum">
              <a:rPr lang="en-US" smtClean="0"/>
              <a:t>9</a:t>
            </a:fld>
            <a:endParaRPr lang="en-US"/>
          </a:p>
        </p:txBody>
      </p:sp>
    </p:spTree>
    <p:extLst>
      <p:ext uri="{BB962C8B-B14F-4D97-AF65-F5344CB8AC3E}">
        <p14:creationId xmlns:p14="http://schemas.microsoft.com/office/powerpoint/2010/main" val="46545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1B1B1B"/>
                </a:solidFill>
                <a:latin typeface="Source Sans Pro Web"/>
              </a:rPr>
              <a:t>Measurable Results (outputs/outcomes), Evaluation Method, and Demonstration Strategy: </a:t>
            </a:r>
            <a:r>
              <a:rPr lang="en-US" b="0" i="0" dirty="0">
                <a:solidFill>
                  <a:srgbClr val="1B1B1B"/>
                </a:solidFill>
                <a:effectLst/>
                <a:latin typeface="Source Sans Pro Web"/>
              </a:rPr>
              <a:t>Can the goals and objectives be determined and achieved? Do the methods to quantify the benefits seem applicable, effective, and appropriate? Have the necessary partnerships been developed or will they be pursued? Can the design or approach be replicated in other situations?</a:t>
            </a:r>
            <a:endParaRPr lang="en-US" dirty="0"/>
          </a:p>
        </p:txBody>
      </p:sp>
      <p:sp>
        <p:nvSpPr>
          <p:cNvPr id="4" name="Slide Number Placeholder 3"/>
          <p:cNvSpPr>
            <a:spLocks noGrp="1"/>
          </p:cNvSpPr>
          <p:nvPr>
            <p:ph type="sldNum" sz="quarter" idx="5"/>
          </p:nvPr>
        </p:nvSpPr>
        <p:spPr/>
        <p:txBody>
          <a:bodyPr/>
          <a:lstStyle/>
          <a:p>
            <a:fld id="{2AA5F7E1-0B58-4751-86A4-66A626BA37AE}" type="slidenum">
              <a:rPr lang="en-US" smtClean="0"/>
              <a:t>11</a:t>
            </a:fld>
            <a:endParaRPr lang="en-US"/>
          </a:p>
        </p:txBody>
      </p:sp>
    </p:spTree>
    <p:extLst>
      <p:ext uri="{BB962C8B-B14F-4D97-AF65-F5344CB8AC3E}">
        <p14:creationId xmlns:p14="http://schemas.microsoft.com/office/powerpoint/2010/main" val="109194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Aims to stimulate and support scientific and engineering research that advances EPA’s mission to protect human health and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 </a:t>
            </a:r>
            <a:r>
              <a:rPr lang="en-US" sz="1200" u="sng" dirty="0"/>
              <a:t>STAR Graduate Fellowships Program</a:t>
            </a:r>
            <a:r>
              <a:rPr lang="en-US" sz="1200" dirty="0"/>
              <a:t>: supports masters' students and doctoral candidates in environmental studies, up to $44,000 per year, for US citizen and permanent residents.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Every year, nearly 2000-2500 proposals are submitted to STAR. Of those, more than 200 research grants and graduate fellowships are awarded. </a:t>
            </a:r>
          </a:p>
          <a:p>
            <a:endParaRPr lang="en-US" dirty="0"/>
          </a:p>
          <a:p>
            <a:r>
              <a:rPr lang="en-US" b="1" dirty="0"/>
              <a:t>National Center for Sustainable Water Infrastructure Modeling Research</a:t>
            </a:r>
          </a:p>
          <a:p>
            <a:pPr marL="0" indent="0">
              <a:buNone/>
            </a:pPr>
            <a:r>
              <a:rPr lang="en-US" dirty="0"/>
              <a:t>     A Sustainable Center for Crowd-Sourced Water Infrastructure Modeling, </a:t>
            </a:r>
            <a:r>
              <a:rPr lang="en-US" b="1" dirty="0"/>
              <a:t>~ 4 M</a:t>
            </a:r>
          </a:p>
          <a:p>
            <a:pPr marL="0" indent="0">
              <a:buNone/>
            </a:pPr>
            <a:r>
              <a:rPr lang="en-US" dirty="0"/>
              <a:t>     Institutions: Brigham Young University</a:t>
            </a:r>
          </a:p>
          <a:p>
            <a:pPr marL="0" indent="0">
              <a:buNone/>
            </a:pPr>
            <a:r>
              <a:rPr lang="en-US" dirty="0"/>
              <a:t>                         The University of Texas at Austin</a:t>
            </a:r>
          </a:p>
          <a:p>
            <a:pPr marL="0" indent="0">
              <a:buNone/>
            </a:pPr>
            <a:r>
              <a:rPr lang="en-US" dirty="0"/>
              <a:t>                         North Carolina State University</a:t>
            </a:r>
          </a:p>
          <a:p>
            <a:pPr marL="0" indent="0">
              <a:buNone/>
            </a:pPr>
            <a:r>
              <a:rPr lang="en-US" dirty="0"/>
              <a:t>                         Texas Tech University</a:t>
            </a:r>
          </a:p>
          <a:p>
            <a:pPr marL="0" indent="0">
              <a:buNone/>
            </a:pPr>
            <a:r>
              <a:rPr lang="en-US" dirty="0"/>
              <a:t>                         Urban Watersheds Research Institute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B64957-3D92-4EDC-A564-F1A29FF60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84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degree to which the application demonstrates that the facilities, equipment, and budget are appropriate, adequate, and available. And the degree to which the application demonstrates that well-defined and acceptable approaches, procedures, and controls are used to ensure timely and efficient expenditure of awarded grant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degree to which the application demonstrates that the research will challenge and seek to shift current research or engineering paradigms by using innovative theoretical concepts, approaches or methodologies, instrumentation or interventions applicable to one or more fields of research.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BAEB3B-74D7-4E22-A261-DC8378889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81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mn-lt"/>
              </a:rPr>
              <a:t>The Great Lakes Restoration Initiative is the largest investment in the Great Lakes in two decades.</a:t>
            </a:r>
          </a:p>
          <a:p>
            <a:r>
              <a:rPr lang="en-US" dirty="0">
                <a:latin typeface="+mn-lt"/>
              </a:rPr>
              <a:t>Funds a variety of activities including grants and the direct implementation of Great Lakes Legacy Act projects.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B64957-3D92-4EDC-A564-F1A29FF606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60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OSMRE provides financial support to state and tribal programs and fosters partnerships with educational institutions through various funding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carry out the requirements of the Surface Mining Control and Reclamation Act (SMCRA) in cooperation with States and Tribes.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ensure that coal mines are operated in a manner that protects citizens and the environment during mining and assures that the land is restored to beneficial use following mining, and to mitigate the effects of past mining by aggressively pursuing reclamation of abandoned coal mines. </a:t>
            </a:r>
            <a:endParaRPr lang="en-US" b="1" dirty="0">
              <a:effectLst/>
              <a:latin typeface="+mn-lt"/>
              <a:ea typeface="Times New Roman" panose="02020603050405020304" pitchFamily="18"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FF215CB-9AA2-4447-8DA6-2D5D5B8245A4}" type="slidenum">
              <a:rPr lang="en-US" smtClean="0"/>
              <a:t>24</a:t>
            </a:fld>
            <a:endParaRPr lang="en-US"/>
          </a:p>
        </p:txBody>
      </p:sp>
    </p:spTree>
    <p:extLst>
      <p:ext uri="{BB962C8B-B14F-4D97-AF65-F5344CB8AC3E}">
        <p14:creationId xmlns:p14="http://schemas.microsoft.com/office/powerpoint/2010/main" val="159082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DCEA60-7A6F-4A2F-8807-7424133B18F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4F64425-109C-4D6E-8A80-38AF7EF5A8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1454" y="6388036"/>
            <a:ext cx="1624226" cy="469709"/>
          </a:xfrm>
          <a:prstGeom prst="rect">
            <a:avLst/>
          </a:prstGeom>
        </p:spPr>
      </p:pic>
    </p:spTree>
    <p:extLst>
      <p:ext uri="{BB962C8B-B14F-4D97-AF65-F5344CB8AC3E}">
        <p14:creationId xmlns:p14="http://schemas.microsoft.com/office/powerpoint/2010/main" val="370213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DCEA60-7A6F-4A2F-8807-7424133B18F7}" type="slidenum">
              <a:rPr lang="en-US" smtClean="0"/>
              <a:t>‹#›</a:t>
            </a:fld>
            <a:endParaRPr lang="en-US" dirty="0"/>
          </a:p>
        </p:txBody>
      </p:sp>
    </p:spTree>
    <p:extLst>
      <p:ext uri="{BB962C8B-B14F-4D97-AF65-F5344CB8AC3E}">
        <p14:creationId xmlns:p14="http://schemas.microsoft.com/office/powerpoint/2010/main" val="6746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DCEA60-7A6F-4A2F-8807-7424133B18F7}" type="slidenum">
              <a:rPr lang="en-US" smtClean="0"/>
              <a:t>‹#›</a:t>
            </a:fld>
            <a:endParaRPr lang="en-US" dirty="0"/>
          </a:p>
        </p:txBody>
      </p:sp>
      <p:pic>
        <p:nvPicPr>
          <p:cNvPr id="9" name="Picture 8">
            <a:extLst>
              <a:ext uri="{FF2B5EF4-FFF2-40B4-BE49-F238E27FC236}">
                <a16:creationId xmlns:a16="http://schemas.microsoft.com/office/drawing/2014/main" id="{189CB86A-5195-494E-A36A-D2A4225D25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9574" y="6378308"/>
            <a:ext cx="1624226" cy="469709"/>
          </a:xfrm>
          <a:prstGeom prst="rect">
            <a:avLst/>
          </a:prstGeom>
        </p:spPr>
      </p:pic>
    </p:spTree>
    <p:extLst>
      <p:ext uri="{BB962C8B-B14F-4D97-AF65-F5344CB8AC3E}">
        <p14:creationId xmlns:p14="http://schemas.microsoft.com/office/powerpoint/2010/main" val="272530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fld id="{CCDCEA60-7A6F-4A2F-8807-7424133B18F7}" type="slidenum">
              <a:rPr lang="en-US" smtClean="0"/>
              <a:t>‹#›</a:t>
            </a:fld>
            <a:endParaRPr lang="en-US" dirty="0"/>
          </a:p>
        </p:txBody>
      </p:sp>
    </p:spTree>
    <p:extLst>
      <p:ext uri="{BB962C8B-B14F-4D97-AF65-F5344CB8AC3E}">
        <p14:creationId xmlns:p14="http://schemas.microsoft.com/office/powerpoint/2010/main" val="60897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DCEA60-7A6F-4A2F-8807-7424133B18F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8F21F1D-5997-4919-A397-6FD2979A8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1454" y="6407492"/>
            <a:ext cx="1624226" cy="469709"/>
          </a:xfrm>
          <a:prstGeom prst="rect">
            <a:avLst/>
          </a:prstGeom>
        </p:spPr>
      </p:pic>
    </p:spTree>
    <p:extLst>
      <p:ext uri="{BB962C8B-B14F-4D97-AF65-F5344CB8AC3E}">
        <p14:creationId xmlns:p14="http://schemas.microsoft.com/office/powerpoint/2010/main" val="153688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DCEA60-7A6F-4A2F-8807-7424133B18F7}" type="slidenum">
              <a:rPr lang="en-US" smtClean="0"/>
              <a:t>‹#›</a:t>
            </a:fld>
            <a:endParaRPr lang="en-US" dirty="0"/>
          </a:p>
        </p:txBody>
      </p:sp>
    </p:spTree>
    <p:extLst>
      <p:ext uri="{BB962C8B-B14F-4D97-AF65-F5344CB8AC3E}">
        <p14:creationId xmlns:p14="http://schemas.microsoft.com/office/powerpoint/2010/main" val="368033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DCEA60-7A6F-4A2F-8807-7424133B18F7}" type="slidenum">
              <a:rPr lang="en-US" smtClean="0"/>
              <a:t>‹#›</a:t>
            </a:fld>
            <a:endParaRPr lang="en-US" dirty="0"/>
          </a:p>
        </p:txBody>
      </p:sp>
    </p:spTree>
    <p:extLst>
      <p:ext uri="{BB962C8B-B14F-4D97-AF65-F5344CB8AC3E}">
        <p14:creationId xmlns:p14="http://schemas.microsoft.com/office/powerpoint/2010/main" val="293019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DCEA60-7A6F-4A2F-8807-7424133B18F7}" type="slidenum">
              <a:rPr lang="en-US" smtClean="0"/>
              <a:t>‹#›</a:t>
            </a:fld>
            <a:endParaRPr lang="en-US" dirty="0"/>
          </a:p>
        </p:txBody>
      </p:sp>
    </p:spTree>
    <p:extLst>
      <p:ext uri="{BB962C8B-B14F-4D97-AF65-F5344CB8AC3E}">
        <p14:creationId xmlns:p14="http://schemas.microsoft.com/office/powerpoint/2010/main" val="35815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CDCEA60-7A6F-4A2F-8807-7424133B18F7}" type="slidenum">
              <a:rPr lang="en-US" smtClean="0"/>
              <a:t>‹#›</a:t>
            </a:fld>
            <a:endParaRPr lang="en-US" dirty="0"/>
          </a:p>
        </p:txBody>
      </p:sp>
      <p:pic>
        <p:nvPicPr>
          <p:cNvPr id="10" name="Picture 9">
            <a:extLst>
              <a:ext uri="{FF2B5EF4-FFF2-40B4-BE49-F238E27FC236}">
                <a16:creationId xmlns:a16="http://schemas.microsoft.com/office/drawing/2014/main" id="{A0E455F6-FA0A-4C77-8349-D7722E21AB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1454" y="6397764"/>
            <a:ext cx="1624226" cy="469709"/>
          </a:xfrm>
          <a:prstGeom prst="rect">
            <a:avLst/>
          </a:prstGeom>
        </p:spPr>
      </p:pic>
    </p:spTree>
    <p:extLst>
      <p:ext uri="{BB962C8B-B14F-4D97-AF65-F5344CB8AC3E}">
        <p14:creationId xmlns:p14="http://schemas.microsoft.com/office/powerpoint/2010/main" val="269177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E07D387E-6616-4BD0-9203-D1445744D44E}" type="datetimeFigureOut">
              <a:rPr lang="en-US" smtClean="0"/>
              <a:t>11/6/2024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72430" y="6466264"/>
            <a:ext cx="702337" cy="365125"/>
          </a:xfrm>
        </p:spPr>
        <p:txBody>
          <a:bodyPr/>
          <a:lstStyle>
            <a:lvl1pPr>
              <a:defRPr>
                <a:solidFill>
                  <a:schemeClr val="bg1"/>
                </a:solidFill>
              </a:defRPr>
            </a:lvl1pPr>
          </a:lstStyle>
          <a:p>
            <a:fld id="{CCDCEA60-7A6F-4A2F-8807-7424133B18F7}" type="slidenum">
              <a:rPr lang="en-US" smtClean="0"/>
              <a:pPr/>
              <a:t>‹#›</a:t>
            </a:fld>
            <a:endParaRPr lang="en-US" dirty="0"/>
          </a:p>
        </p:txBody>
      </p:sp>
      <p:pic>
        <p:nvPicPr>
          <p:cNvPr id="10" name="Picture 9">
            <a:extLst>
              <a:ext uri="{FF2B5EF4-FFF2-40B4-BE49-F238E27FC236}">
                <a16:creationId xmlns:a16="http://schemas.microsoft.com/office/drawing/2014/main" id="{2DEAD95E-9C90-474A-BF3B-B37FE3351B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6317" y="6361680"/>
            <a:ext cx="1624226" cy="469709"/>
          </a:xfrm>
          <a:prstGeom prst="rect">
            <a:avLst/>
          </a:prstGeom>
        </p:spPr>
      </p:pic>
    </p:spTree>
    <p:extLst>
      <p:ext uri="{BB962C8B-B14F-4D97-AF65-F5344CB8AC3E}">
        <p14:creationId xmlns:p14="http://schemas.microsoft.com/office/powerpoint/2010/main" val="204382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E07D387E-6616-4BD0-9203-D1445744D44E}"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97280" y="6364525"/>
            <a:ext cx="877435" cy="460385"/>
          </a:xfrm>
        </p:spPr>
        <p:txBody>
          <a:bodyPr/>
          <a:lstStyle/>
          <a:p>
            <a:fld id="{CCDCEA60-7A6F-4A2F-8807-7424133B18F7}" type="slidenum">
              <a:rPr lang="en-US" smtClean="0"/>
              <a:t>‹#›</a:t>
            </a:fld>
            <a:endParaRPr lang="en-US" dirty="0"/>
          </a:p>
        </p:txBody>
      </p:sp>
      <p:pic>
        <p:nvPicPr>
          <p:cNvPr id="10" name="Picture 9">
            <a:extLst>
              <a:ext uri="{FF2B5EF4-FFF2-40B4-BE49-F238E27FC236}">
                <a16:creationId xmlns:a16="http://schemas.microsoft.com/office/drawing/2014/main" id="{840FA425-34EB-4F34-B781-B70F5A3FF1C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3182"/>
          <a:stretch/>
        </p:blipFill>
        <p:spPr>
          <a:xfrm>
            <a:off x="11376712" y="6206330"/>
            <a:ext cx="645945" cy="484657"/>
          </a:xfrm>
          <a:prstGeom prst="rect">
            <a:avLst/>
          </a:prstGeom>
        </p:spPr>
      </p:pic>
    </p:spTree>
    <p:extLst>
      <p:ext uri="{BB962C8B-B14F-4D97-AF65-F5344CB8AC3E}">
        <p14:creationId xmlns:p14="http://schemas.microsoft.com/office/powerpoint/2010/main" val="7947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187910"/>
            <a:ext cx="12192000" cy="670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8839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46309" y="6361864"/>
            <a:ext cx="1227631" cy="365125"/>
          </a:xfrm>
          <a:prstGeom prst="rect">
            <a:avLst/>
          </a:prstGeom>
        </p:spPr>
        <p:txBody>
          <a:bodyPr vert="horz" lIns="91440" tIns="45720" rIns="91440" bIns="45720" rtlCol="0" anchor="ctr"/>
          <a:lstStyle>
            <a:lvl1pPr algn="l">
              <a:defRPr sz="900">
                <a:solidFill>
                  <a:srgbClr val="FFFFFF"/>
                </a:solidFill>
              </a:defRPr>
            </a:lvl1pPr>
          </a:lstStyle>
          <a:p>
            <a:fld id="{E07D387E-6616-4BD0-9203-D1445744D44E}" type="datetimeFigureOut">
              <a:rPr lang="en-US" smtClean="0"/>
              <a:t>11/6/2024</a:t>
            </a:fld>
            <a:endParaRPr lang="en-US" dirty="0"/>
          </a:p>
        </p:txBody>
      </p:sp>
      <p:sp>
        <p:nvSpPr>
          <p:cNvPr id="5" name="Footer Placeholder 4"/>
          <p:cNvSpPr>
            <a:spLocks noGrp="1"/>
          </p:cNvSpPr>
          <p:nvPr>
            <p:ph type="ftr" sz="quarter" idx="3"/>
          </p:nvPr>
        </p:nvSpPr>
        <p:spPr>
          <a:xfrm>
            <a:off x="3197952" y="6361864"/>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7280" y="6364525"/>
            <a:ext cx="702337" cy="365125"/>
          </a:xfrm>
          <a:prstGeom prst="rect">
            <a:avLst/>
          </a:prstGeom>
        </p:spPr>
        <p:txBody>
          <a:bodyPr vert="horz" lIns="91440" tIns="45720" rIns="91440" bIns="45720" rtlCol="0" anchor="ctr"/>
          <a:lstStyle>
            <a:lvl1pPr algn="r">
              <a:defRPr sz="1050">
                <a:solidFill>
                  <a:srgbClr val="FFFFFF"/>
                </a:solidFill>
              </a:defRPr>
            </a:lvl1pPr>
          </a:lstStyle>
          <a:p>
            <a:fld id="{CCDCEA60-7A6F-4A2F-8807-7424133B18F7}"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1EE102D-222C-47C8-AB0B-86A54C9784F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010952" y="6227640"/>
            <a:ext cx="2190852" cy="633571"/>
          </a:xfrm>
          <a:prstGeom prst="rect">
            <a:avLst/>
          </a:prstGeom>
        </p:spPr>
      </p:pic>
      <p:pic>
        <p:nvPicPr>
          <p:cNvPr id="11" name="Picture 10" descr="A close up of a logo&#10;&#10;Description automatically generated">
            <a:extLst>
              <a:ext uri="{FF2B5EF4-FFF2-40B4-BE49-F238E27FC236}">
                <a16:creationId xmlns:a16="http://schemas.microsoft.com/office/drawing/2014/main" id="{E78C2515-5F07-447A-A42C-AC33E39C2F0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00762" y="3367095"/>
            <a:ext cx="190476" cy="123810"/>
          </a:xfrm>
          <a:prstGeom prst="rect">
            <a:avLst/>
          </a:prstGeom>
        </p:spPr>
      </p:pic>
    </p:spTree>
    <p:extLst>
      <p:ext uri="{BB962C8B-B14F-4D97-AF65-F5344CB8AC3E}">
        <p14:creationId xmlns:p14="http://schemas.microsoft.com/office/powerpoint/2010/main" val="17292044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epa.gov/grants/forms/subscribe-epa-grants-update-listserv"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osmre.gov/programs/applied-science/projects?field_category_target_id=All&amp;field_year_value=All&amp;field_status_value=All&amp;order=field_title_description&amp;sort=asc" TargetMode="External"/><Relationship Id="rId2" Type="http://schemas.openxmlformats.org/officeDocument/2006/relationships/hyperlink" Target="https://www.osmre.gov/programs/applied-science/projects?field_category_target_id=All&amp;field_year_value=All&amp;field_status_value=All&amp;order=field_year&amp;sort=asc"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water.usgs.gov/wrri/grant-details.php?ProjectID=2011IL239G&amp;Type=National" TargetMode="External"/><Relationship Id="rId3" Type="http://schemas.openxmlformats.org/officeDocument/2006/relationships/hyperlink" Target="https://water.usgs.gov/wrri/grant-details.php?ProjectID=2015IL298G&amp;Type=National" TargetMode="External"/><Relationship Id="rId7" Type="http://schemas.openxmlformats.org/officeDocument/2006/relationships/hyperlink" Target="https://water.usgs.gov/wrri/grant-details.php?ProjectID=2002IL7G&amp;Type=Nation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ater.usgs.gov/wrri/grant-details.php?ProjectID=2004IL56G&amp;Type=National" TargetMode="External"/><Relationship Id="rId5" Type="http://schemas.openxmlformats.org/officeDocument/2006/relationships/hyperlink" Target="https://water.usgs.gov/wrri/grant-details.php?ProjectID=2004IL49G&amp;Type=National" TargetMode="External"/><Relationship Id="rId4" Type="http://schemas.openxmlformats.org/officeDocument/2006/relationships/hyperlink" Target="https://water.usgs.gov/wrri/grant-details.php?ProjectID=2006IL134G&amp;Type=National" TargetMode="External"/><Relationship Id="rId9" Type="http://schemas.openxmlformats.org/officeDocument/2006/relationships/hyperlink" Target="https://water.usgs.gov/wrri/grant-details.php?ProjectID=2004IL52G&amp;Type=Nationa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1D394B9-9759-C92C-3C0A-58C0636DAFC5}"/>
              </a:ext>
            </a:extLst>
          </p:cNvPr>
          <p:cNvSpPr>
            <a:spLocks noGrp="1"/>
          </p:cNvSpPr>
          <p:nvPr>
            <p:ph type="ctrTitle"/>
          </p:nvPr>
        </p:nvSpPr>
        <p:spPr>
          <a:xfrm>
            <a:off x="69437" y="474098"/>
            <a:ext cx="12192000" cy="3523885"/>
          </a:xfrm>
        </p:spPr>
        <p:txBody>
          <a:bodyPr>
            <a:normAutofit fontScale="90000"/>
          </a:bodyPr>
          <a:lstStyle/>
          <a:p>
            <a:pPr marL="0" marR="0" algn="ctr">
              <a:lnSpc>
                <a:spcPct val="90000"/>
              </a:lnSpc>
              <a:spcBef>
                <a:spcPts val="0"/>
              </a:spcBef>
              <a:spcAft>
                <a:spcPts val="0"/>
              </a:spcAft>
            </a:pPr>
            <a:br>
              <a:rPr lang="en-US" sz="3200" dirty="0"/>
            </a:br>
            <a:br>
              <a:rPr lang="en-US" sz="3200" dirty="0">
                <a:solidFill>
                  <a:srgbClr val="FFFF00"/>
                </a:solidFill>
              </a:rPr>
            </a:br>
            <a:r>
              <a:rPr lang="en-US" sz="4400" dirty="0">
                <a:solidFill>
                  <a:schemeClr val="tx1"/>
                </a:solidFill>
                <a:latin typeface="Aharoni" panose="02010803020104030203" pitchFamily="2" charset="-79"/>
                <a:cs typeface="Aharoni" panose="02010803020104030203" pitchFamily="2" charset="-79"/>
              </a:rPr>
              <a:t>LET'S TALK RESEARCH</a:t>
            </a:r>
            <a:br>
              <a:rPr lang="en-US" sz="3200" dirty="0">
                <a:solidFill>
                  <a:schemeClr val="tx1"/>
                </a:solidFill>
                <a:latin typeface="Aharoni" panose="02010803020104030203" pitchFamily="2" charset="-79"/>
                <a:cs typeface="Aharoni" panose="02010803020104030203" pitchFamily="2" charset="-79"/>
              </a:rPr>
            </a:br>
            <a:br>
              <a:rPr lang="en-US" sz="3200" dirty="0">
                <a:solidFill>
                  <a:schemeClr val="tx1"/>
                </a:solidFill>
                <a:latin typeface="Aharoni" panose="02010803020104030203" pitchFamily="2" charset="-79"/>
                <a:cs typeface="Aharoni" panose="02010803020104030203" pitchFamily="2" charset="-79"/>
              </a:rPr>
            </a:br>
            <a:r>
              <a:rPr lang="en-US" sz="4900" b="1" kern="1200" dirty="0">
                <a:solidFill>
                  <a:schemeClr val="tx1"/>
                </a:solidFill>
                <a:effectLst/>
                <a:latin typeface="Aharoni" panose="02010803020104030203" pitchFamily="2" charset="-79"/>
                <a:ea typeface="DengXian Light" panose="02010600030101010101" pitchFamily="2" charset="-122"/>
                <a:cs typeface="Aharoni" panose="02010803020104030203" pitchFamily="2" charset="-79"/>
              </a:rPr>
              <a:t>Beyond NSF: </a:t>
            </a:r>
            <a:br>
              <a:rPr lang="en-US" sz="4900" b="1" kern="1200" dirty="0">
                <a:solidFill>
                  <a:schemeClr val="tx1"/>
                </a:solidFill>
                <a:effectLst/>
                <a:latin typeface="Aharoni" panose="02010803020104030203" pitchFamily="2" charset="-79"/>
                <a:ea typeface="DengXian Light" panose="02010600030101010101" pitchFamily="2" charset="-122"/>
                <a:cs typeface="Aharoni" panose="02010803020104030203" pitchFamily="2" charset="-79"/>
              </a:rPr>
            </a:br>
            <a:r>
              <a:rPr lang="en-US" sz="4900" b="1" kern="1200" dirty="0">
                <a:solidFill>
                  <a:schemeClr val="tx1"/>
                </a:solidFill>
                <a:effectLst/>
                <a:latin typeface="Aharoni" panose="02010803020104030203" pitchFamily="2" charset="-79"/>
                <a:ea typeface="DengXian Light" panose="02010600030101010101" pitchFamily="2" charset="-122"/>
                <a:cs typeface="Aharoni" panose="02010803020104030203" pitchFamily="2" charset="-79"/>
              </a:rPr>
              <a:t> United States Environmental Protection Agency (USEPA)</a:t>
            </a:r>
            <a:br>
              <a:rPr lang="en-US" sz="3200" dirty="0">
                <a:solidFill>
                  <a:schemeClr val="tx1"/>
                </a:solidFill>
                <a:effectLst/>
                <a:latin typeface="Aharoni" panose="02010803020104030203" pitchFamily="2" charset="-79"/>
                <a:ea typeface="Calibri" panose="020F0502020204030204" pitchFamily="34" charset="0"/>
                <a:cs typeface="Aharoni" panose="02010803020104030203" pitchFamily="2" charset="-79"/>
              </a:rPr>
            </a:br>
            <a:endParaRPr lang="en-US" sz="3200" dirty="0">
              <a:solidFill>
                <a:schemeClr val="tx1"/>
              </a:solidFill>
              <a:latin typeface="Aharoni" panose="02010803020104030203" pitchFamily="2" charset="-79"/>
              <a:cs typeface="Aharoni" panose="02010803020104030203" pitchFamily="2" charset="-79"/>
            </a:endParaRPr>
          </a:p>
        </p:txBody>
      </p:sp>
      <p:sp>
        <p:nvSpPr>
          <p:cNvPr id="24" name="Subtitle 23">
            <a:extLst>
              <a:ext uri="{FF2B5EF4-FFF2-40B4-BE49-F238E27FC236}">
                <a16:creationId xmlns:a16="http://schemas.microsoft.com/office/drawing/2014/main" id="{76E3DF3D-8217-17EB-40DA-48D7DC48F6FC}"/>
              </a:ext>
            </a:extLst>
          </p:cNvPr>
          <p:cNvSpPr>
            <a:spLocks noGrp="1"/>
          </p:cNvSpPr>
          <p:nvPr>
            <p:ph type="subTitle" idx="1"/>
          </p:nvPr>
        </p:nvSpPr>
        <p:spPr>
          <a:xfrm>
            <a:off x="1034942" y="3890264"/>
            <a:ext cx="10260990" cy="1209763"/>
          </a:xfrm>
        </p:spPr>
        <p:txBody>
          <a:bodyPr>
            <a:normAutofit fontScale="92500"/>
          </a:bodyPr>
          <a:lstStyle/>
          <a:p>
            <a:pPr algn="ctr"/>
            <a:r>
              <a:rPr lang="en-US" sz="2400" b="1" dirty="0">
                <a:solidFill>
                  <a:schemeClr val="tx1"/>
                </a:solidFill>
                <a:latin typeface="Arial Rounded MT Bold" panose="020F0704030504030204" pitchFamily="34" charset="0"/>
              </a:rPr>
              <a:t>Presented by: Jia Liu</a:t>
            </a:r>
          </a:p>
          <a:p>
            <a:pPr algn="ctr"/>
            <a:r>
              <a:rPr lang="en-US" b="1" dirty="0">
                <a:solidFill>
                  <a:schemeClr val="tx1"/>
                </a:solidFill>
                <a:latin typeface="Arial Rounded MT Bold" panose="020F0704030504030204" pitchFamily="34" charset="0"/>
              </a:rPr>
              <a:t>Associate Professor, School of Civil, Environmental and Infrastructure Engineering, </a:t>
            </a:r>
            <a:r>
              <a:rPr lang="en-US" b="1" dirty="0" err="1">
                <a:solidFill>
                  <a:schemeClr val="tx1"/>
                </a:solidFill>
                <a:latin typeface="Arial Rounded MT Bold" panose="020F0704030504030204" pitchFamily="34" charset="0"/>
              </a:rPr>
              <a:t>siuc</a:t>
            </a:r>
            <a:endParaRPr lang="en-US" b="1" dirty="0">
              <a:solidFill>
                <a:schemeClr val="tx1"/>
              </a:solidFill>
              <a:latin typeface="Arial Rounded MT Bold" panose="020F0704030504030204" pitchFamily="34" charset="0"/>
            </a:endParaRPr>
          </a:p>
          <a:p>
            <a:pPr algn="ctr"/>
            <a:endParaRPr lang="en-US" sz="2400" b="1" dirty="0">
              <a:solidFill>
                <a:schemeClr val="tx1"/>
              </a:solidFill>
              <a:latin typeface="Arial Rounded MT Bold" panose="020F0704030504030204" pitchFamily="34" charset="0"/>
            </a:endParaRPr>
          </a:p>
        </p:txBody>
      </p:sp>
      <p:pic>
        <p:nvPicPr>
          <p:cNvPr id="2" name="Picture 2" descr="United States Environmental Protection Agency - Wikipedia">
            <a:extLst>
              <a:ext uri="{FF2B5EF4-FFF2-40B4-BE49-F238E27FC236}">
                <a16:creationId xmlns:a16="http://schemas.microsoft.com/office/drawing/2014/main" id="{5BE58259-3CA7-7479-0082-CADC3BD4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9035" y="4775848"/>
            <a:ext cx="1470759" cy="147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3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86FFF9C-57A6-4A8B-393C-E4A0EF8023A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8E439816-8FB2-2D3A-8705-E78A708B1A6A}"/>
              </a:ext>
            </a:extLst>
          </p:cNvPr>
          <p:cNvSpPr>
            <a:spLocks noGrp="1"/>
          </p:cNvSpPr>
          <p:nvPr>
            <p:ph idx="4294967295"/>
          </p:nvPr>
        </p:nvSpPr>
        <p:spPr>
          <a:xfrm>
            <a:off x="1448448" y="964782"/>
            <a:ext cx="10253662" cy="4194175"/>
          </a:xfrm>
        </p:spPr>
        <p:txBody>
          <a:bodyPr>
            <a:normAutofit/>
          </a:bodyPr>
          <a:lstStyle/>
          <a:p>
            <a:pPr marL="0" indent="0">
              <a:buNone/>
            </a:pPr>
            <a:r>
              <a:rPr lang="en-US" sz="1800" b="1" i="0" dirty="0">
                <a:solidFill>
                  <a:srgbClr val="1B1B1B"/>
                </a:solidFill>
                <a:effectLst/>
                <a:latin typeface="+mn-lt"/>
              </a:rPr>
              <a:t>P3 Program Contact</a:t>
            </a:r>
          </a:p>
          <a:p>
            <a:pPr marL="0" indent="0">
              <a:buNone/>
            </a:pPr>
            <a:br>
              <a:rPr lang="en-US" sz="1800" dirty="0">
                <a:latin typeface="+mn-lt"/>
              </a:rPr>
            </a:br>
            <a:r>
              <a:rPr lang="en-US" sz="1800" b="0" i="0" u="sng" dirty="0">
                <a:solidFill>
                  <a:srgbClr val="1B1B1B"/>
                </a:solidFill>
                <a:effectLst/>
                <a:latin typeface="+mn-lt"/>
              </a:rPr>
              <a:t>Angela Page</a:t>
            </a:r>
            <a:r>
              <a:rPr lang="en-US" sz="1800" b="0" i="0" dirty="0">
                <a:solidFill>
                  <a:srgbClr val="1B1B1B"/>
                </a:solidFill>
                <a:effectLst/>
                <a:latin typeface="+mn-lt"/>
              </a:rPr>
              <a:t> (page.angelad@epa.gov)</a:t>
            </a:r>
            <a:br>
              <a:rPr lang="en-US" sz="1800" dirty="0">
                <a:latin typeface="+mn-lt"/>
              </a:rPr>
            </a:br>
            <a:r>
              <a:rPr lang="en-US" sz="1800" b="0" i="0" dirty="0">
                <a:solidFill>
                  <a:srgbClr val="1B1B1B"/>
                </a:solidFill>
                <a:effectLst/>
                <a:latin typeface="+mn-lt"/>
              </a:rPr>
              <a:t>Office of Science Advisor, Policy &amp; Engagement</a:t>
            </a:r>
            <a:br>
              <a:rPr lang="en-US" sz="1800" dirty="0">
                <a:latin typeface="+mn-lt"/>
              </a:rPr>
            </a:br>
            <a:r>
              <a:rPr lang="en-US" sz="1800" b="0" i="0" dirty="0">
                <a:solidFill>
                  <a:srgbClr val="1B1B1B"/>
                </a:solidFill>
                <a:effectLst/>
                <a:latin typeface="+mn-lt"/>
              </a:rPr>
              <a:t>Office of Research and Development</a:t>
            </a:r>
            <a:br>
              <a:rPr lang="en-US" sz="1800" dirty="0">
                <a:latin typeface="+mn-lt"/>
              </a:rPr>
            </a:br>
            <a:r>
              <a:rPr lang="en-US" sz="1800" b="0" i="0" dirty="0">
                <a:solidFill>
                  <a:srgbClr val="1B1B1B"/>
                </a:solidFill>
                <a:effectLst/>
                <a:latin typeface="+mn-lt"/>
              </a:rPr>
              <a:t>Washington, DC</a:t>
            </a:r>
            <a:br>
              <a:rPr lang="en-US" sz="1800" dirty="0">
                <a:latin typeface="+mn-lt"/>
              </a:rPr>
            </a:br>
            <a:r>
              <a:rPr lang="en-US" sz="1800" b="0" i="0" dirty="0">
                <a:solidFill>
                  <a:srgbClr val="1B1B1B"/>
                </a:solidFill>
                <a:effectLst/>
                <a:latin typeface="+mn-lt"/>
              </a:rPr>
              <a:t>Telephone: 202-564-7957  </a:t>
            </a:r>
          </a:p>
          <a:p>
            <a:pPr marL="0" indent="0">
              <a:buNone/>
            </a:pPr>
            <a:endParaRPr lang="en-US" sz="1800" dirty="0">
              <a:solidFill>
                <a:srgbClr val="1B1B1B"/>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1B1B1B"/>
                </a:solidFill>
                <a:effectLst/>
                <a:uLnTx/>
                <a:uFillTx/>
                <a:ea typeface="+mn-ea"/>
                <a:cs typeface="+mn-cs"/>
              </a:rPr>
              <a:t>Hayley Aja</a:t>
            </a:r>
            <a:r>
              <a:rPr kumimoji="0" lang="en-US" sz="1800" b="0" i="0" u="none" strike="noStrike" kern="1200" cap="none" spc="0" normalizeH="0" baseline="0" noProof="0" dirty="0">
                <a:ln>
                  <a:noFill/>
                </a:ln>
                <a:solidFill>
                  <a:srgbClr val="1B1B1B"/>
                </a:solidFill>
                <a:effectLst/>
                <a:uLnTx/>
                <a:uFillTx/>
                <a:ea typeface="+mn-ea"/>
                <a:cs typeface="+mn-cs"/>
              </a:rPr>
              <a:t> (spatz.kyle@epa.gov)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B1B"/>
                </a:solidFill>
                <a:effectLst/>
                <a:uLnTx/>
                <a:uFillTx/>
                <a:ea typeface="+mn-ea"/>
                <a:cs typeface="+mn-cs"/>
              </a:rPr>
              <a:t>Project Officer, Extramural Research Branch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B1B"/>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1B1B1B"/>
                </a:solidFill>
                <a:effectLst/>
                <a:uLnTx/>
                <a:uFillTx/>
                <a:ea typeface="+mn-ea"/>
                <a:cs typeface="+mn-cs"/>
              </a:rPr>
              <a:t>Kyle Spatz</a:t>
            </a:r>
            <a:r>
              <a:rPr kumimoji="0" lang="en-US" sz="1800" b="0" i="0" u="none" strike="noStrike" kern="1200" cap="none" spc="0" normalizeH="0" baseline="0" noProof="0" dirty="0">
                <a:ln>
                  <a:noFill/>
                </a:ln>
                <a:solidFill>
                  <a:srgbClr val="1B1B1B"/>
                </a:solidFill>
                <a:effectLst/>
                <a:uLnTx/>
                <a:uFillTx/>
                <a:ea typeface="+mn-ea"/>
                <a:cs typeface="+mn-cs"/>
              </a:rPr>
              <a:t> (aja.hayley@epa.gov)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B1B"/>
                </a:solidFill>
                <a:effectLst/>
                <a:uLnTx/>
                <a:uFillTx/>
                <a:ea typeface="+mn-ea"/>
                <a:cs typeface="+mn-cs"/>
              </a:rPr>
              <a:t>Program Analyst, Extramural Research and Partnerships; Research and Development; Science Advisor, Policy and Engagement; Equitable Resilience Builder</a:t>
            </a:r>
          </a:p>
          <a:p>
            <a:endParaRPr lang="en-US" sz="1800" b="0" i="0" dirty="0">
              <a:solidFill>
                <a:srgbClr val="1B1B1B"/>
              </a:solidFill>
              <a:effectLst/>
              <a:latin typeface="+mn-lt"/>
            </a:endParaRPr>
          </a:p>
          <a:p>
            <a:endParaRPr lang="en-US" sz="1800" dirty="0">
              <a:solidFill>
                <a:srgbClr val="1B1B1B"/>
              </a:solidFill>
            </a:endParaRPr>
          </a:p>
          <a:p>
            <a:endParaRPr lang="en-US" sz="1800" dirty="0">
              <a:latin typeface="+mn-lt"/>
            </a:endParaRPr>
          </a:p>
        </p:txBody>
      </p:sp>
      <p:sp>
        <p:nvSpPr>
          <p:cNvPr id="5" name="TextBox 4">
            <a:extLst>
              <a:ext uri="{FF2B5EF4-FFF2-40B4-BE49-F238E27FC236}">
                <a16:creationId xmlns:a16="http://schemas.microsoft.com/office/drawing/2014/main" id="{12A0E8FC-3BB9-60B2-C434-8DD60954F946}"/>
              </a:ext>
            </a:extLst>
          </p:cNvPr>
          <p:cNvSpPr txBox="1"/>
          <p:nvPr/>
        </p:nvSpPr>
        <p:spPr>
          <a:xfrm>
            <a:off x="1587921" y="4220248"/>
            <a:ext cx="997471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B1B"/>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1018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F1EB-AD2A-8703-F700-9DEEE225E801}"/>
              </a:ext>
            </a:extLst>
          </p:cNvPr>
          <p:cNvSpPr>
            <a:spLocks noGrp="1"/>
          </p:cNvSpPr>
          <p:nvPr>
            <p:ph type="title"/>
          </p:nvPr>
        </p:nvSpPr>
        <p:spPr/>
        <p:txBody>
          <a:bodyPr>
            <a:normAutofit/>
          </a:bodyPr>
          <a:lstStyle/>
          <a:p>
            <a:r>
              <a:rPr lang="en-US" sz="3200" b="1" i="0" dirty="0">
                <a:solidFill>
                  <a:srgbClr val="1B1B1B"/>
                </a:solidFill>
                <a:effectLst/>
                <a:latin typeface="Source Sans Pro Web"/>
              </a:rPr>
              <a:t>P3 Peer Review Criteria</a:t>
            </a:r>
            <a:endParaRPr lang="en-US" sz="3200" dirty="0"/>
          </a:p>
        </p:txBody>
      </p:sp>
      <p:sp>
        <p:nvSpPr>
          <p:cNvPr id="3" name="Content Placeholder 2">
            <a:extLst>
              <a:ext uri="{FF2B5EF4-FFF2-40B4-BE49-F238E27FC236}">
                <a16:creationId xmlns:a16="http://schemas.microsoft.com/office/drawing/2014/main" id="{E5549692-0AF7-03B8-A1C6-A2D57FA0814C}"/>
              </a:ext>
            </a:extLst>
          </p:cNvPr>
          <p:cNvSpPr>
            <a:spLocks noGrp="1"/>
          </p:cNvSpPr>
          <p:nvPr>
            <p:ph idx="1"/>
          </p:nvPr>
        </p:nvSpPr>
        <p:spPr/>
        <p:txBody>
          <a:bodyPr>
            <a:normAutofit/>
          </a:bodyPr>
          <a:lstStyle/>
          <a:p>
            <a:r>
              <a:rPr lang="en-US" sz="2000" b="0" i="0" dirty="0">
                <a:solidFill>
                  <a:srgbClr val="1B1B1B"/>
                </a:solidFill>
                <a:effectLst/>
                <a:latin typeface="Source Sans Pro Web"/>
              </a:rPr>
              <a:t>The following criteria are used in descending order of importance. </a:t>
            </a:r>
          </a:p>
          <a:p>
            <a:r>
              <a:rPr lang="en-US" sz="2000" b="0" i="0" dirty="0">
                <a:solidFill>
                  <a:srgbClr val="1B1B1B"/>
                </a:solidFill>
                <a:effectLst/>
                <a:latin typeface="Source Sans Pro Web"/>
              </a:rPr>
              <a:t>1) Relationship of Challenge to Sustainability (People, Prosperity, and the Planet)</a:t>
            </a:r>
          </a:p>
          <a:p>
            <a:r>
              <a:rPr lang="en-US" sz="2000" dirty="0">
                <a:solidFill>
                  <a:srgbClr val="1B1B1B"/>
                </a:solidFill>
                <a:latin typeface="Source Sans Pro Web"/>
              </a:rPr>
              <a:t>2) Challenge Definition </a:t>
            </a:r>
          </a:p>
          <a:p>
            <a:r>
              <a:rPr lang="en-US" sz="2000" dirty="0">
                <a:solidFill>
                  <a:srgbClr val="1B1B1B"/>
                </a:solidFill>
                <a:latin typeface="Source Sans Pro Web"/>
              </a:rPr>
              <a:t>3) Innovation and Technical Merit</a:t>
            </a:r>
          </a:p>
          <a:p>
            <a:r>
              <a:rPr lang="en-US" sz="2000" dirty="0">
                <a:solidFill>
                  <a:srgbClr val="1B1B1B"/>
                </a:solidFill>
                <a:latin typeface="Source Sans Pro Web"/>
              </a:rPr>
              <a:t>4) Measurable Results (outputs/outcomes), partnerships, repeatability</a:t>
            </a:r>
          </a:p>
          <a:p>
            <a:r>
              <a:rPr lang="en-US" sz="2000" dirty="0">
                <a:solidFill>
                  <a:srgbClr val="1B1B1B"/>
                </a:solidFill>
                <a:latin typeface="Source Sans Pro Web"/>
              </a:rPr>
              <a:t>5) Integration of P3 Concepts as an Educational Tool</a:t>
            </a:r>
          </a:p>
          <a:p>
            <a:r>
              <a:rPr lang="en-US" sz="2000" dirty="0">
                <a:solidFill>
                  <a:srgbClr val="1B1B1B"/>
                </a:solidFill>
                <a:latin typeface="Source Sans Pro Web"/>
              </a:rPr>
              <a:t>Applications receiving scores of recommended or highly recommended as a result of the peer review process will then undergo a "programmatic" review conducted by technical experts from the EPA. </a:t>
            </a:r>
          </a:p>
        </p:txBody>
      </p:sp>
      <p:sp>
        <p:nvSpPr>
          <p:cNvPr id="5" name="TextBox 4">
            <a:extLst>
              <a:ext uri="{FF2B5EF4-FFF2-40B4-BE49-F238E27FC236}">
                <a16:creationId xmlns:a16="http://schemas.microsoft.com/office/drawing/2014/main" id="{19EC5F3F-AE29-0BA8-2BCF-BEE384347D24}"/>
              </a:ext>
            </a:extLst>
          </p:cNvPr>
          <p:cNvSpPr txBox="1"/>
          <p:nvPr/>
        </p:nvSpPr>
        <p:spPr>
          <a:xfrm>
            <a:off x="5985933" y="178229"/>
            <a:ext cx="5528733" cy="1477328"/>
          </a:xfrm>
          <a:prstGeom prst="rect">
            <a:avLst/>
          </a:prstGeom>
          <a:solidFill>
            <a:schemeClr val="accent4">
              <a:lumMod val="20000"/>
              <a:lumOff val="80000"/>
            </a:schemeClr>
          </a:solidFill>
        </p:spPr>
        <p:txBody>
          <a:bodyPr wrap="square">
            <a:spAutoFit/>
          </a:bodyPr>
          <a:lstStyle/>
          <a:p>
            <a:r>
              <a:rPr lang="en-US" sz="1800" b="0" i="1" dirty="0">
                <a:solidFill>
                  <a:srgbClr val="1B1B1B"/>
                </a:solidFill>
                <a:effectLst/>
                <a:latin typeface="Source Sans Pro Web"/>
              </a:rPr>
              <a:t>Each peer review panel includes non-EPA scientists, engineers, social scientists and/or economists.</a:t>
            </a:r>
          </a:p>
          <a:p>
            <a:r>
              <a:rPr lang="en-US" sz="1800" b="0" i="1" dirty="0">
                <a:solidFill>
                  <a:srgbClr val="1B1B1B"/>
                </a:solidFill>
                <a:effectLst/>
                <a:latin typeface="Source Sans Pro Web"/>
              </a:rPr>
              <a:t>For each application, reviewers are asked to give a score of either highly recommended, recommended or not recommended. </a:t>
            </a:r>
          </a:p>
        </p:txBody>
      </p:sp>
    </p:spTree>
    <p:extLst>
      <p:ext uri="{BB962C8B-B14F-4D97-AF65-F5344CB8AC3E}">
        <p14:creationId xmlns:p14="http://schemas.microsoft.com/office/powerpoint/2010/main" val="83842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19004-E607-C39E-B657-84C9DD5F0504}"/>
              </a:ext>
            </a:extLst>
          </p:cNvPr>
          <p:cNvSpPr>
            <a:spLocks noGrp="1"/>
          </p:cNvSpPr>
          <p:nvPr>
            <p:ph type="title"/>
          </p:nvPr>
        </p:nvSpPr>
        <p:spPr>
          <a:xfrm>
            <a:off x="646112" y="452718"/>
            <a:ext cx="6813468" cy="1400530"/>
          </a:xfrm>
        </p:spPr>
        <p:txBody>
          <a:bodyPr anchor="ctr">
            <a:normAutofit/>
          </a:bodyPr>
          <a:lstStyle/>
          <a:p>
            <a:r>
              <a:rPr lang="en-US" sz="4000" dirty="0">
                <a:solidFill>
                  <a:schemeClr val="tx1"/>
                </a:solidFill>
              </a:rPr>
              <a:t>Science to Achieve Results (STAR) Program</a:t>
            </a:r>
          </a:p>
        </p:txBody>
      </p:sp>
      <p:sp>
        <p:nvSpPr>
          <p:cNvPr id="3" name="Content Placeholder 2">
            <a:extLst>
              <a:ext uri="{FF2B5EF4-FFF2-40B4-BE49-F238E27FC236}">
                <a16:creationId xmlns:a16="http://schemas.microsoft.com/office/drawing/2014/main" id="{7767D3F4-C3E1-FEEA-E385-EAA3272DF9F2}"/>
              </a:ext>
            </a:extLst>
          </p:cNvPr>
          <p:cNvSpPr>
            <a:spLocks noGrp="1"/>
          </p:cNvSpPr>
          <p:nvPr>
            <p:ph idx="1"/>
          </p:nvPr>
        </p:nvSpPr>
        <p:spPr>
          <a:xfrm>
            <a:off x="1052286" y="1853248"/>
            <a:ext cx="10087427" cy="4195481"/>
          </a:xfrm>
        </p:spPr>
        <p:txBody>
          <a:bodyPr>
            <a:normAutofit/>
          </a:bodyPr>
          <a:lstStyle/>
          <a:p>
            <a:pPr>
              <a:buFont typeface="Arial" panose="020B0604020202020204" pitchFamily="34" charset="0"/>
              <a:buChar char="•"/>
            </a:pPr>
            <a:r>
              <a:rPr lang="en-US" sz="2200" dirty="0"/>
              <a:t> A competitive, peer-reviewed research program that provides access to the nation’s best scientists and engineers in academic and other nonprofit research institutions. </a:t>
            </a:r>
          </a:p>
          <a:p>
            <a:pPr>
              <a:buFont typeface="Arial" panose="020B0604020202020204" pitchFamily="34" charset="0"/>
              <a:buChar char="•"/>
            </a:pPr>
            <a:r>
              <a:rPr lang="en-US" sz="2200" dirty="0"/>
              <a:t> The STAR program funds research on the environmental and public health effects of </a:t>
            </a:r>
            <a:r>
              <a:rPr lang="en-US" sz="2200" u="sng" dirty="0"/>
              <a:t>air quality, environmental changes, water quality and quantity, hazardous waste, toxic substances, and pesticides</a:t>
            </a:r>
            <a:r>
              <a:rPr lang="en-US" sz="2200" dirty="0"/>
              <a:t>.</a:t>
            </a:r>
          </a:p>
          <a:p>
            <a:pPr>
              <a:buFont typeface="Arial" panose="020B0604020202020204" pitchFamily="34" charset="0"/>
              <a:buChar char="•"/>
            </a:pPr>
            <a:r>
              <a:rPr lang="en-US" sz="2200" dirty="0"/>
              <a:t> Since its inception in 1995, EPA’s STAR program has </a:t>
            </a:r>
            <a:r>
              <a:rPr lang="en-US" sz="2200" b="1" dirty="0"/>
              <a:t>awarded more than 7,600 research grants</a:t>
            </a:r>
            <a:r>
              <a:rPr lang="en-US" sz="2200" dirty="0"/>
              <a:t> nationwide. The program </a:t>
            </a:r>
            <a:r>
              <a:rPr lang="en-US" sz="2200" u="sng" dirty="0"/>
              <a:t>funds individual research projects</a:t>
            </a:r>
            <a:r>
              <a:rPr lang="en-US" sz="2200" dirty="0"/>
              <a:t> and </a:t>
            </a:r>
            <a:r>
              <a:rPr lang="en-US" sz="2200" u="sng" dirty="0"/>
              <a:t>establishes large research centers</a:t>
            </a:r>
            <a:r>
              <a:rPr lang="en-US" sz="2200" dirty="0"/>
              <a:t> (2-10 M) in specific areas of national concern. </a:t>
            </a:r>
          </a:p>
          <a:p>
            <a:pPr>
              <a:buFont typeface="Arial" panose="020B0604020202020204" pitchFamily="34" charset="0"/>
              <a:buChar char="•"/>
            </a:pPr>
            <a:r>
              <a:rPr lang="en-US" sz="2200" dirty="0"/>
              <a:t> The STAR program </a:t>
            </a:r>
            <a:r>
              <a:rPr lang="en-US" sz="2200" u="sng" dirty="0"/>
              <a:t>supports the development of researchers and young scientists across their careers through regular and early career research opportunities</a:t>
            </a:r>
            <a:r>
              <a:rPr lang="en-US" sz="2200" dirty="0"/>
              <a:t>. </a:t>
            </a:r>
          </a:p>
          <a:p>
            <a:endParaRPr lang="en-US" dirty="0"/>
          </a:p>
        </p:txBody>
      </p:sp>
      <p:sp>
        <p:nvSpPr>
          <p:cNvPr id="5" name="Slide Number Placeholder 4">
            <a:extLst>
              <a:ext uri="{FF2B5EF4-FFF2-40B4-BE49-F238E27FC236}">
                <a16:creationId xmlns:a16="http://schemas.microsoft.com/office/drawing/2014/main" id="{0E0DAEE6-1D8A-B056-C8E8-974DEEC7C2A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8194" name="Picture 2" descr="2015 EPA Science to Achieve Results (STAR) Fellowships for Graduate  Environmental Study – UPRM Department of Chemical Engineering">
            <a:extLst>
              <a:ext uri="{FF2B5EF4-FFF2-40B4-BE49-F238E27FC236}">
                <a16:creationId xmlns:a16="http://schemas.microsoft.com/office/drawing/2014/main" id="{9D81DA95-1B90-721D-EB03-90E594545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580" y="33090"/>
            <a:ext cx="324214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1D63044-0CF5-42E6-8430-2BFD1D37CE22}"/>
              </a:ext>
            </a:extLst>
          </p:cNvPr>
          <p:cNvGraphicFramePr>
            <a:graphicFrameLocks noGrp="1"/>
          </p:cNvGraphicFramePr>
          <p:nvPr/>
        </p:nvGraphicFramePr>
        <p:xfrm>
          <a:off x="1797143" y="976251"/>
          <a:ext cx="8427219" cy="4022725"/>
        </p:xfrm>
        <a:graphic>
          <a:graphicData uri="http://schemas.openxmlformats.org/drawingml/2006/table">
            <a:tbl>
              <a:tblPr/>
              <a:tblGrid>
                <a:gridCol w="2969322">
                  <a:extLst>
                    <a:ext uri="{9D8B030D-6E8A-4147-A177-3AD203B41FA5}">
                      <a16:colId xmlns:a16="http://schemas.microsoft.com/office/drawing/2014/main" val="844009662"/>
                    </a:ext>
                  </a:extLst>
                </a:gridCol>
                <a:gridCol w="1970122">
                  <a:extLst>
                    <a:ext uri="{9D8B030D-6E8A-4147-A177-3AD203B41FA5}">
                      <a16:colId xmlns:a16="http://schemas.microsoft.com/office/drawing/2014/main" val="3743424100"/>
                    </a:ext>
                  </a:extLst>
                </a:gridCol>
                <a:gridCol w="1913563">
                  <a:extLst>
                    <a:ext uri="{9D8B030D-6E8A-4147-A177-3AD203B41FA5}">
                      <a16:colId xmlns:a16="http://schemas.microsoft.com/office/drawing/2014/main" val="4010903297"/>
                    </a:ext>
                  </a:extLst>
                </a:gridCol>
                <a:gridCol w="810672">
                  <a:extLst>
                    <a:ext uri="{9D8B030D-6E8A-4147-A177-3AD203B41FA5}">
                      <a16:colId xmlns:a16="http://schemas.microsoft.com/office/drawing/2014/main" val="264322260"/>
                    </a:ext>
                  </a:extLst>
                </a:gridCol>
                <a:gridCol w="763540">
                  <a:extLst>
                    <a:ext uri="{9D8B030D-6E8A-4147-A177-3AD203B41FA5}">
                      <a16:colId xmlns:a16="http://schemas.microsoft.com/office/drawing/2014/main" val="1007931037"/>
                    </a:ext>
                  </a:extLst>
                </a:gridCol>
              </a:tblGrid>
              <a:tr h="268653">
                <a:tc>
                  <a:txBody>
                    <a:bodyPr/>
                    <a:lstStyle/>
                    <a:p>
                      <a:pPr algn="l" fontAlgn="b"/>
                      <a:r>
                        <a:rPr lang="en-US" sz="800" b="1" i="0" u="none" strike="noStrike">
                          <a:solidFill>
                            <a:srgbClr val="000000"/>
                          </a:solidFill>
                          <a:effectLst/>
                          <a:latin typeface="Calibri" panose="020F0502020204030204" pitchFamily="34" charset="0"/>
                        </a:rPr>
                        <a:t>ABSTRACT</a:t>
                      </a:r>
                    </a:p>
                  </a:txBody>
                  <a:tcPr marL="7070" marR="7070" marT="7070"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PRINCIPAL INVESTIGATOR</a:t>
                      </a:r>
                    </a:p>
                  </a:txBody>
                  <a:tcPr marL="7070" marR="7070" marT="7070"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INSTITUTION</a:t>
                      </a:r>
                    </a:p>
                  </a:txBody>
                  <a:tcPr marL="7070" marR="7070" marT="7070"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GRANT AMOUNT</a:t>
                      </a:r>
                    </a:p>
                  </a:txBody>
                  <a:tcPr marL="7070" marR="7070" marT="7070"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FY OF FUNDING</a:t>
                      </a:r>
                    </a:p>
                  </a:txBody>
                  <a:tcPr marL="7070" marR="7070" marT="7070" marB="0" anchor="b">
                    <a:lnL>
                      <a:noFill/>
                    </a:lnL>
                    <a:lnR>
                      <a:noFill/>
                    </a:lnR>
                    <a:lnT>
                      <a:noFill/>
                    </a:lnT>
                    <a:lnB>
                      <a:noFill/>
                    </a:lnB>
                  </a:tcPr>
                </a:tc>
                <a:extLst>
                  <a:ext uri="{0D108BD9-81ED-4DB2-BD59-A6C34878D82A}">
                    <a16:rowId xmlns:a16="http://schemas.microsoft.com/office/drawing/2014/main" val="781534904"/>
                  </a:ext>
                </a:extLst>
              </a:tr>
              <a:tr h="622144">
                <a:tc>
                  <a:txBody>
                    <a:bodyPr/>
                    <a:lstStyle/>
                    <a:p>
                      <a:pPr algn="l" fontAlgn="b"/>
                      <a:r>
                        <a:rPr lang="en-US" sz="800" b="0" i="0" u="none" strike="noStrike">
                          <a:solidFill>
                            <a:srgbClr val="000000"/>
                          </a:solidFill>
                          <a:effectLst/>
                          <a:latin typeface="Calibri" panose="020F0502020204030204" pitchFamily="34" charset="0"/>
                        </a:rPr>
                        <a:t>Plant Uptake and Mitigation of PFAS Associated with Sewage Effluent and Biosolids Application in Tile-Drained Fields</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Wei Zheng,Amelia Cheek,DoKyoung Lee,Yujie Men,Olawale Oladeji,Nandaksihore Rajagopalan</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University of Illinois,Illinois Farm Bureau,Metropolitan Water Reclamation District of Greater Chicago,University of California Riverside</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$1,599,522</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2025</a:t>
                      </a:r>
                    </a:p>
                  </a:txBody>
                  <a:tcPr marL="7070" marR="7070" marT="7070" marB="0" anchor="b">
                    <a:lnL>
                      <a:noFill/>
                    </a:lnL>
                    <a:lnR>
                      <a:noFill/>
                    </a:lnR>
                    <a:lnT>
                      <a:noFill/>
                    </a:lnT>
                    <a:lnB>
                      <a:noFill/>
                    </a:lnB>
                  </a:tcPr>
                </a:tc>
                <a:extLst>
                  <a:ext uri="{0D108BD9-81ED-4DB2-BD59-A6C34878D82A}">
                    <a16:rowId xmlns:a16="http://schemas.microsoft.com/office/drawing/2014/main" val="1256728647"/>
                  </a:ext>
                </a:extLst>
              </a:tr>
              <a:tr h="664563">
                <a:tc>
                  <a:txBody>
                    <a:bodyPr/>
                    <a:lstStyle/>
                    <a:p>
                      <a:pPr algn="l" fontAlgn="b"/>
                      <a:r>
                        <a:rPr lang="en-US" sz="800" b="0" i="0" u="none" strike="noStrike">
                          <a:solidFill>
                            <a:srgbClr val="000000"/>
                          </a:solidFill>
                          <a:effectLst/>
                          <a:latin typeface="Calibri" panose="020F0502020204030204" pitchFamily="34" charset="0"/>
                        </a:rPr>
                        <a:t>Electrification, Emissions, Exposure, and Equity: Community-Driven Scenarios for Freight Vehicle Electrification</a:t>
                      </a:r>
                    </a:p>
                  </a:txBody>
                  <a:tcPr marL="7070" marR="7070" marT="7070" marB="0" anchor="b">
                    <a:lnL>
                      <a:noFill/>
                    </a:lnL>
                    <a:lnR>
                      <a:noFill/>
                    </a:lnR>
                    <a:lnT>
                      <a:noFill/>
                    </a:lnT>
                    <a:lnB>
                      <a:noFill/>
                    </a:lnB>
                  </a:tcPr>
                </a:tc>
                <a:tc>
                  <a:txBody>
                    <a:bodyPr/>
                    <a:lstStyle/>
                    <a:p>
                      <a:pPr algn="l" fontAlgn="b"/>
                      <a:r>
                        <a:rPr lang="pt-BR" sz="800" b="0" i="0" u="none" strike="noStrike">
                          <a:solidFill>
                            <a:srgbClr val="000000"/>
                          </a:solidFill>
                          <a:effectLst/>
                          <a:latin typeface="Calibri" panose="020F0502020204030204" pitchFamily="34" charset="0"/>
                        </a:rPr>
                        <a:t>Julie Cidell,Jose Acosta Cordova,Serap Erdal,Jane Lin</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University of Illinois Urbana-Champaign,Little Village Environmental Justice Organization,University of Illinois at Chicago</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$991,796</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2023</a:t>
                      </a:r>
                    </a:p>
                  </a:txBody>
                  <a:tcPr marL="7070" marR="7070" marT="7070" marB="0" anchor="b">
                    <a:lnL>
                      <a:noFill/>
                    </a:lnL>
                    <a:lnR>
                      <a:noFill/>
                    </a:lnR>
                    <a:lnT>
                      <a:noFill/>
                    </a:lnT>
                    <a:lnB>
                      <a:noFill/>
                    </a:lnB>
                  </a:tcPr>
                </a:tc>
                <a:extLst>
                  <a:ext uri="{0D108BD9-81ED-4DB2-BD59-A6C34878D82A}">
                    <a16:rowId xmlns:a16="http://schemas.microsoft.com/office/drawing/2014/main" val="516759759"/>
                  </a:ext>
                </a:extLst>
              </a:tr>
              <a:tr h="480747">
                <a:tc>
                  <a:txBody>
                    <a:bodyPr/>
                    <a:lstStyle/>
                    <a:p>
                      <a:pPr algn="l" fontAlgn="b"/>
                      <a:r>
                        <a:rPr lang="en-US" sz="800" b="0" i="0" u="none" strike="noStrike">
                          <a:solidFill>
                            <a:srgbClr val="000000"/>
                          </a:solidFill>
                          <a:effectLst/>
                          <a:latin typeface="Calibri" panose="020F0502020204030204" pitchFamily="34" charset="0"/>
                        </a:rPr>
                        <a:t>Development of a Novel Bioreactor and Biochar-Sorption-Channel (B2) Treatment System to Capture and Recover Nutrients from Tile Drainage</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Wei Zheng,Richard Cooke,Jorge Guzman,Olawale Oladeji,Nandaksihore Rajagopalan,Brajendra Sharma</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University of Illinois Urbana-Champaign,Metropolitan Water Reclamation District of Greater Chicago</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$999,377</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2020</a:t>
                      </a:r>
                    </a:p>
                  </a:txBody>
                  <a:tcPr marL="7070" marR="7070" marT="7070" marB="0" anchor="b">
                    <a:lnL>
                      <a:noFill/>
                    </a:lnL>
                    <a:lnR>
                      <a:noFill/>
                    </a:lnR>
                    <a:lnT>
                      <a:noFill/>
                    </a:lnT>
                    <a:lnB>
                      <a:noFill/>
                    </a:lnB>
                  </a:tcPr>
                </a:tc>
                <a:extLst>
                  <a:ext uri="{0D108BD9-81ED-4DB2-BD59-A6C34878D82A}">
                    <a16:rowId xmlns:a16="http://schemas.microsoft.com/office/drawing/2014/main" val="1580053370"/>
                  </a:ext>
                </a:extLst>
              </a:tr>
              <a:tr h="395910">
                <a:tc>
                  <a:txBody>
                    <a:bodyPr/>
                    <a:lstStyle/>
                    <a:p>
                      <a:pPr algn="l" fontAlgn="b"/>
                      <a:r>
                        <a:rPr lang="en-US" sz="800" b="0" i="0" u="none" strike="noStrike">
                          <a:solidFill>
                            <a:srgbClr val="000000"/>
                          </a:solidFill>
                          <a:effectLst/>
                          <a:latin typeface="Calibri" panose="020F0502020204030204" pitchFamily="34" charset="0"/>
                        </a:rPr>
                        <a:t>Machine-learned atmospheric chemical mechanisms</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Christopher Tessum,Nicole Riemer</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University of Illinois Urbana-Champaign</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$399,469</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2020</a:t>
                      </a:r>
                    </a:p>
                  </a:txBody>
                  <a:tcPr marL="7070" marR="7070" marT="7070" marB="0" anchor="b">
                    <a:lnL>
                      <a:noFill/>
                    </a:lnL>
                    <a:lnR>
                      <a:noFill/>
                    </a:lnR>
                    <a:lnT>
                      <a:noFill/>
                    </a:lnT>
                    <a:lnB>
                      <a:noFill/>
                    </a:lnB>
                  </a:tcPr>
                </a:tc>
                <a:extLst>
                  <a:ext uri="{0D108BD9-81ED-4DB2-BD59-A6C34878D82A}">
                    <a16:rowId xmlns:a16="http://schemas.microsoft.com/office/drawing/2014/main" val="1955715123"/>
                  </a:ext>
                </a:extLst>
              </a:tr>
              <a:tr h="466608">
                <a:tc>
                  <a:txBody>
                    <a:bodyPr/>
                    <a:lstStyle/>
                    <a:p>
                      <a:pPr algn="l" fontAlgn="b"/>
                      <a:r>
                        <a:rPr lang="en-US" sz="800" b="0" i="0" u="none" strike="noStrike">
                          <a:solidFill>
                            <a:srgbClr val="000000"/>
                          </a:solidFill>
                          <a:effectLst/>
                          <a:latin typeface="Calibri" panose="020F0502020204030204" pitchFamily="34" charset="0"/>
                        </a:rPr>
                        <a:t>Enabling Adaptive UV and Solar-Based Disinfection Systems to Reduce the Persistence of Viral Pathogens in Wastewater for Sustainable Reuse</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Thanh (Helen) H. Nguyen,Jeremy S Guest,Joanna L Shisler</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University of Illinois Urbana-Champaign</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$750,000</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2015</a:t>
                      </a:r>
                    </a:p>
                  </a:txBody>
                  <a:tcPr marL="7070" marR="7070" marT="7070" marB="0" anchor="b">
                    <a:lnL>
                      <a:noFill/>
                    </a:lnL>
                    <a:lnR>
                      <a:noFill/>
                    </a:lnR>
                    <a:lnT>
                      <a:noFill/>
                    </a:lnT>
                    <a:lnB>
                      <a:noFill/>
                    </a:lnB>
                  </a:tcPr>
                </a:tc>
                <a:extLst>
                  <a:ext uri="{0D108BD9-81ED-4DB2-BD59-A6C34878D82A}">
                    <a16:rowId xmlns:a16="http://schemas.microsoft.com/office/drawing/2014/main" val="3894769737"/>
                  </a:ext>
                </a:extLst>
              </a:tr>
              <a:tr h="530236">
                <a:tc>
                  <a:txBody>
                    <a:bodyPr/>
                    <a:lstStyle/>
                    <a:p>
                      <a:pPr algn="l" fontAlgn="b"/>
                      <a:r>
                        <a:rPr lang="en-US" sz="800" b="0" i="0" u="none" strike="noStrike">
                          <a:solidFill>
                            <a:srgbClr val="000000"/>
                          </a:solidFill>
                          <a:effectLst/>
                          <a:latin typeface="Calibri" panose="020F0502020204030204" pitchFamily="34" charset="0"/>
                        </a:rPr>
                        <a:t>Combining Measurements and Models to Predict the Impacts of Climate Change and Weatherization on Indoor Air Quality and Chronic Health Effects in U.S. Residences</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Brent Stephens</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Illinois Institute of Technology</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$499,974</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2015</a:t>
                      </a:r>
                    </a:p>
                  </a:txBody>
                  <a:tcPr marL="7070" marR="7070" marT="7070" marB="0" anchor="b">
                    <a:lnL>
                      <a:noFill/>
                    </a:lnL>
                    <a:lnR>
                      <a:noFill/>
                    </a:lnR>
                    <a:lnT>
                      <a:noFill/>
                    </a:lnT>
                    <a:lnB>
                      <a:noFill/>
                    </a:lnB>
                  </a:tcPr>
                </a:tc>
                <a:extLst>
                  <a:ext uri="{0D108BD9-81ED-4DB2-BD59-A6C34878D82A}">
                    <a16:rowId xmlns:a16="http://schemas.microsoft.com/office/drawing/2014/main" val="2549994792"/>
                  </a:ext>
                </a:extLst>
              </a:tr>
              <a:tr h="593864">
                <a:tc>
                  <a:txBody>
                    <a:bodyPr/>
                    <a:lstStyle/>
                    <a:p>
                      <a:pPr algn="l" fontAlgn="b"/>
                      <a:r>
                        <a:rPr lang="en-US" sz="800" b="0" i="0" u="none" strike="noStrike">
                          <a:solidFill>
                            <a:srgbClr val="000000"/>
                          </a:solidFill>
                          <a:effectLst/>
                          <a:latin typeface="Calibri" panose="020F0502020204030204" pitchFamily="34" charset="0"/>
                        </a:rPr>
                        <a:t>A Global Map of Feasible Residential Solutions, Emphasizing Stoves with Space Heating Uses</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Tami C. Bond,Susanne Bauer,Rufus D. Edwards,Paul W Francisco,Omar Masera,Marko Princevac</a:t>
                      </a:r>
                    </a:p>
                  </a:txBody>
                  <a:tcPr marL="7070" marR="7070" marT="7070"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University of Illinois Urbana-Champaign,Columbia University in the City of New York,University of California - Irvine,University of California - Riverside</a:t>
                      </a:r>
                    </a:p>
                  </a:txBody>
                  <a:tcPr marL="7070" marR="7070" marT="707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$1,499,998</a:t>
                      </a:r>
                    </a:p>
                  </a:txBody>
                  <a:tcPr marL="7070" marR="7070" marT="7070"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2014</a:t>
                      </a:r>
                    </a:p>
                  </a:txBody>
                  <a:tcPr marL="7070" marR="7070" marT="7070" marB="0" anchor="b">
                    <a:lnL>
                      <a:noFill/>
                    </a:lnL>
                    <a:lnR>
                      <a:noFill/>
                    </a:lnR>
                    <a:lnT>
                      <a:noFill/>
                    </a:lnT>
                    <a:lnB>
                      <a:noFill/>
                    </a:lnB>
                  </a:tcPr>
                </a:tc>
                <a:extLst>
                  <a:ext uri="{0D108BD9-81ED-4DB2-BD59-A6C34878D82A}">
                    <a16:rowId xmlns:a16="http://schemas.microsoft.com/office/drawing/2014/main" val="4260790354"/>
                  </a:ext>
                </a:extLst>
              </a:tr>
            </a:tbl>
          </a:graphicData>
        </a:graphic>
      </p:graphicFrame>
    </p:spTree>
    <p:extLst>
      <p:ext uri="{BB962C8B-B14F-4D97-AF65-F5344CB8AC3E}">
        <p14:creationId xmlns:p14="http://schemas.microsoft.com/office/powerpoint/2010/main" val="301973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20EA-BC4C-BC42-CDE4-EB4B1D3EB213}"/>
              </a:ext>
            </a:extLst>
          </p:cNvPr>
          <p:cNvSpPr>
            <a:spLocks noGrp="1"/>
          </p:cNvSpPr>
          <p:nvPr>
            <p:ph type="title"/>
          </p:nvPr>
        </p:nvSpPr>
        <p:spPr/>
        <p:txBody>
          <a:bodyPr anchor="ctr">
            <a:normAutofit/>
          </a:bodyPr>
          <a:lstStyle/>
          <a:p>
            <a:r>
              <a:rPr lang="en-US" dirty="0">
                <a:solidFill>
                  <a:schemeClr val="tx1"/>
                </a:solidFill>
              </a:rPr>
              <a:t>An open funding opportunity</a:t>
            </a:r>
          </a:p>
        </p:txBody>
      </p:sp>
      <p:sp>
        <p:nvSpPr>
          <p:cNvPr id="8" name="Content Placeholder 7">
            <a:extLst>
              <a:ext uri="{FF2B5EF4-FFF2-40B4-BE49-F238E27FC236}">
                <a16:creationId xmlns:a16="http://schemas.microsoft.com/office/drawing/2014/main" id="{6A50C262-70FA-AB56-0E77-DBD0F206F67F}"/>
              </a:ext>
            </a:extLst>
          </p:cNvPr>
          <p:cNvSpPr>
            <a:spLocks noGrp="1"/>
          </p:cNvSpPr>
          <p:nvPr>
            <p:ph sz="half" idx="2"/>
          </p:nvPr>
        </p:nvSpPr>
        <p:spPr>
          <a:xfrm>
            <a:off x="1002536" y="2254396"/>
            <a:ext cx="10465116" cy="2948661"/>
          </a:xfrm>
        </p:spPr>
        <p:txBody>
          <a:bodyPr>
            <a:normAutofit/>
          </a:bodyPr>
          <a:lstStyle/>
          <a:p>
            <a:pPr marL="0" indent="0">
              <a:buNone/>
            </a:pPr>
            <a:r>
              <a:rPr lang="en-US" sz="2000" dirty="0"/>
              <a:t>Developing and Demonstrating </a:t>
            </a:r>
            <a:r>
              <a:rPr lang="en-US" sz="2000" dirty="0" err="1"/>
              <a:t>Nanosensor</a:t>
            </a:r>
            <a:r>
              <a:rPr lang="en-US" sz="2000" dirty="0"/>
              <a:t> Technology to Detect, Monitor, and Degrade Pollutants Funding Opportunity</a:t>
            </a:r>
          </a:p>
          <a:p>
            <a:pPr marL="0" indent="0">
              <a:buNone/>
            </a:pPr>
            <a:r>
              <a:rPr lang="en-US" sz="2000" dirty="0"/>
              <a:t>     STAR Program, up to 1.5 M, cost sharing not required, one award. </a:t>
            </a:r>
          </a:p>
          <a:p>
            <a:pPr marL="0" indent="0">
              <a:buNone/>
            </a:pPr>
            <a:r>
              <a:rPr lang="en-US" sz="2000" dirty="0"/>
              <a:t>     Solicitation Opening Date: July 31, 2024</a:t>
            </a:r>
            <a:br>
              <a:rPr lang="en-US" sz="2000" dirty="0"/>
            </a:br>
            <a:r>
              <a:rPr lang="en-US" sz="2000" dirty="0"/>
              <a:t>     Solicitation Closing Date: November 13, 2024: 11:59:59 pm Eastern Time</a:t>
            </a:r>
          </a:p>
          <a:p>
            <a:endParaRPr lang="en-US" dirty="0"/>
          </a:p>
        </p:txBody>
      </p:sp>
      <p:sp>
        <p:nvSpPr>
          <p:cNvPr id="4" name="Slide Number Placeholder 3">
            <a:extLst>
              <a:ext uri="{FF2B5EF4-FFF2-40B4-BE49-F238E27FC236}">
                <a16:creationId xmlns:a16="http://schemas.microsoft.com/office/drawing/2014/main" id="{9D60DDD7-EB69-81CE-0DE6-1F72422DEC0B}"/>
              </a:ext>
            </a:extLst>
          </p:cNvPr>
          <p:cNvSpPr>
            <a:spLocks noGrp="1"/>
          </p:cNvSpPr>
          <p:nvPr>
            <p:ph type="sldNum" sz="quarter" idx="12"/>
          </p:nvPr>
        </p:nvSpPr>
        <p:spPr/>
        <p:txBody>
          <a:bodyPr>
            <a:normAutofit fontScale="775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A3A4BFCE-086D-438F-B441-B6F86A11D8E3}"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14</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62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79A8F-FE91-4B8D-B819-829DE0696360}"/>
              </a:ext>
            </a:extLst>
          </p:cNvPr>
          <p:cNvSpPr>
            <a:spLocks noGrp="1"/>
          </p:cNvSpPr>
          <p:nvPr>
            <p:ph type="title"/>
          </p:nvPr>
        </p:nvSpPr>
        <p:spPr/>
        <p:txBody>
          <a:bodyPr/>
          <a:lstStyle/>
          <a:p>
            <a:r>
              <a:rPr lang="en-US" dirty="0"/>
              <a:t>STAR Program Review </a:t>
            </a:r>
          </a:p>
        </p:txBody>
      </p:sp>
      <p:sp>
        <p:nvSpPr>
          <p:cNvPr id="5" name="Content Placeholder 4">
            <a:extLst>
              <a:ext uri="{FF2B5EF4-FFF2-40B4-BE49-F238E27FC236}">
                <a16:creationId xmlns:a16="http://schemas.microsoft.com/office/drawing/2014/main" id="{03C98CF8-DE71-430C-B9A8-EE278ABDE40A}"/>
              </a:ext>
            </a:extLst>
          </p:cNvPr>
          <p:cNvSpPr>
            <a:spLocks noGrp="1"/>
          </p:cNvSpPr>
          <p:nvPr>
            <p:ph idx="1"/>
          </p:nvPr>
        </p:nvSpPr>
        <p:spPr/>
        <p:txBody>
          <a:bodyPr>
            <a:normAutofit fontScale="55000" lnSpcReduction="20000"/>
          </a:bodyPr>
          <a:lstStyle/>
          <a:p>
            <a:r>
              <a:rPr lang="en-US" dirty="0"/>
              <a:t>Research Merits:</a:t>
            </a:r>
          </a:p>
          <a:p>
            <a:pPr lvl="1"/>
            <a:r>
              <a:rPr lang="en-US" dirty="0"/>
              <a:t>Originality and contributes to the scientific knowledge in the topic area. Project (and its approach) is defensible and technically feasible, and uses appropriate and adequate research methods.</a:t>
            </a:r>
          </a:p>
          <a:p>
            <a:pPr lvl="1"/>
            <a:r>
              <a:rPr lang="en-US" dirty="0"/>
              <a:t>The project results will produce benefits to the public, and dissemination.</a:t>
            </a:r>
          </a:p>
          <a:p>
            <a:r>
              <a:rPr lang="en-US" dirty="0"/>
              <a:t>Responsiveness: </a:t>
            </a:r>
          </a:p>
          <a:p>
            <a:pPr lvl="1"/>
            <a:r>
              <a:rPr lang="en-US" sz="2700" dirty="0"/>
              <a:t>The research is responsive to the objectives, research needs, and special considerations.</a:t>
            </a:r>
          </a:p>
          <a:p>
            <a:r>
              <a:rPr lang="en-US" dirty="0"/>
              <a:t>Project Management:</a:t>
            </a:r>
          </a:p>
          <a:p>
            <a:pPr lvl="1"/>
            <a:r>
              <a:rPr lang="en-US" dirty="0"/>
              <a:t>Investigators: Principal Investigator(s) and other key personnel have the appropriate qualifications (including research training, demonstrated knowledge of pertinent literature, experience, and publication records). </a:t>
            </a:r>
          </a:p>
          <a:p>
            <a:pPr lvl="1"/>
            <a:r>
              <a:rPr lang="en-US" dirty="0"/>
              <a:t>Management: The project will be adequately managed to ensure the timely and successful achievement of objectives using appropriate project schedules and milestones. </a:t>
            </a:r>
          </a:p>
          <a:p>
            <a:pPr lvl="1"/>
            <a:r>
              <a:rPr lang="en-US" dirty="0"/>
              <a:t>Quality Assurance (QA)</a:t>
            </a:r>
          </a:p>
          <a:p>
            <a:pPr lvl="1"/>
            <a:r>
              <a:rPr lang="en-US" dirty="0"/>
              <a:t>Resources and Cost Controls</a:t>
            </a:r>
          </a:p>
          <a:p>
            <a:r>
              <a:rPr lang="en-US" dirty="0"/>
              <a:t>Other Factors:</a:t>
            </a:r>
          </a:p>
          <a:p>
            <a:pPr lvl="1"/>
            <a:r>
              <a:rPr lang="en-US" dirty="0"/>
              <a:t>Innovation</a:t>
            </a:r>
          </a:p>
        </p:txBody>
      </p:sp>
    </p:spTree>
    <p:extLst>
      <p:ext uri="{BB962C8B-B14F-4D97-AF65-F5344CB8AC3E}">
        <p14:creationId xmlns:p14="http://schemas.microsoft.com/office/powerpoint/2010/main" val="260352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74A4-E87A-9BF2-1D35-82A449586F5C}"/>
              </a:ext>
            </a:extLst>
          </p:cNvPr>
          <p:cNvSpPr>
            <a:spLocks noGrp="1"/>
          </p:cNvSpPr>
          <p:nvPr>
            <p:ph type="title"/>
          </p:nvPr>
        </p:nvSpPr>
        <p:spPr>
          <a:xfrm>
            <a:off x="549091" y="399059"/>
            <a:ext cx="9404723" cy="1400530"/>
          </a:xfrm>
        </p:spPr>
        <p:txBody>
          <a:bodyPr anchor="ctr">
            <a:normAutofit/>
          </a:bodyPr>
          <a:lstStyle/>
          <a:p>
            <a:r>
              <a:rPr lang="en-US" dirty="0">
                <a:solidFill>
                  <a:schemeClr val="tx1"/>
                </a:solidFill>
              </a:rPr>
              <a:t>Great Lakes Funding</a:t>
            </a:r>
          </a:p>
        </p:txBody>
      </p:sp>
      <p:sp>
        <p:nvSpPr>
          <p:cNvPr id="3" name="Content Placeholder 2">
            <a:extLst>
              <a:ext uri="{FF2B5EF4-FFF2-40B4-BE49-F238E27FC236}">
                <a16:creationId xmlns:a16="http://schemas.microsoft.com/office/drawing/2014/main" id="{547D05F2-8BC3-BC20-0730-98AB3C269A07}"/>
              </a:ext>
            </a:extLst>
          </p:cNvPr>
          <p:cNvSpPr>
            <a:spLocks noGrp="1"/>
          </p:cNvSpPr>
          <p:nvPr>
            <p:ph idx="1"/>
          </p:nvPr>
        </p:nvSpPr>
        <p:spPr>
          <a:xfrm>
            <a:off x="948834" y="2022213"/>
            <a:ext cx="6638144" cy="4023360"/>
          </a:xfrm>
        </p:spPr>
        <p:txBody>
          <a:bodyPr>
            <a:normAutofit/>
          </a:bodyPr>
          <a:lstStyle/>
          <a:p>
            <a:r>
              <a:rPr lang="en-US" sz="2200" dirty="0">
                <a:latin typeface="+mn-lt"/>
              </a:rPr>
              <a:t>Includes competitive grant funding for planning, research, monitoring, outreach and implementation projects in furtherance of the Great Lakes Restoration Initiative and the Great Lakes Water Quality Agreement (e.g., 0.5 - 7 M)</a:t>
            </a:r>
          </a:p>
        </p:txBody>
      </p:sp>
      <p:pic>
        <p:nvPicPr>
          <p:cNvPr id="11266" name="Picture 2" descr="Great Lakes Restoration Initiative | Great Lakes Restoration Initiative">
            <a:extLst>
              <a:ext uri="{FF2B5EF4-FFF2-40B4-BE49-F238E27FC236}">
                <a16:creationId xmlns:a16="http://schemas.microsoft.com/office/drawing/2014/main" id="{15FFEB82-B63A-1E7C-D584-42B522886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334" y="274531"/>
            <a:ext cx="4600575"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892430-5893-B31E-3D00-8D1CD5CBE69B}"/>
              </a:ext>
            </a:extLst>
          </p:cNvPr>
          <p:cNvSpPr txBox="1"/>
          <p:nvPr/>
        </p:nvSpPr>
        <p:spPr>
          <a:xfrm>
            <a:off x="948834" y="5246598"/>
            <a:ext cx="6093500" cy="646331"/>
          </a:xfrm>
          <a:prstGeom prst="rect">
            <a:avLst/>
          </a:prstGeom>
          <a:noFill/>
        </p:spPr>
        <p:txBody>
          <a:bodyPr wrap="square">
            <a:spAutoFit/>
          </a:bodyPr>
          <a:lstStyle/>
          <a:p>
            <a:r>
              <a:rPr lang="en-US" b="0" i="0" dirty="0">
                <a:solidFill>
                  <a:srgbClr val="1B1B1B"/>
                </a:solidFill>
                <a:effectLst/>
                <a:latin typeface="Helvetica Neue"/>
              </a:rPr>
              <a:t>Summary information about GLRI projects in this table is based on the information available as of March 31, 2024.</a:t>
            </a:r>
            <a:endParaRPr lang="en-US" dirty="0"/>
          </a:p>
        </p:txBody>
      </p:sp>
      <p:pic>
        <p:nvPicPr>
          <p:cNvPr id="9" name="Picture 8" descr="A screenshot of a computer&#10;&#10;Description automatically generated">
            <a:extLst>
              <a:ext uri="{FF2B5EF4-FFF2-40B4-BE49-F238E27FC236}">
                <a16:creationId xmlns:a16="http://schemas.microsoft.com/office/drawing/2014/main" id="{8FD028D3-F741-7DFB-BFBF-14C61B5B5D08}"/>
              </a:ext>
            </a:extLst>
          </p:cNvPr>
          <p:cNvPicPr>
            <a:picLocks noChangeAspect="1"/>
          </p:cNvPicPr>
          <p:nvPr/>
        </p:nvPicPr>
        <p:blipFill rotWithShape="1">
          <a:blip r:embed="rId4"/>
          <a:srcRect l="11079" t="20580" r="51508" b="13510"/>
          <a:stretch/>
        </p:blipFill>
        <p:spPr bwMode="auto">
          <a:xfrm>
            <a:off x="7498468" y="1804197"/>
            <a:ext cx="4368364" cy="43259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40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screen&#10;&#10;Description automatically generated">
            <a:extLst>
              <a:ext uri="{FF2B5EF4-FFF2-40B4-BE49-F238E27FC236}">
                <a16:creationId xmlns:a16="http://schemas.microsoft.com/office/drawing/2014/main" id="{2A4AE268-ECF5-ABB4-F4AA-5EBB8525E4E2}"/>
              </a:ext>
            </a:extLst>
          </p:cNvPr>
          <p:cNvPicPr>
            <a:picLocks noChangeAspect="1"/>
          </p:cNvPicPr>
          <p:nvPr/>
        </p:nvPicPr>
        <p:blipFill rotWithShape="1">
          <a:blip r:embed="rId2"/>
          <a:srcRect l="73723" t="14449" r="426" b="38471"/>
          <a:stretch/>
        </p:blipFill>
        <p:spPr bwMode="auto">
          <a:xfrm>
            <a:off x="7578896" y="361331"/>
            <a:ext cx="4235757" cy="4335566"/>
          </a:xfrm>
          <a:prstGeom prst="rect">
            <a:avLst/>
          </a:prstGeom>
          <a:ln>
            <a:noFill/>
          </a:ln>
          <a:extLst>
            <a:ext uri="{53640926-AAD7-44D8-BBD7-CCE9431645EC}">
              <a14:shadowObscured xmlns:a14="http://schemas.microsoft.com/office/drawing/2010/main"/>
            </a:ext>
          </a:extLst>
        </p:spPr>
      </p:pic>
      <p:pic>
        <p:nvPicPr>
          <p:cNvPr id="8" name="Picture 7" descr="A screenshot of a computer screen&#10;&#10;Description automatically generated">
            <a:extLst>
              <a:ext uri="{FF2B5EF4-FFF2-40B4-BE49-F238E27FC236}">
                <a16:creationId xmlns:a16="http://schemas.microsoft.com/office/drawing/2014/main" id="{8C28E6AC-E85C-8C20-68E9-E2F482044FED}"/>
              </a:ext>
            </a:extLst>
          </p:cNvPr>
          <p:cNvPicPr>
            <a:picLocks noChangeAspect="1"/>
          </p:cNvPicPr>
          <p:nvPr/>
        </p:nvPicPr>
        <p:blipFill rotWithShape="1">
          <a:blip r:embed="rId3"/>
          <a:srcRect l="25354" t="24523" r="21948" b="10228"/>
          <a:stretch/>
        </p:blipFill>
        <p:spPr bwMode="auto">
          <a:xfrm>
            <a:off x="541807" y="361331"/>
            <a:ext cx="6883196" cy="479171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8D1B0848-0F27-80F5-9C2D-224313087794}"/>
              </a:ext>
            </a:extLst>
          </p:cNvPr>
          <p:cNvSpPr txBox="1"/>
          <p:nvPr/>
        </p:nvSpPr>
        <p:spPr>
          <a:xfrm>
            <a:off x="541807" y="5276092"/>
            <a:ext cx="10459387" cy="923330"/>
          </a:xfrm>
          <a:prstGeom prst="rect">
            <a:avLst/>
          </a:prstGeom>
          <a:noFill/>
        </p:spPr>
        <p:txBody>
          <a:bodyPr wrap="square">
            <a:spAutoFit/>
          </a:bodyPr>
          <a:lstStyle/>
          <a:p>
            <a:pPr algn="l"/>
            <a:r>
              <a:rPr lang="en-US" b="1" i="0" dirty="0">
                <a:solidFill>
                  <a:srgbClr val="1B1B1B"/>
                </a:solidFill>
                <a:effectLst/>
                <a:latin typeface="Merriweather Web"/>
              </a:rPr>
              <a:t>More Than $7.2 Million to Indiana University to Monitor Toxic Chemicals Entering the Great Lakes - </a:t>
            </a:r>
            <a:r>
              <a:rPr lang="en-US" b="0" i="0" dirty="0">
                <a:solidFill>
                  <a:srgbClr val="1B1B1B"/>
                </a:solidFill>
                <a:effectLst/>
                <a:latin typeface="Source Sans Pro Web"/>
              </a:rPr>
              <a:t>continue long-term monitoring of persistent toxic chemicals, including per- and polyfluorinated alkyl substances (PFAS), in the air and precipitation across the Great Lakes. </a:t>
            </a:r>
            <a:r>
              <a:rPr lang="en-US" dirty="0">
                <a:solidFill>
                  <a:srgbClr val="1B1B1B"/>
                </a:solidFill>
                <a:latin typeface="Source Sans Pro Web"/>
              </a:rPr>
              <a:t>Oct. 2024</a:t>
            </a:r>
            <a:endParaRPr lang="en-US" b="1" i="0" dirty="0">
              <a:solidFill>
                <a:srgbClr val="1B1B1B"/>
              </a:solidFill>
              <a:effectLst/>
              <a:latin typeface="Merriweather Web"/>
            </a:endParaRPr>
          </a:p>
        </p:txBody>
      </p:sp>
    </p:spTree>
    <p:extLst>
      <p:ext uri="{BB962C8B-B14F-4D97-AF65-F5344CB8AC3E}">
        <p14:creationId xmlns:p14="http://schemas.microsoft.com/office/powerpoint/2010/main" val="68460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B9C6F-5977-2AD5-60A0-AF4218E76F70}"/>
              </a:ext>
            </a:extLst>
          </p:cNvPr>
          <p:cNvPicPr>
            <a:picLocks noChangeAspect="1"/>
          </p:cNvPicPr>
          <p:nvPr/>
        </p:nvPicPr>
        <p:blipFill>
          <a:blip r:embed="rId2"/>
          <a:stretch>
            <a:fillRect/>
          </a:stretch>
        </p:blipFill>
        <p:spPr>
          <a:xfrm>
            <a:off x="2526178" y="489206"/>
            <a:ext cx="7461883" cy="5547279"/>
          </a:xfrm>
          <a:prstGeom prst="rect">
            <a:avLst/>
          </a:prstGeom>
          <a:noFill/>
        </p:spPr>
      </p:pic>
    </p:spTree>
    <p:extLst>
      <p:ext uri="{BB962C8B-B14F-4D97-AF65-F5344CB8AC3E}">
        <p14:creationId xmlns:p14="http://schemas.microsoft.com/office/powerpoint/2010/main" val="112326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1F325C-EAFE-C29B-26EF-E4A645AB2B83}"/>
              </a:ext>
            </a:extLst>
          </p:cNvPr>
          <p:cNvSpPr>
            <a:spLocks noGrp="1"/>
          </p:cNvSpPr>
          <p:nvPr>
            <p:ph type="title"/>
          </p:nvPr>
        </p:nvSpPr>
        <p:spPr>
          <a:xfrm>
            <a:off x="1097280" y="286603"/>
            <a:ext cx="10058400" cy="1450757"/>
          </a:xfrm>
        </p:spPr>
        <p:txBody>
          <a:bodyPr/>
          <a:lstStyle/>
          <a:p>
            <a:endParaRPr lang="en-US"/>
          </a:p>
        </p:txBody>
      </p:sp>
      <p:graphicFrame>
        <p:nvGraphicFramePr>
          <p:cNvPr id="7" name="Content Placeholder 4">
            <a:extLst>
              <a:ext uri="{FF2B5EF4-FFF2-40B4-BE49-F238E27FC236}">
                <a16:creationId xmlns:a16="http://schemas.microsoft.com/office/drawing/2014/main" id="{7E81B3A2-7EB2-D33D-6753-705872CBDF58}"/>
              </a:ext>
            </a:extLst>
          </p:cNvPr>
          <p:cNvGraphicFramePr>
            <a:graphicFrameLocks/>
          </p:cNvGraphicFramePr>
          <p:nvPr>
            <p:extLst>
              <p:ext uri="{D42A27DB-BD31-4B8C-83A1-F6EECF244321}">
                <p14:modId xmlns:p14="http://schemas.microsoft.com/office/powerpoint/2010/main" val="1798473835"/>
              </p:ext>
            </p:extLst>
          </p:nvPr>
        </p:nvGraphicFramePr>
        <p:xfrm>
          <a:off x="1097280" y="2134360"/>
          <a:ext cx="10058405" cy="3446110"/>
        </p:xfrm>
        <a:graphic>
          <a:graphicData uri="http://schemas.openxmlformats.org/drawingml/2006/table">
            <a:tbl>
              <a:tblPr firstRow="1" firstCol="1" bandRow="1">
                <a:noFill/>
                <a:tableStyleId>{5C22544A-7EE6-4342-B048-85BDC9FD1C3A}</a:tableStyleId>
              </a:tblPr>
              <a:tblGrid>
                <a:gridCol w="916982">
                  <a:extLst>
                    <a:ext uri="{9D8B030D-6E8A-4147-A177-3AD203B41FA5}">
                      <a16:colId xmlns:a16="http://schemas.microsoft.com/office/drawing/2014/main" val="1796973060"/>
                    </a:ext>
                  </a:extLst>
                </a:gridCol>
                <a:gridCol w="551876">
                  <a:extLst>
                    <a:ext uri="{9D8B030D-6E8A-4147-A177-3AD203B41FA5}">
                      <a16:colId xmlns:a16="http://schemas.microsoft.com/office/drawing/2014/main" val="3556612917"/>
                    </a:ext>
                  </a:extLst>
                </a:gridCol>
                <a:gridCol w="1079213">
                  <a:extLst>
                    <a:ext uri="{9D8B030D-6E8A-4147-A177-3AD203B41FA5}">
                      <a16:colId xmlns:a16="http://schemas.microsoft.com/office/drawing/2014/main" val="3187242046"/>
                    </a:ext>
                  </a:extLst>
                </a:gridCol>
                <a:gridCol w="372642">
                  <a:extLst>
                    <a:ext uri="{9D8B030D-6E8A-4147-A177-3AD203B41FA5}">
                      <a16:colId xmlns:a16="http://schemas.microsoft.com/office/drawing/2014/main" val="4066652907"/>
                    </a:ext>
                  </a:extLst>
                </a:gridCol>
                <a:gridCol w="3323356">
                  <a:extLst>
                    <a:ext uri="{9D8B030D-6E8A-4147-A177-3AD203B41FA5}">
                      <a16:colId xmlns:a16="http://schemas.microsoft.com/office/drawing/2014/main" val="1231395726"/>
                    </a:ext>
                  </a:extLst>
                </a:gridCol>
                <a:gridCol w="2171929">
                  <a:extLst>
                    <a:ext uri="{9D8B030D-6E8A-4147-A177-3AD203B41FA5}">
                      <a16:colId xmlns:a16="http://schemas.microsoft.com/office/drawing/2014/main" val="2865580216"/>
                    </a:ext>
                  </a:extLst>
                </a:gridCol>
                <a:gridCol w="1352717">
                  <a:extLst>
                    <a:ext uri="{9D8B030D-6E8A-4147-A177-3AD203B41FA5}">
                      <a16:colId xmlns:a16="http://schemas.microsoft.com/office/drawing/2014/main" val="4240568516"/>
                    </a:ext>
                  </a:extLst>
                </a:gridCol>
                <a:gridCol w="289690">
                  <a:extLst>
                    <a:ext uri="{9D8B030D-6E8A-4147-A177-3AD203B41FA5}">
                      <a16:colId xmlns:a16="http://schemas.microsoft.com/office/drawing/2014/main" val="1170929364"/>
                    </a:ext>
                  </a:extLst>
                </a:gridCol>
              </a:tblGrid>
              <a:tr h="648429">
                <a:tc>
                  <a:txBody>
                    <a:bodyPr/>
                    <a:lstStyle/>
                    <a:p>
                      <a:pPr marL="0" marR="0">
                        <a:lnSpc>
                          <a:spcPct val="115000"/>
                        </a:lnSpc>
                        <a:spcAft>
                          <a:spcPts val="800"/>
                        </a:spcAft>
                      </a:pPr>
                      <a:r>
                        <a:rPr lang="en-US" sz="1500" b="0" kern="100" cap="none" spc="0">
                          <a:solidFill>
                            <a:schemeClr val="tx1"/>
                          </a:solidFill>
                          <a:effectLst/>
                        </a:rPr>
                        <a:t>U.S. EPA</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17064" marB="85321" anchor="b">
                    <a:lnL w="12700" cmpd="sng">
                      <a:noFill/>
                    </a:lnL>
                    <a:lnR w="12700" cmpd="sng">
                      <a:noFill/>
                    </a:lnR>
                    <a:lnT w="9525" cap="flat" cmpd="sng" algn="ctr">
                      <a:noFill/>
                      <a:prstDash val="solid"/>
                    </a:lnT>
                    <a:lnB w="38100" cmpd="sng">
                      <a:noFill/>
                    </a:lnB>
                    <a:noFill/>
                  </a:tcPr>
                </a:tc>
                <a:tc>
                  <a:txBody>
                    <a:bodyPr/>
                    <a:lstStyle/>
                    <a:p>
                      <a:pPr marL="0" marR="0">
                        <a:lnSpc>
                          <a:spcPct val="115000"/>
                        </a:lnSpc>
                        <a:spcAft>
                          <a:spcPts val="800"/>
                        </a:spcAft>
                      </a:pPr>
                      <a:r>
                        <a:rPr lang="en-US" sz="1500" b="0" kern="100" cap="none" spc="0">
                          <a:solidFill>
                            <a:schemeClr val="tx1"/>
                          </a:solidFill>
                          <a:effectLst/>
                        </a:rPr>
                        <a:t>2023</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17064" marB="85321" anchor="b">
                    <a:lnL w="12700" cmpd="sng">
                      <a:noFill/>
                    </a:lnL>
                    <a:lnR w="12700" cmpd="sng">
                      <a:noFill/>
                    </a:lnR>
                    <a:lnT w="9525" cap="flat" cmpd="sng" algn="ctr">
                      <a:noFill/>
                      <a:prstDash val="solid"/>
                    </a:lnT>
                    <a:lnB w="38100" cmpd="sng">
                      <a:noFill/>
                    </a:lnB>
                    <a:noFill/>
                  </a:tcPr>
                </a:tc>
                <a:tc>
                  <a:txBody>
                    <a:bodyPr/>
                    <a:lstStyle/>
                    <a:p>
                      <a:pPr marL="0" marR="0">
                        <a:lnSpc>
                          <a:spcPct val="115000"/>
                        </a:lnSpc>
                        <a:spcAft>
                          <a:spcPts val="800"/>
                        </a:spcAft>
                      </a:pPr>
                      <a:r>
                        <a:rPr lang="en-US" sz="1500" b="0" kern="100" cap="none" spc="0">
                          <a:solidFill>
                            <a:schemeClr val="tx1"/>
                          </a:solidFill>
                          <a:effectLst/>
                        </a:rPr>
                        <a:t>$1,050,000</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17064" marB="85321" anchor="b">
                    <a:lnL w="12700" cmpd="sng">
                      <a:noFill/>
                    </a:lnL>
                    <a:lnR w="12700" cmpd="sng">
                      <a:noFill/>
                    </a:lnR>
                    <a:lnT w="9525" cap="flat" cmpd="sng" algn="ctr">
                      <a:noFill/>
                      <a:prstDash val="solid"/>
                    </a:lnT>
                    <a:lnB w="38100" cmpd="sng">
                      <a:noFill/>
                    </a:lnB>
                    <a:noFill/>
                  </a:tcPr>
                </a:tc>
                <a:tc>
                  <a:txBody>
                    <a:bodyPr/>
                    <a:lstStyle/>
                    <a:p>
                      <a:pPr marL="0" marR="0">
                        <a:lnSpc>
                          <a:spcPct val="115000"/>
                        </a:lnSpc>
                        <a:spcAft>
                          <a:spcPts val="800"/>
                        </a:spcAft>
                      </a:pPr>
                      <a:r>
                        <a:rPr lang="en-US" sz="1500" b="0" kern="100" cap="none" spc="0">
                          <a:solidFill>
                            <a:schemeClr val="tx1"/>
                          </a:solidFill>
                          <a:effectLst/>
                        </a:rPr>
                        <a:t>No</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17064" marB="85321" anchor="b">
                    <a:lnL w="12700" cmpd="sng">
                      <a:noFill/>
                    </a:lnL>
                    <a:lnR w="12700" cmpd="sng">
                      <a:noFill/>
                    </a:lnR>
                    <a:lnT w="9525" cap="flat" cmpd="sng" algn="ctr">
                      <a:noFill/>
                      <a:prstDash val="solid"/>
                    </a:lnT>
                    <a:lnB w="38100" cmpd="sng">
                      <a:noFill/>
                    </a:lnB>
                    <a:noFill/>
                  </a:tcPr>
                </a:tc>
                <a:tc>
                  <a:txBody>
                    <a:bodyPr/>
                    <a:lstStyle/>
                    <a:p>
                      <a:pPr marL="0" marR="0">
                        <a:lnSpc>
                          <a:spcPct val="115000"/>
                        </a:lnSpc>
                        <a:spcAft>
                          <a:spcPts val="800"/>
                        </a:spcAft>
                      </a:pPr>
                      <a:r>
                        <a:rPr lang="en-US" sz="1500" b="0" kern="100" cap="none" spc="0">
                          <a:solidFill>
                            <a:schemeClr val="tx1"/>
                          </a:solidFill>
                          <a:effectLst/>
                        </a:rPr>
                        <a:t>Illinois Great Lakes LAMP and AOC Program 2022-2027</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17064" marB="85321" anchor="b">
                    <a:lnL w="12700" cmpd="sng">
                      <a:noFill/>
                    </a:lnL>
                    <a:lnR w="12700" cmpd="sng">
                      <a:noFill/>
                    </a:lnR>
                    <a:lnT w="9525" cap="flat" cmpd="sng" algn="ctr">
                      <a:noFill/>
                      <a:prstDash val="solid"/>
                    </a:lnT>
                    <a:lnB w="38100" cmpd="sng">
                      <a:noFill/>
                    </a:lnB>
                    <a:noFill/>
                  </a:tcPr>
                </a:tc>
                <a:tc>
                  <a:txBody>
                    <a:bodyPr/>
                    <a:lstStyle/>
                    <a:p>
                      <a:pPr marL="0" marR="0">
                        <a:lnSpc>
                          <a:spcPct val="115000"/>
                        </a:lnSpc>
                        <a:spcAft>
                          <a:spcPts val="800"/>
                        </a:spcAft>
                      </a:pPr>
                      <a:r>
                        <a:rPr lang="en-US" sz="1500" b="0" kern="100" cap="none" spc="0" dirty="0">
                          <a:solidFill>
                            <a:schemeClr val="tx1"/>
                          </a:solidFill>
                          <a:effectLst/>
                        </a:rPr>
                        <a:t>Illinois Department of Natural Resources</a:t>
                      </a:r>
                      <a:endParaRPr lang="en-US" sz="1500" b="0" kern="100" cap="none" spc="0" dirty="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17064" marB="85321" anchor="b">
                    <a:lnL w="12700" cmpd="sng">
                      <a:noFill/>
                    </a:lnL>
                    <a:lnR w="12700" cmpd="sng">
                      <a:noFill/>
                    </a:lnR>
                    <a:lnT w="9525" cap="flat" cmpd="sng" algn="ctr">
                      <a:noFill/>
                      <a:prstDash val="solid"/>
                    </a:lnT>
                    <a:lnB w="38100" cmpd="sng">
                      <a:noFill/>
                    </a:lnB>
                    <a:noFill/>
                  </a:tcPr>
                </a:tc>
                <a:tc>
                  <a:txBody>
                    <a:bodyPr/>
                    <a:lstStyle/>
                    <a:p>
                      <a:pPr marL="0" marR="0">
                        <a:lnSpc>
                          <a:spcPct val="115000"/>
                        </a:lnSpc>
                        <a:spcAft>
                          <a:spcPts val="800"/>
                        </a:spcAft>
                      </a:pPr>
                      <a:r>
                        <a:rPr lang="en-US" sz="1500" b="0" kern="100" cap="none" spc="0">
                          <a:solidFill>
                            <a:schemeClr val="tx1"/>
                          </a:solidFill>
                          <a:effectLst/>
                        </a:rPr>
                        <a:t>6 Multiple Focus Areas</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17064" marB="85321" anchor="b">
                    <a:lnL w="12700" cmpd="sng">
                      <a:noFill/>
                    </a:lnL>
                    <a:lnR w="12700" cmpd="sng">
                      <a:noFill/>
                    </a:lnR>
                    <a:lnT w="9525" cap="flat" cmpd="sng" algn="ctr">
                      <a:noFill/>
                      <a:prstDash val="solid"/>
                    </a:lnT>
                    <a:lnB w="38100" cmpd="sng">
                      <a:noFill/>
                    </a:lnB>
                    <a:noFill/>
                  </a:tcPr>
                </a:tc>
                <a:tc>
                  <a:txBody>
                    <a:bodyPr/>
                    <a:lstStyle/>
                    <a:p>
                      <a:pPr marL="0" marR="0">
                        <a:lnSpc>
                          <a:spcPct val="115000"/>
                        </a:lnSpc>
                        <a:spcAft>
                          <a:spcPts val="800"/>
                        </a:spcAft>
                      </a:pPr>
                      <a:r>
                        <a:rPr lang="en-US" sz="1500" b="0" kern="100" cap="none" spc="0">
                          <a:solidFill>
                            <a:schemeClr val="tx1"/>
                          </a:solidFill>
                          <a:effectLst/>
                        </a:rPr>
                        <a:t>IL</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17064" marB="8532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191566040"/>
                  </a:ext>
                </a:extLst>
              </a:tr>
              <a:tr h="521068">
                <a:tc>
                  <a:txBody>
                    <a:bodyPr/>
                    <a:lstStyle/>
                    <a:p>
                      <a:pPr marL="0" marR="0">
                        <a:lnSpc>
                          <a:spcPct val="115000"/>
                        </a:lnSpc>
                        <a:spcAft>
                          <a:spcPts val="800"/>
                        </a:spcAft>
                      </a:pPr>
                      <a:r>
                        <a:rPr lang="en-US" sz="1500" b="0" kern="100" cap="none" spc="0">
                          <a:solidFill>
                            <a:schemeClr val="tx1"/>
                          </a:solidFill>
                          <a:effectLst/>
                        </a:rPr>
                        <a:t>U.S. EPA</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2022</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$775,000</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No</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Illinois Great Lakes LAMP and AOC Program 2022-2027</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Illinois Department of Natural Resources</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6 Multiple Focus Areas</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IL</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848093377"/>
                  </a:ext>
                </a:extLst>
              </a:tr>
              <a:tr h="521068">
                <a:tc>
                  <a:txBody>
                    <a:bodyPr/>
                    <a:lstStyle/>
                    <a:p>
                      <a:pPr marL="0" marR="0">
                        <a:lnSpc>
                          <a:spcPct val="115000"/>
                        </a:lnSpc>
                        <a:spcAft>
                          <a:spcPts val="800"/>
                        </a:spcAft>
                      </a:pPr>
                      <a:r>
                        <a:rPr lang="en-US" sz="1500" b="0" kern="100" cap="none" spc="0">
                          <a:solidFill>
                            <a:schemeClr val="tx1"/>
                          </a:solidFill>
                          <a:effectLst/>
                        </a:rPr>
                        <a:t>U.S. EPA</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2021</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$275,000</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No</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Illinois Great Lakes LAMP and AOC Program 2022-2027</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Illinois Department of Natural Resources</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6 Multiple Focus Areas</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IL</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74219406"/>
                  </a:ext>
                </a:extLst>
              </a:tr>
              <a:tr h="713409">
                <a:tc>
                  <a:txBody>
                    <a:bodyPr/>
                    <a:lstStyle/>
                    <a:p>
                      <a:pPr marL="0" marR="0">
                        <a:lnSpc>
                          <a:spcPct val="115000"/>
                        </a:lnSpc>
                        <a:spcAft>
                          <a:spcPts val="800"/>
                        </a:spcAft>
                      </a:pPr>
                      <a:r>
                        <a:rPr lang="en-US" sz="1500" b="0" kern="100" cap="none" spc="0">
                          <a:solidFill>
                            <a:schemeClr val="tx1"/>
                          </a:solidFill>
                          <a:effectLst/>
                        </a:rPr>
                        <a:t>U.S. EPA</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2020</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$350,000</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No</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Analysis of Fish Tissue for Perfluorooctane Sulfonate (PFOS) from the Illinois portion of Lake Michigan Basin.</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Illinois Environmental Protection Agency</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1 Toxic Substances and Areas of Concern</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marL="0" marR="0">
                        <a:lnSpc>
                          <a:spcPct val="115000"/>
                        </a:lnSpc>
                        <a:spcAft>
                          <a:spcPts val="800"/>
                        </a:spcAft>
                      </a:pPr>
                      <a:r>
                        <a:rPr lang="en-US" sz="1100" kern="100" cap="none" spc="0">
                          <a:solidFill>
                            <a:schemeClr val="tx1"/>
                          </a:solidFill>
                          <a:effectLst/>
                        </a:rPr>
                        <a:t>IL</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013967546"/>
                  </a:ext>
                </a:extLst>
              </a:tr>
              <a:tr h="521068">
                <a:tc>
                  <a:txBody>
                    <a:bodyPr/>
                    <a:lstStyle/>
                    <a:p>
                      <a:pPr marL="0" marR="0">
                        <a:lnSpc>
                          <a:spcPct val="115000"/>
                        </a:lnSpc>
                        <a:spcAft>
                          <a:spcPts val="800"/>
                        </a:spcAft>
                      </a:pPr>
                      <a:r>
                        <a:rPr lang="en-US" sz="1500" b="0" kern="100" cap="none" spc="0">
                          <a:solidFill>
                            <a:schemeClr val="tx1"/>
                          </a:solidFill>
                          <a:effectLst/>
                        </a:rPr>
                        <a:t>U.S. EPA</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2020</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$325,000</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No</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Illinois Great Lakes LAMP and AOC Program 2019-2022</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Illinois Department of Natural Resources</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6 Multiple Focus Areas</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ct val="115000"/>
                        </a:lnSpc>
                        <a:spcAft>
                          <a:spcPts val="800"/>
                        </a:spcAft>
                      </a:pPr>
                      <a:r>
                        <a:rPr lang="en-US" sz="1100" kern="100" cap="none" spc="0">
                          <a:solidFill>
                            <a:schemeClr val="tx1"/>
                          </a:solidFill>
                          <a:effectLst/>
                        </a:rPr>
                        <a:t>IL</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25054741"/>
                  </a:ext>
                </a:extLst>
              </a:tr>
              <a:tr h="521068">
                <a:tc>
                  <a:txBody>
                    <a:bodyPr/>
                    <a:lstStyle/>
                    <a:p>
                      <a:pPr marL="0" marR="0">
                        <a:lnSpc>
                          <a:spcPct val="115000"/>
                        </a:lnSpc>
                        <a:spcAft>
                          <a:spcPts val="800"/>
                        </a:spcAft>
                      </a:pPr>
                      <a:r>
                        <a:rPr lang="en-US" sz="1500" b="0" kern="100" cap="none" spc="0">
                          <a:solidFill>
                            <a:schemeClr val="tx1"/>
                          </a:solidFill>
                          <a:effectLst/>
                        </a:rPr>
                        <a:t>U.S. EPA</a:t>
                      </a:r>
                      <a:endParaRPr lang="en-US" sz="1500" b="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Aft>
                          <a:spcPts val="800"/>
                        </a:spcAft>
                      </a:pPr>
                      <a:r>
                        <a:rPr lang="en-US" sz="1100" kern="100" cap="none" spc="0">
                          <a:solidFill>
                            <a:schemeClr val="tx1"/>
                          </a:solidFill>
                          <a:effectLst/>
                        </a:rPr>
                        <a:t>2020</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Aft>
                          <a:spcPts val="800"/>
                        </a:spcAft>
                      </a:pPr>
                      <a:r>
                        <a:rPr lang="en-US" sz="1100" kern="100" cap="none" spc="0">
                          <a:solidFill>
                            <a:schemeClr val="tx1"/>
                          </a:solidFill>
                          <a:effectLst/>
                        </a:rPr>
                        <a:t>$625,000</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Aft>
                          <a:spcPts val="800"/>
                        </a:spcAft>
                      </a:pPr>
                      <a:r>
                        <a:rPr lang="en-US" sz="1100" kern="100" cap="none" spc="0">
                          <a:solidFill>
                            <a:schemeClr val="tx1"/>
                          </a:solidFill>
                          <a:effectLst/>
                        </a:rPr>
                        <a:t>No</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Aft>
                          <a:spcPts val="800"/>
                        </a:spcAft>
                      </a:pPr>
                      <a:r>
                        <a:rPr lang="en-US" sz="1100" kern="100" cap="none" spc="0">
                          <a:solidFill>
                            <a:schemeClr val="tx1"/>
                          </a:solidFill>
                          <a:effectLst/>
                        </a:rPr>
                        <a:t>Illinois Great Lakes LAMP and AOC Program 2019-2022</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Aft>
                          <a:spcPts val="800"/>
                        </a:spcAft>
                      </a:pPr>
                      <a:r>
                        <a:rPr lang="en-US" sz="1100" kern="100" cap="none" spc="0">
                          <a:solidFill>
                            <a:schemeClr val="tx1"/>
                          </a:solidFill>
                          <a:effectLst/>
                        </a:rPr>
                        <a:t>Illinois Department of Natural Resources</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Aft>
                          <a:spcPts val="800"/>
                        </a:spcAft>
                      </a:pPr>
                      <a:r>
                        <a:rPr lang="en-US" sz="1100" kern="100" cap="none" spc="0">
                          <a:solidFill>
                            <a:schemeClr val="tx1"/>
                          </a:solidFill>
                          <a:effectLst/>
                        </a:rPr>
                        <a:t>6 Multiple Focus Areas</a:t>
                      </a:r>
                      <a:endParaRPr lang="en-US" sz="1100" kern="100" cap="none" spc="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Aft>
                          <a:spcPts val="800"/>
                        </a:spcAft>
                      </a:pPr>
                      <a:r>
                        <a:rPr lang="en-US" sz="1100" kern="100" cap="none" spc="0" dirty="0">
                          <a:solidFill>
                            <a:schemeClr val="tx1"/>
                          </a:solidFill>
                          <a:effectLst/>
                        </a:rPr>
                        <a:t>IL</a:t>
                      </a:r>
                      <a:endParaRPr lang="en-US" sz="1100" kern="100" cap="none" spc="0" dirty="0">
                        <a:solidFill>
                          <a:schemeClr val="tx1"/>
                        </a:solidFill>
                        <a:effectLst/>
                        <a:latin typeface="Aptos" panose="020B0004020202020204" pitchFamily="34" charset="0"/>
                        <a:ea typeface="DengXian" panose="02010600030101010101" pitchFamily="2" charset="-122"/>
                        <a:cs typeface="Times New Roman" panose="02020603050405020304" pitchFamily="18" charset="0"/>
                      </a:endParaRPr>
                    </a:p>
                  </a:txBody>
                  <a:tcPr marL="0" marR="28686" marT="25597" marB="8532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24758110"/>
                  </a:ext>
                </a:extLst>
              </a:tr>
            </a:tbl>
          </a:graphicData>
        </a:graphic>
      </p:graphicFrame>
    </p:spTree>
    <p:extLst>
      <p:ext uri="{BB962C8B-B14F-4D97-AF65-F5344CB8AC3E}">
        <p14:creationId xmlns:p14="http://schemas.microsoft.com/office/powerpoint/2010/main" val="337487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6C4-6F46-4CB0-407D-73D291CE162A}"/>
              </a:ext>
            </a:extLst>
          </p:cNvPr>
          <p:cNvSpPr>
            <a:spLocks noGrp="1"/>
          </p:cNvSpPr>
          <p:nvPr>
            <p:ph type="title"/>
          </p:nvPr>
        </p:nvSpPr>
        <p:spPr>
          <a:xfrm>
            <a:off x="1103312" y="452718"/>
            <a:ext cx="9883342" cy="1400530"/>
          </a:xfrm>
        </p:spPr>
        <p:txBody>
          <a:bodyPr anchor="ctr">
            <a:normAutofit/>
          </a:bodyPr>
          <a:lstStyle/>
          <a:p>
            <a:r>
              <a:rPr lang="en-US" sz="3000" b="1" kern="1200" dirty="0">
                <a:solidFill>
                  <a:schemeClr val="tx1"/>
                </a:solidFill>
                <a:effectLst/>
                <a:ea typeface="DengXian Light" panose="02010600030101010101" pitchFamily="2" charset="-122"/>
                <a:cs typeface="Times New Roman" panose="02020603050405020304" pitchFamily="18" charset="0"/>
              </a:rPr>
              <a:t>Environmental Protection Agency</a:t>
            </a:r>
            <a:endParaRPr lang="en-US" dirty="0">
              <a:solidFill>
                <a:schemeClr val="tx1"/>
              </a:solidFill>
            </a:endParaRPr>
          </a:p>
        </p:txBody>
      </p:sp>
      <p:sp>
        <p:nvSpPr>
          <p:cNvPr id="3" name="Content Placeholder 2">
            <a:extLst>
              <a:ext uri="{FF2B5EF4-FFF2-40B4-BE49-F238E27FC236}">
                <a16:creationId xmlns:a16="http://schemas.microsoft.com/office/drawing/2014/main" id="{23E61318-6425-FC3D-3020-E5EBB4E1E920}"/>
              </a:ext>
            </a:extLst>
          </p:cNvPr>
          <p:cNvSpPr>
            <a:spLocks noGrp="1"/>
          </p:cNvSpPr>
          <p:nvPr>
            <p:ph idx="1"/>
          </p:nvPr>
        </p:nvSpPr>
        <p:spPr>
          <a:xfrm>
            <a:off x="1103312" y="2763520"/>
            <a:ext cx="9883343" cy="3484879"/>
          </a:xfrm>
        </p:spPr>
        <p:txBody>
          <a:bodyPr>
            <a:normAutofit/>
          </a:bodyPr>
          <a:lstStyle/>
          <a:p>
            <a:pPr>
              <a:spcBef>
                <a:spcPts val="600"/>
              </a:spcBef>
              <a:spcAft>
                <a:spcPts val="0"/>
              </a:spcAft>
              <a:buFont typeface="Arial" panose="020B0604020202020204" pitchFamily="34" charset="0"/>
              <a:buChar char="•"/>
            </a:pPr>
            <a:r>
              <a:rPr lang="en-US" sz="2200" b="1" kern="1200" dirty="0">
                <a:effectLst/>
                <a:latin typeface="+mn-lt"/>
                <a:ea typeface="Times New Roman" panose="02020603050405020304" pitchFamily="18" charset="0"/>
                <a:cs typeface="Calibri" panose="020F0502020204030204" pitchFamily="34" charset="0"/>
              </a:rPr>
              <a:t> Protect human health and the environment</a:t>
            </a:r>
            <a:r>
              <a:rPr lang="en-US" sz="2200" kern="1200" dirty="0">
                <a:effectLst/>
                <a:latin typeface="+mn-lt"/>
                <a:ea typeface="Times New Roman" panose="02020603050405020304" pitchFamily="18" charset="0"/>
                <a:cs typeface="Calibri" panose="020F0502020204030204" pitchFamily="34" charset="0"/>
              </a:rPr>
              <a:t>. </a:t>
            </a:r>
          </a:p>
          <a:p>
            <a:pPr>
              <a:spcBef>
                <a:spcPts val="600"/>
              </a:spcBef>
              <a:spcAft>
                <a:spcPts val="0"/>
              </a:spcAft>
              <a:buFont typeface="Arial" panose="020B0604020202020204" pitchFamily="34" charset="0"/>
              <a:buChar char="•"/>
            </a:pPr>
            <a:r>
              <a:rPr lang="en-US" sz="2200" kern="1200" dirty="0">
                <a:effectLst/>
                <a:latin typeface="+mn-lt"/>
                <a:ea typeface="Times New Roman" panose="02020603050405020304" pitchFamily="18" charset="0"/>
                <a:cs typeface="Calibri" panose="020F0502020204030204" pitchFamily="34" charset="0"/>
              </a:rPr>
              <a:t> Award federal grants to leverage local expertise to help the Agency achieve its mission. </a:t>
            </a:r>
          </a:p>
          <a:p>
            <a:pPr>
              <a:spcBef>
                <a:spcPts val="600"/>
              </a:spcBef>
              <a:spcAft>
                <a:spcPts val="0"/>
              </a:spcAft>
              <a:buFont typeface="Arial" panose="020B0604020202020204" pitchFamily="34" charset="0"/>
              <a:buChar char="•"/>
            </a:pPr>
            <a:r>
              <a:rPr lang="en-US" sz="2200" kern="1200" dirty="0">
                <a:effectLst/>
                <a:latin typeface="+mn-lt"/>
                <a:ea typeface="Times New Roman" panose="02020603050405020304" pitchFamily="18" charset="0"/>
                <a:cs typeface="Calibri" panose="020F0502020204030204" pitchFamily="34" charset="0"/>
              </a:rPr>
              <a:t> Every year, EPA awards a significant portion of its budget in grants to its state, tribal, local, educational, non-profit, and other partners.  </a:t>
            </a:r>
            <a:endParaRPr lang="en-US" sz="2200" dirty="0">
              <a:effectLst/>
              <a:latin typeface="+mn-lt"/>
              <a:ea typeface="Times New Roman" panose="02020603050405020304" pitchFamily="18" charset="0"/>
              <a:cs typeface="Helvetica"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1C149185-88E9-1BF9-1FB1-FBE881006B6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6" name="Picture 2" descr="United States Environmental Protection Agency - Wikipedia">
            <a:extLst>
              <a:ext uri="{FF2B5EF4-FFF2-40B4-BE49-F238E27FC236}">
                <a16:creationId xmlns:a16="http://schemas.microsoft.com/office/drawing/2014/main" id="{04FE2699-CC1C-3901-B072-E6F583627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470" y="4594693"/>
            <a:ext cx="1470759" cy="147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4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20EA-BC4C-BC42-CDE4-EB4B1D3EB213}"/>
              </a:ext>
            </a:extLst>
          </p:cNvPr>
          <p:cNvSpPr>
            <a:spLocks noGrp="1"/>
          </p:cNvSpPr>
          <p:nvPr>
            <p:ph type="title"/>
          </p:nvPr>
        </p:nvSpPr>
        <p:spPr>
          <a:xfrm>
            <a:off x="631288" y="343134"/>
            <a:ext cx="10058400" cy="1450757"/>
          </a:xfrm>
        </p:spPr>
        <p:txBody>
          <a:bodyPr anchor="ctr">
            <a:normAutofit/>
          </a:bodyPr>
          <a:lstStyle/>
          <a:p>
            <a:r>
              <a:rPr lang="en-US" dirty="0">
                <a:solidFill>
                  <a:schemeClr val="tx1"/>
                </a:solidFill>
              </a:rPr>
              <a:t>An open funding opportunity</a:t>
            </a:r>
          </a:p>
        </p:txBody>
      </p:sp>
      <p:sp>
        <p:nvSpPr>
          <p:cNvPr id="4" name="Slide Number Placeholder 3">
            <a:extLst>
              <a:ext uri="{FF2B5EF4-FFF2-40B4-BE49-F238E27FC236}">
                <a16:creationId xmlns:a16="http://schemas.microsoft.com/office/drawing/2014/main" id="{9D60DDD7-EB69-81CE-0DE6-1F72422DEC0B}"/>
              </a:ext>
            </a:extLst>
          </p:cNvPr>
          <p:cNvSpPr>
            <a:spLocks noGrp="1"/>
          </p:cNvSpPr>
          <p:nvPr>
            <p:ph type="sldNum" sz="quarter" idx="12"/>
          </p:nvPr>
        </p:nvSpPr>
        <p:spPr/>
        <p:txBody>
          <a:bodyPr>
            <a:normAutofit fontScale="775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A3A4BFCE-086D-438F-B441-B6F86A11D8E3}"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20</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pic>
        <p:nvPicPr>
          <p:cNvPr id="1028" name="Picture 4" descr="https://www.glfc.org/pubs/lake_committees/erie/spatial_inventory/images/west_basin.jpg">
            <a:extLst>
              <a:ext uri="{FF2B5EF4-FFF2-40B4-BE49-F238E27FC236}">
                <a16:creationId xmlns:a16="http://schemas.microsoft.com/office/drawing/2014/main" id="{3D4D9966-BE13-4EED-B8B0-D6F9AF702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324" y="1662658"/>
            <a:ext cx="4330262" cy="33420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B2F15F6-9E83-41FB-8DE8-81DD9A16C2A7}"/>
              </a:ext>
            </a:extLst>
          </p:cNvPr>
          <p:cNvSpPr/>
          <p:nvPr/>
        </p:nvSpPr>
        <p:spPr>
          <a:xfrm>
            <a:off x="788276" y="2036912"/>
            <a:ext cx="6096000" cy="3139321"/>
          </a:xfrm>
          <a:prstGeom prst="rect">
            <a:avLst/>
          </a:prstGeom>
        </p:spPr>
        <p:txBody>
          <a:bodyPr>
            <a:spAutoFit/>
          </a:bodyPr>
          <a:lstStyle/>
          <a:p>
            <a:r>
              <a:rPr lang="en-US" b="1" dirty="0"/>
              <a:t>2024 Notice of Funding Opportunity for Technical Assistance and Outreach to Farmers on Nutrient Management in the Western Lake Erie Basin</a:t>
            </a:r>
          </a:p>
          <a:p>
            <a:endParaRPr lang="en-US" dirty="0"/>
          </a:p>
          <a:p>
            <a:r>
              <a:rPr lang="en-US" dirty="0"/>
              <a:t>Award Range: $300,000 - $1,000,000 </a:t>
            </a:r>
          </a:p>
          <a:p>
            <a:r>
              <a:rPr lang="en-US" dirty="0"/>
              <a:t>There is no cost-sharing or matching requirement </a:t>
            </a:r>
          </a:p>
          <a:p>
            <a:endParaRPr lang="en-US" dirty="0"/>
          </a:p>
          <a:p>
            <a:r>
              <a:rPr lang="en-US" dirty="0"/>
              <a:t>Closing Date and Deadline: November 22, 2024 </a:t>
            </a:r>
          </a:p>
          <a:p>
            <a:endParaRPr lang="en-US" dirty="0"/>
          </a:p>
          <a:p>
            <a:r>
              <a:rPr lang="en-US" dirty="0"/>
              <a:t>5-10 grants 	</a:t>
            </a:r>
          </a:p>
          <a:p>
            <a:endParaRPr lang="en-US" dirty="0"/>
          </a:p>
        </p:txBody>
      </p:sp>
    </p:spTree>
    <p:extLst>
      <p:ext uri="{BB962C8B-B14F-4D97-AF65-F5344CB8AC3E}">
        <p14:creationId xmlns:p14="http://schemas.microsoft.com/office/powerpoint/2010/main" val="238808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A75220-2AF1-394D-53FC-1546A13C1AF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C5E9C7C8-63D2-5047-BC19-30B9303F6459}"/>
              </a:ext>
            </a:extLst>
          </p:cNvPr>
          <p:cNvSpPr>
            <a:spLocks noGrp="1"/>
          </p:cNvSpPr>
          <p:nvPr>
            <p:ph idx="4294967295"/>
          </p:nvPr>
        </p:nvSpPr>
        <p:spPr>
          <a:xfrm>
            <a:off x="1250831" y="615861"/>
            <a:ext cx="8947150" cy="3484562"/>
          </a:xfrm>
        </p:spPr>
        <p:txBody>
          <a:bodyPr>
            <a:normAutofit fontScale="62500" lnSpcReduction="20000"/>
          </a:bodyPr>
          <a:lstStyle/>
          <a:p>
            <a:r>
              <a:rPr lang="en-US" dirty="0"/>
              <a:t>Sign up for the Research Grants Listserv at</a:t>
            </a:r>
          </a:p>
          <a:p>
            <a:endParaRPr lang="en-US" dirty="0"/>
          </a:p>
          <a:p>
            <a:r>
              <a:rPr lang="en-US" dirty="0">
                <a:hlinkClick r:id="rId2"/>
              </a:rPr>
              <a:t>https://www.epa.gov/grants/forms/subscribe-epa-grants-update-listserv</a:t>
            </a:r>
            <a:endParaRPr lang="en-US" dirty="0"/>
          </a:p>
          <a:p>
            <a:endParaRPr lang="en-US" dirty="0"/>
          </a:p>
          <a:p>
            <a:r>
              <a:rPr lang="en-US" dirty="0"/>
              <a:t>Sign up today to receive timely notifications about: </a:t>
            </a:r>
          </a:p>
          <a:p>
            <a:r>
              <a:rPr lang="en-US" dirty="0"/>
              <a:t>• new guidance and information posted on this website </a:t>
            </a:r>
          </a:p>
          <a:p>
            <a:r>
              <a:rPr lang="en-US" dirty="0"/>
              <a:t>• new trainings and webinars available to potential applicants and recipients </a:t>
            </a:r>
          </a:p>
          <a:p>
            <a:r>
              <a:rPr lang="en-US" dirty="0"/>
              <a:t>• changes in grants management requirements </a:t>
            </a:r>
          </a:p>
          <a:p>
            <a:r>
              <a:rPr lang="en-US" dirty="0"/>
              <a:t>• other pertinent general grants information</a:t>
            </a:r>
          </a:p>
        </p:txBody>
      </p:sp>
      <p:sp>
        <p:nvSpPr>
          <p:cNvPr id="7" name="TextBox 6">
            <a:extLst>
              <a:ext uri="{FF2B5EF4-FFF2-40B4-BE49-F238E27FC236}">
                <a16:creationId xmlns:a16="http://schemas.microsoft.com/office/drawing/2014/main" id="{827AF625-7EAC-188E-10EB-A01C7961F8E5}"/>
              </a:ext>
            </a:extLst>
          </p:cNvPr>
          <p:cNvSpPr txBox="1"/>
          <p:nvPr/>
        </p:nvSpPr>
        <p:spPr>
          <a:xfrm>
            <a:off x="1345721" y="4800925"/>
            <a:ext cx="914399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70C0"/>
                </a:solidFill>
                <a:effectLst/>
                <a:uLnTx/>
                <a:uFillTx/>
                <a:latin typeface="Arial Narrow"/>
                <a:ea typeface="+mn-ea"/>
                <a:cs typeface="+mn-cs"/>
              </a:rPr>
              <a:t>Grants.gov</a:t>
            </a:r>
            <a:r>
              <a:rPr kumimoji="0" lang="en-US" sz="1800" b="0" i="0" u="none" strike="noStrike" kern="1200" cap="none" spc="0" normalizeH="0" baseline="0" noProof="0" dirty="0">
                <a:ln>
                  <a:noFill/>
                </a:ln>
                <a:solidFill>
                  <a:srgbClr val="0070C0"/>
                </a:solidFill>
                <a:effectLst/>
                <a:uLnTx/>
                <a:uFillTx/>
                <a:latin typeface="Arial Narrow"/>
                <a:ea typeface="+mn-ea"/>
                <a:cs typeface="+mn-cs"/>
              </a:rPr>
              <a:t> </a:t>
            </a:r>
            <a:r>
              <a:rPr kumimoji="0" lang="en-US" sz="1800" b="0" i="0" u="none" strike="noStrike" kern="1200" cap="none" spc="0" normalizeH="0" baseline="0" noProof="0" dirty="0">
                <a:ln>
                  <a:noFill/>
                </a:ln>
                <a:solidFill>
                  <a:srgbClr val="000000"/>
                </a:solidFill>
                <a:effectLst/>
                <a:uLnTx/>
                <a:uFillTx/>
                <a:latin typeface="Arial Narrow"/>
                <a:ea typeface="+mn-ea"/>
                <a:cs typeface="+mn-cs"/>
              </a:rPr>
              <a:t>– Search by keywords, funding agency, and more </a:t>
            </a:r>
          </a:p>
        </p:txBody>
      </p:sp>
    </p:spTree>
    <p:extLst>
      <p:ext uri="{BB962C8B-B14F-4D97-AF65-F5344CB8AC3E}">
        <p14:creationId xmlns:p14="http://schemas.microsoft.com/office/powerpoint/2010/main" val="42366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1D394B9-9759-C92C-3C0A-58C0636DAFC5}"/>
              </a:ext>
            </a:extLst>
          </p:cNvPr>
          <p:cNvSpPr>
            <a:spLocks noGrp="1"/>
          </p:cNvSpPr>
          <p:nvPr>
            <p:ph type="ctrTitle"/>
          </p:nvPr>
        </p:nvSpPr>
        <p:spPr>
          <a:xfrm>
            <a:off x="69437" y="474098"/>
            <a:ext cx="12192000" cy="3523885"/>
          </a:xfrm>
        </p:spPr>
        <p:txBody>
          <a:bodyPr>
            <a:normAutofit fontScale="90000"/>
          </a:bodyPr>
          <a:lstStyle/>
          <a:p>
            <a:pPr marL="0" marR="0" algn="ctr">
              <a:lnSpc>
                <a:spcPct val="90000"/>
              </a:lnSpc>
              <a:spcBef>
                <a:spcPts val="0"/>
              </a:spcBef>
              <a:spcAft>
                <a:spcPts val="0"/>
              </a:spcAft>
            </a:pPr>
            <a:br>
              <a:rPr lang="en-US" sz="3200" dirty="0"/>
            </a:br>
            <a:br>
              <a:rPr lang="en-US" sz="3200" dirty="0">
                <a:solidFill>
                  <a:srgbClr val="FFFF00"/>
                </a:solidFill>
              </a:rPr>
            </a:br>
            <a:r>
              <a:rPr lang="en-US" sz="4400" dirty="0">
                <a:solidFill>
                  <a:schemeClr val="tx1"/>
                </a:solidFill>
              </a:rPr>
              <a:t>LET'S TALK RESEARCH</a:t>
            </a:r>
            <a:br>
              <a:rPr lang="en-US" sz="3200" dirty="0">
                <a:solidFill>
                  <a:schemeClr val="tx1"/>
                </a:solidFill>
              </a:rPr>
            </a:br>
            <a:br>
              <a:rPr lang="en-US" sz="3200" dirty="0">
                <a:solidFill>
                  <a:schemeClr val="tx1"/>
                </a:solidFill>
              </a:rPr>
            </a:br>
            <a:r>
              <a:rPr lang="en-US" sz="4900" b="1" dirty="0">
                <a:solidFill>
                  <a:schemeClr val="tx1"/>
                </a:solidFill>
                <a:ea typeface="DengXian Light" panose="02010600030101010101" pitchFamily="2" charset="-122"/>
                <a:cs typeface="Times New Roman" panose="02020603050405020304" pitchFamily="18" charset="0"/>
              </a:rPr>
              <a:t>Beyond NSF: </a:t>
            </a:r>
            <a:br>
              <a:rPr lang="en-US" sz="4900" b="1" dirty="0">
                <a:solidFill>
                  <a:schemeClr val="tx1"/>
                </a:solidFill>
                <a:ea typeface="DengXian Light" panose="02010600030101010101" pitchFamily="2" charset="-122"/>
                <a:cs typeface="Times New Roman" panose="02020603050405020304" pitchFamily="18" charset="0"/>
              </a:rPr>
            </a:br>
            <a:r>
              <a:rPr lang="en-US" sz="4900" b="1" dirty="0">
                <a:solidFill>
                  <a:schemeClr val="tx1"/>
                </a:solidFill>
                <a:ea typeface="DengXian Light" panose="02010600030101010101" pitchFamily="2" charset="-122"/>
                <a:cs typeface="Times New Roman" panose="02020603050405020304" pitchFamily="18" charset="0"/>
              </a:rPr>
              <a:t> U.S. Department of the Interior (DOI)</a:t>
            </a:r>
            <a:br>
              <a:rPr lang="en-US" sz="3200" dirty="0">
                <a:solidFill>
                  <a:schemeClr val="tx1"/>
                </a:solidFill>
                <a:effectLst/>
                <a:ea typeface="Calibri" panose="020F0502020204030204" pitchFamily="34" charset="0"/>
                <a:cs typeface="Times New Roman" panose="02020603050405020304" pitchFamily="18" charset="0"/>
              </a:rPr>
            </a:br>
            <a:endParaRPr lang="en-US" sz="3200" dirty="0">
              <a:solidFill>
                <a:schemeClr val="tx1"/>
              </a:solidFill>
            </a:endParaRPr>
          </a:p>
        </p:txBody>
      </p:sp>
      <p:sp>
        <p:nvSpPr>
          <p:cNvPr id="24" name="Subtitle 23">
            <a:extLst>
              <a:ext uri="{FF2B5EF4-FFF2-40B4-BE49-F238E27FC236}">
                <a16:creationId xmlns:a16="http://schemas.microsoft.com/office/drawing/2014/main" id="{76E3DF3D-8217-17EB-40DA-48D7DC48F6FC}"/>
              </a:ext>
            </a:extLst>
          </p:cNvPr>
          <p:cNvSpPr>
            <a:spLocks noGrp="1"/>
          </p:cNvSpPr>
          <p:nvPr>
            <p:ph type="subTitle" idx="1"/>
          </p:nvPr>
        </p:nvSpPr>
        <p:spPr>
          <a:xfrm>
            <a:off x="1034942" y="3890264"/>
            <a:ext cx="10260990" cy="1209763"/>
          </a:xfrm>
        </p:spPr>
        <p:txBody>
          <a:bodyPr>
            <a:normAutofit fontScale="92500"/>
          </a:bodyPr>
          <a:lstStyle/>
          <a:p>
            <a:pPr algn="ctr"/>
            <a:r>
              <a:rPr lang="en-US" sz="2400" b="1" dirty="0">
                <a:solidFill>
                  <a:schemeClr val="tx1"/>
                </a:solidFill>
                <a:latin typeface="Arial Rounded MT Bold" panose="020F0704030504030204" pitchFamily="34" charset="0"/>
              </a:rPr>
              <a:t>Presented by: Jia Liu</a:t>
            </a:r>
          </a:p>
          <a:p>
            <a:pPr algn="ctr"/>
            <a:r>
              <a:rPr lang="en-US" b="1" dirty="0">
                <a:solidFill>
                  <a:schemeClr val="tx1"/>
                </a:solidFill>
                <a:latin typeface="Arial Rounded MT Bold" panose="020F0704030504030204" pitchFamily="34" charset="0"/>
              </a:rPr>
              <a:t>Associate Professor, School of Civil, Environmental and Infrastructure Engineering, </a:t>
            </a:r>
            <a:r>
              <a:rPr lang="en-US" b="1" dirty="0" err="1">
                <a:solidFill>
                  <a:schemeClr val="tx1"/>
                </a:solidFill>
                <a:latin typeface="Arial Rounded MT Bold" panose="020F0704030504030204" pitchFamily="34" charset="0"/>
              </a:rPr>
              <a:t>siuc</a:t>
            </a:r>
            <a:endParaRPr lang="en-US" b="1" dirty="0">
              <a:solidFill>
                <a:schemeClr val="tx1"/>
              </a:solidFill>
              <a:latin typeface="Arial Rounded MT Bold" panose="020F0704030504030204" pitchFamily="34" charset="0"/>
            </a:endParaRPr>
          </a:p>
          <a:p>
            <a:pPr algn="ctr"/>
            <a:endParaRPr lang="en-US" sz="2400" b="1" dirty="0">
              <a:solidFill>
                <a:schemeClr val="tx1"/>
              </a:solidFill>
              <a:latin typeface="Arial Rounded MT Bold" panose="020F0704030504030204" pitchFamily="34" charset="0"/>
            </a:endParaRPr>
          </a:p>
        </p:txBody>
      </p:sp>
      <p:pic>
        <p:nvPicPr>
          <p:cNvPr id="2050" name="Picture 2" descr="United States Department of the Interior - Wikipedia">
            <a:extLst>
              <a:ext uri="{FF2B5EF4-FFF2-40B4-BE49-F238E27FC236}">
                <a16:creationId xmlns:a16="http://schemas.microsoft.com/office/drawing/2014/main" id="{13BA1733-EEC9-44EE-834C-586FDD80F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4168" y="4806117"/>
            <a:ext cx="1462144" cy="145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12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B192-0233-E303-4A8E-8FA0C7201272}"/>
              </a:ext>
            </a:extLst>
          </p:cNvPr>
          <p:cNvSpPr>
            <a:spLocks noGrp="1"/>
          </p:cNvSpPr>
          <p:nvPr>
            <p:ph type="title"/>
          </p:nvPr>
        </p:nvSpPr>
        <p:spPr>
          <a:xfrm>
            <a:off x="982421" y="331687"/>
            <a:ext cx="10020300" cy="1400530"/>
          </a:xfrm>
        </p:spPr>
        <p:txBody>
          <a:bodyPr anchor="ctr">
            <a:normAutofit/>
          </a:bodyPr>
          <a:lstStyle/>
          <a:p>
            <a:r>
              <a:rPr lang="en-US" sz="4000" dirty="0">
                <a:solidFill>
                  <a:srgbClr val="FFFFFF"/>
                </a:solidFill>
              </a:rPr>
              <a:t>Introduction </a:t>
            </a:r>
          </a:p>
        </p:txBody>
      </p:sp>
      <p:sp>
        <p:nvSpPr>
          <p:cNvPr id="3" name="Content Placeholder 2">
            <a:extLst>
              <a:ext uri="{FF2B5EF4-FFF2-40B4-BE49-F238E27FC236}">
                <a16:creationId xmlns:a16="http://schemas.microsoft.com/office/drawing/2014/main" id="{FB78D6D4-3474-4914-96D1-BB84DA76C0B1}"/>
              </a:ext>
            </a:extLst>
          </p:cNvPr>
          <p:cNvSpPr>
            <a:spLocks noGrp="1"/>
          </p:cNvSpPr>
          <p:nvPr>
            <p:ph idx="1"/>
          </p:nvPr>
        </p:nvSpPr>
        <p:spPr>
          <a:xfrm>
            <a:off x="992142" y="2070084"/>
            <a:ext cx="8946541" cy="3484879"/>
          </a:xfrm>
        </p:spPr>
        <p:txBody>
          <a:bodyPr>
            <a:normAutofit/>
          </a:bodyPr>
          <a:lstStyle/>
          <a:p>
            <a:pPr lvl="0">
              <a:spcBef>
                <a:spcPts val="600"/>
              </a:spcBef>
              <a:buFont typeface="Symbol" panose="05050102010706020507" pitchFamily="18" charset="2"/>
              <a:buChar char=""/>
            </a:pPr>
            <a:r>
              <a:rPr lang="en-US" sz="2000" dirty="0"/>
              <a:t> The U.S. Department of the Interior is a Cabinet-level agency that manages America's vast natural and cultural resources. Eleven technical bureaus:</a:t>
            </a:r>
            <a:endParaRPr lang="en-US" sz="2000" dirty="0">
              <a:effectLst/>
              <a:ea typeface="Times New Roman" panose="02020603050405020304" pitchFamily="18" charset="0"/>
              <a:cs typeface="Helvetica" panose="020B0604020202020204" pitchFamily="34" charset="0"/>
            </a:endParaRPr>
          </a:p>
        </p:txBody>
      </p:sp>
      <p:sp>
        <p:nvSpPr>
          <p:cNvPr id="5" name="Slide Number Placeholder 4">
            <a:extLst>
              <a:ext uri="{FF2B5EF4-FFF2-40B4-BE49-F238E27FC236}">
                <a16:creationId xmlns:a16="http://schemas.microsoft.com/office/drawing/2014/main" id="{9175A3C5-2471-1C01-0C9F-2B71790921A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11" name="Picture 2" descr="United States Department of the Interior - Wikipedia">
            <a:extLst>
              <a:ext uri="{FF2B5EF4-FFF2-40B4-BE49-F238E27FC236}">
                <a16:creationId xmlns:a16="http://schemas.microsoft.com/office/drawing/2014/main" id="{FAD33286-54C4-4C17-A520-B80D6A3B6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618" y="2905067"/>
            <a:ext cx="2165959" cy="21579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1F40AF5-99F3-4185-BD68-B15AE2EB5D36}"/>
              </a:ext>
            </a:extLst>
          </p:cNvPr>
          <p:cNvSpPr/>
          <p:nvPr/>
        </p:nvSpPr>
        <p:spPr>
          <a:xfrm>
            <a:off x="1961733" y="2923473"/>
            <a:ext cx="6096000" cy="2631490"/>
          </a:xfrm>
          <a:prstGeom prst="rect">
            <a:avLst/>
          </a:prstGeom>
        </p:spPr>
        <p:txBody>
          <a:bodyPr>
            <a:spAutoFit/>
          </a:bodyPr>
          <a:lstStyle/>
          <a:p>
            <a:r>
              <a:rPr lang="en-US" sz="1500" dirty="0"/>
              <a:t>Bureau of Indian Affairs</a:t>
            </a:r>
          </a:p>
          <a:p>
            <a:r>
              <a:rPr lang="en-US" sz="1500" dirty="0"/>
              <a:t>Bureau of Indian Education</a:t>
            </a:r>
          </a:p>
          <a:p>
            <a:r>
              <a:rPr lang="en-US" sz="1500" dirty="0"/>
              <a:t>Bureau of Land Management</a:t>
            </a:r>
          </a:p>
          <a:p>
            <a:r>
              <a:rPr lang="en-US" sz="1500" dirty="0"/>
              <a:t>Bureau of Ocean Energy Management</a:t>
            </a:r>
          </a:p>
          <a:p>
            <a:r>
              <a:rPr lang="en-US" sz="1500" dirty="0"/>
              <a:t>Bureau of Reclamation</a:t>
            </a:r>
          </a:p>
          <a:p>
            <a:r>
              <a:rPr lang="en-US" sz="1500" dirty="0"/>
              <a:t>Bureau of Safety and Environmental Enforcement</a:t>
            </a:r>
          </a:p>
          <a:p>
            <a:r>
              <a:rPr lang="en-US" sz="1500" dirty="0"/>
              <a:t>Bureau of Trust Funds Administration</a:t>
            </a:r>
          </a:p>
          <a:p>
            <a:r>
              <a:rPr lang="en-US" sz="1500" dirty="0"/>
              <a:t>National Park Service</a:t>
            </a:r>
          </a:p>
          <a:p>
            <a:r>
              <a:rPr lang="en-US" sz="1500" u="sng" dirty="0"/>
              <a:t>Office of Surface Mining Reclamation and Enforcement</a:t>
            </a:r>
          </a:p>
          <a:p>
            <a:r>
              <a:rPr lang="en-US" sz="1500" dirty="0"/>
              <a:t>U.S. Fish and Wildlife Service</a:t>
            </a:r>
          </a:p>
          <a:p>
            <a:r>
              <a:rPr lang="en-US" sz="1500" u="sng" dirty="0"/>
              <a:t>U.S. Geological Survey</a:t>
            </a:r>
          </a:p>
        </p:txBody>
      </p:sp>
    </p:spTree>
    <p:extLst>
      <p:ext uri="{BB962C8B-B14F-4D97-AF65-F5344CB8AC3E}">
        <p14:creationId xmlns:p14="http://schemas.microsoft.com/office/powerpoint/2010/main" val="134757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B192-0233-E303-4A8E-8FA0C7201272}"/>
              </a:ext>
            </a:extLst>
          </p:cNvPr>
          <p:cNvSpPr>
            <a:spLocks noGrp="1"/>
          </p:cNvSpPr>
          <p:nvPr>
            <p:ph type="title"/>
          </p:nvPr>
        </p:nvSpPr>
        <p:spPr>
          <a:xfrm>
            <a:off x="982421" y="331687"/>
            <a:ext cx="10020300" cy="1400530"/>
          </a:xfrm>
        </p:spPr>
        <p:txBody>
          <a:bodyPr anchor="ctr">
            <a:normAutofit/>
          </a:bodyPr>
          <a:lstStyle/>
          <a:p>
            <a:r>
              <a:rPr lang="en-US" sz="3800" dirty="0">
                <a:solidFill>
                  <a:schemeClr val="tx1"/>
                </a:solidFill>
              </a:rPr>
              <a:t>Office of Surface Mining Reclamation and Enforcement (OSMRE)</a:t>
            </a:r>
          </a:p>
        </p:txBody>
      </p:sp>
      <p:sp>
        <p:nvSpPr>
          <p:cNvPr id="3" name="Content Placeholder 2">
            <a:extLst>
              <a:ext uri="{FF2B5EF4-FFF2-40B4-BE49-F238E27FC236}">
                <a16:creationId xmlns:a16="http://schemas.microsoft.com/office/drawing/2014/main" id="{FB78D6D4-3474-4914-96D1-BB84DA76C0B1}"/>
              </a:ext>
            </a:extLst>
          </p:cNvPr>
          <p:cNvSpPr>
            <a:spLocks noGrp="1"/>
          </p:cNvSpPr>
          <p:nvPr>
            <p:ph idx="1"/>
          </p:nvPr>
        </p:nvSpPr>
        <p:spPr>
          <a:xfrm>
            <a:off x="1200028" y="2200968"/>
            <a:ext cx="8946541" cy="3484879"/>
          </a:xfrm>
        </p:spPr>
        <p:txBody>
          <a:bodyPr>
            <a:normAutofit/>
          </a:bodyPr>
          <a:lstStyle/>
          <a:p>
            <a:pPr>
              <a:spcBef>
                <a:spcPts val="600"/>
              </a:spcBef>
              <a:buFont typeface="Symbol" panose="05050102010706020507" pitchFamily="18" charset="2"/>
              <a:buChar char=""/>
            </a:pPr>
            <a:r>
              <a:rPr lang="en-US" sz="2200" dirty="0"/>
              <a:t> OSMRE's mission is to ensure the environmentally responsible mining of coal, and the reclamation of abandoned mine lands (AML).</a:t>
            </a:r>
          </a:p>
          <a:p>
            <a:pPr>
              <a:spcBef>
                <a:spcPts val="600"/>
              </a:spcBef>
              <a:buFont typeface="Symbol" panose="05050102010706020507" pitchFamily="18" charset="2"/>
              <a:buChar char=""/>
            </a:pPr>
            <a:r>
              <a:rPr lang="en-US" sz="2200" dirty="0"/>
              <a:t> OSMRE offers funding opportunities to support research, training, and development related to surface mining and reclamation. </a:t>
            </a:r>
          </a:p>
          <a:p>
            <a:pPr>
              <a:spcBef>
                <a:spcPts val="600"/>
              </a:spcBef>
              <a:buFont typeface="Symbol" panose="05050102010706020507" pitchFamily="18" charset="2"/>
              <a:buChar char=""/>
            </a:pPr>
            <a:endParaRPr lang="en-US" sz="2200" dirty="0"/>
          </a:p>
          <a:p>
            <a:pPr marL="0" indent="0">
              <a:spcBef>
                <a:spcPts val="600"/>
              </a:spcBef>
              <a:buNone/>
            </a:pPr>
            <a:endParaRPr lang="en-US" dirty="0"/>
          </a:p>
          <a:p>
            <a:pPr lvl="0">
              <a:spcBef>
                <a:spcPts val="600"/>
              </a:spcBef>
              <a:buFont typeface="Symbol" panose="05050102010706020507" pitchFamily="18" charset="2"/>
              <a:buChar char=""/>
            </a:pPr>
            <a:endParaRPr lang="en-US" dirty="0"/>
          </a:p>
        </p:txBody>
      </p:sp>
      <p:sp>
        <p:nvSpPr>
          <p:cNvPr id="5" name="Slide Number Placeholder 4">
            <a:extLst>
              <a:ext uri="{FF2B5EF4-FFF2-40B4-BE49-F238E27FC236}">
                <a16:creationId xmlns:a16="http://schemas.microsoft.com/office/drawing/2014/main" id="{9175A3C5-2471-1C01-0C9F-2B71790921A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4098" name="Picture 2" descr="OSMRE Announces Recipients of 2021 Abandoned Mine Land Reclamation Awards |  Mining Connection — The Link For All Your Mining Resources">
            <a:extLst>
              <a:ext uri="{FF2B5EF4-FFF2-40B4-BE49-F238E27FC236}">
                <a16:creationId xmlns:a16="http://schemas.microsoft.com/office/drawing/2014/main" id="{46E40B62-C294-4121-8252-1056352A7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458" y="4353814"/>
            <a:ext cx="2083734" cy="163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7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20EA-BC4C-BC42-CDE4-EB4B1D3EB213}"/>
              </a:ext>
            </a:extLst>
          </p:cNvPr>
          <p:cNvSpPr>
            <a:spLocks noGrp="1"/>
          </p:cNvSpPr>
          <p:nvPr>
            <p:ph type="title"/>
          </p:nvPr>
        </p:nvSpPr>
        <p:spPr/>
        <p:txBody>
          <a:bodyPr anchor="ctr">
            <a:normAutofit/>
          </a:bodyPr>
          <a:lstStyle/>
          <a:p>
            <a:r>
              <a:rPr lang="en-US" dirty="0">
                <a:solidFill>
                  <a:schemeClr val="tx1"/>
                </a:solidFill>
              </a:rPr>
              <a:t>Applied Science Grants</a:t>
            </a:r>
          </a:p>
        </p:txBody>
      </p:sp>
      <p:sp>
        <p:nvSpPr>
          <p:cNvPr id="4" name="Slide Number Placeholder 3">
            <a:extLst>
              <a:ext uri="{FF2B5EF4-FFF2-40B4-BE49-F238E27FC236}">
                <a16:creationId xmlns:a16="http://schemas.microsoft.com/office/drawing/2014/main" id="{9D60DDD7-EB69-81CE-0DE6-1F72422DEC0B}"/>
              </a:ext>
            </a:extLst>
          </p:cNvPr>
          <p:cNvSpPr>
            <a:spLocks noGrp="1"/>
          </p:cNvSpPr>
          <p:nvPr>
            <p:ph type="sldNum" sz="quarter" idx="12"/>
          </p:nvPr>
        </p:nvSpPr>
        <p:spPr/>
        <p:txBody>
          <a:bodyPr>
            <a:normAutofit fontScale="775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A3A4BFCE-086D-438F-B441-B6F86A11D8E3}"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25</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CB2F15F6-9E83-41FB-8DE8-81DD9A16C2A7}"/>
              </a:ext>
            </a:extLst>
          </p:cNvPr>
          <p:cNvSpPr/>
          <p:nvPr/>
        </p:nvSpPr>
        <p:spPr>
          <a:xfrm>
            <a:off x="788276" y="2036912"/>
            <a:ext cx="98528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F02185B8-6A59-4A81-992C-DDCF6280C387}"/>
              </a:ext>
            </a:extLst>
          </p:cNvPr>
          <p:cNvSpPr/>
          <p:nvPr/>
        </p:nvSpPr>
        <p:spPr>
          <a:xfrm>
            <a:off x="1180582" y="1809217"/>
            <a:ext cx="9589995" cy="4247317"/>
          </a:xfrm>
          <a:prstGeom prst="rect">
            <a:avLst/>
          </a:prstGeom>
        </p:spPr>
        <p:txBody>
          <a:bodyPr wrap="square">
            <a:spAutoFit/>
          </a:bodyPr>
          <a:lstStyle/>
          <a:p>
            <a:endParaRPr lang="en-US" dirty="0"/>
          </a:p>
          <a:p>
            <a:r>
              <a:rPr lang="en-US" dirty="0"/>
              <a:t>OSMRE’s Applied Science Program funds the development of new reclamation science and technology. The program selects and funds applied science proposals that improve public and environmental health protection through:</a:t>
            </a:r>
          </a:p>
          <a:p>
            <a:endParaRPr lang="en-US" dirty="0"/>
          </a:p>
          <a:p>
            <a:pPr marL="285750" indent="-285750">
              <a:buFont typeface="Arial" panose="020B0604020202020204" pitchFamily="34" charset="0"/>
              <a:buChar char="•"/>
            </a:pPr>
            <a:r>
              <a:rPr lang="en-US" dirty="0"/>
              <a:t>Protect identified endangered species</a:t>
            </a:r>
          </a:p>
          <a:p>
            <a:pPr marL="285750" indent="-285750">
              <a:buFont typeface="Arial" panose="020B0604020202020204" pitchFamily="34" charset="0"/>
              <a:buChar char="•"/>
            </a:pPr>
            <a:r>
              <a:rPr lang="en-US" dirty="0"/>
              <a:t>Improve reforestation and revegetation</a:t>
            </a:r>
          </a:p>
          <a:p>
            <a:pPr marL="285750" indent="-285750">
              <a:buFont typeface="Arial" panose="020B0604020202020204" pitchFamily="34" charset="0"/>
              <a:buChar char="•"/>
            </a:pPr>
            <a:r>
              <a:rPr lang="en-US" dirty="0"/>
              <a:t>Protect prime farmland</a:t>
            </a:r>
          </a:p>
          <a:p>
            <a:pPr marL="285750" indent="-285750">
              <a:buFont typeface="Arial" panose="020B0604020202020204" pitchFamily="34" charset="0"/>
              <a:buChar char="•"/>
            </a:pPr>
            <a:r>
              <a:rPr lang="en-US" dirty="0"/>
              <a:t>Improve technologies to mitigate acid mine drainage</a:t>
            </a:r>
          </a:p>
          <a:p>
            <a:pPr marL="285750" indent="-285750">
              <a:buFont typeface="Arial" panose="020B0604020202020204" pitchFamily="34" charset="0"/>
              <a:buChar char="•"/>
            </a:pPr>
            <a:r>
              <a:rPr lang="en-US" dirty="0"/>
              <a:t>Improve methods for locating underground mines </a:t>
            </a:r>
          </a:p>
          <a:p>
            <a:pPr marL="285750" indent="-285750">
              <a:buFont typeface="Arial" panose="020B0604020202020204" pitchFamily="34" charset="0"/>
              <a:buChar char="•"/>
            </a:pPr>
            <a:r>
              <a:rPr lang="en-US" dirty="0"/>
              <a:t>Enhance the protection of the public and environment associated with surface coal mining</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32920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60DDD7-EB69-81CE-0DE6-1F72422DEC0B}"/>
              </a:ext>
            </a:extLst>
          </p:cNvPr>
          <p:cNvSpPr>
            <a:spLocks noGrp="1"/>
          </p:cNvSpPr>
          <p:nvPr>
            <p:ph type="sldNum" sz="quarter" idx="12"/>
          </p:nvPr>
        </p:nvSpPr>
        <p:spPr/>
        <p:txBody>
          <a:bodyPr>
            <a:normAutofit fontScale="775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A3A4BFCE-086D-438F-B441-B6F86A11D8E3}"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26</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6" name="Title 5">
            <a:extLst>
              <a:ext uri="{FF2B5EF4-FFF2-40B4-BE49-F238E27FC236}">
                <a16:creationId xmlns:a16="http://schemas.microsoft.com/office/drawing/2014/main" id="{7F3E11BB-B3C5-4F00-86DF-A2A09CCA7508}"/>
              </a:ext>
            </a:extLst>
          </p:cNvPr>
          <p:cNvSpPr>
            <a:spLocks noGrp="1"/>
          </p:cNvSpPr>
          <p:nvPr>
            <p:ph type="title" idx="4294967295"/>
          </p:nvPr>
        </p:nvSpPr>
        <p:spPr>
          <a:xfrm>
            <a:off x="6304085" y="1184086"/>
            <a:ext cx="5591741" cy="1774774"/>
          </a:xfrm>
        </p:spPr>
        <p:txBody>
          <a:bodyPr>
            <a:normAutofit fontScale="90000"/>
          </a:bodyPr>
          <a:lstStyle/>
          <a:p>
            <a:r>
              <a:rPr lang="en-US" sz="1800" dirty="0">
                <a:solidFill>
                  <a:schemeClr val="tx1"/>
                </a:solidFill>
              </a:rPr>
              <a:t>Eligibility: Higher education institutions, non-profit organizations, and state/tribal agencies</a:t>
            </a:r>
            <a:br>
              <a:rPr lang="en-US" sz="1800" dirty="0">
                <a:solidFill>
                  <a:schemeClr val="tx1"/>
                </a:solidFill>
              </a:rPr>
            </a:br>
            <a:br>
              <a:rPr lang="en-US" sz="1800" dirty="0">
                <a:solidFill>
                  <a:schemeClr val="tx1"/>
                </a:solidFill>
              </a:rPr>
            </a:br>
            <a:r>
              <a:rPr lang="en-US" sz="1800" dirty="0">
                <a:solidFill>
                  <a:schemeClr val="tx1"/>
                </a:solidFill>
              </a:rPr>
              <a:t>Applicants may request funding up to $200,000, not to exceed two years from date of award.</a:t>
            </a:r>
            <a:br>
              <a:rPr lang="en-US" sz="1800" dirty="0">
                <a:solidFill>
                  <a:schemeClr val="tx1"/>
                </a:solidFill>
              </a:rPr>
            </a:br>
            <a:br>
              <a:rPr lang="en-US" sz="1800" dirty="0">
                <a:solidFill>
                  <a:schemeClr val="tx1"/>
                </a:solidFill>
              </a:rPr>
            </a:br>
            <a:r>
              <a:rPr lang="en-US" sz="1800" dirty="0">
                <a:solidFill>
                  <a:schemeClr val="tx1"/>
                </a:solidFill>
              </a:rPr>
              <a:t>Application Deadline: Typically in the Oct.</a:t>
            </a:r>
            <a:br>
              <a:rPr lang="en-US" sz="1800" dirty="0"/>
            </a:br>
            <a:endParaRPr lang="en-US" sz="1800" dirty="0"/>
          </a:p>
        </p:txBody>
      </p:sp>
      <p:sp>
        <p:nvSpPr>
          <p:cNvPr id="2" name="Rectangle 1">
            <a:extLst>
              <a:ext uri="{FF2B5EF4-FFF2-40B4-BE49-F238E27FC236}">
                <a16:creationId xmlns:a16="http://schemas.microsoft.com/office/drawing/2014/main" id="{C6A44EF1-E399-93B1-37D8-9F55D4C66080}"/>
              </a:ext>
            </a:extLst>
          </p:cNvPr>
          <p:cNvSpPr>
            <a:spLocks noGrp="1" noChangeArrowheads="1"/>
          </p:cNvSpPr>
          <p:nvPr>
            <p:ph idx="4294967295"/>
          </p:nvPr>
        </p:nvSpPr>
        <p:spPr bwMode="auto">
          <a:xfrm>
            <a:off x="6304085" y="3765341"/>
            <a:ext cx="5745162" cy="21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chemeClr val="tx1"/>
                </a:solidFill>
                <a:latin typeface="+mj-lt"/>
                <a:cs typeface="Calibri" panose="020F0502020204030204" pitchFamily="34" charset="0"/>
              </a:rPr>
              <a:t>Jia Liu. Bioelectrochemical recovery of rare earth elements from acid mine drainage.</a:t>
            </a:r>
          </a:p>
          <a:p>
            <a:pPr marL="0" indent="0" eaLnBrk="0" fontAlgn="base" hangingPunct="0">
              <a:lnSpc>
                <a:spcPct val="100000"/>
              </a:lnSpc>
              <a:spcBef>
                <a:spcPct val="0"/>
              </a:spcBef>
              <a:spcAft>
                <a:spcPct val="0"/>
              </a:spcAft>
              <a:buClrTx/>
              <a:buSzTx/>
              <a:buNone/>
            </a:pPr>
            <a:r>
              <a:rPr lang="en-US" altLang="en-US" sz="1600" dirty="0">
                <a:solidFill>
                  <a:schemeClr val="tx1"/>
                </a:solidFill>
                <a:latin typeface="+mj-lt"/>
                <a:cs typeface="Calibri" panose="020F0502020204030204" pitchFamily="34" charset="0"/>
              </a:rPr>
              <a:t>$198,808, 2023, </a:t>
            </a:r>
            <a:r>
              <a:rPr lang="en-US" sz="1600" dirty="0">
                <a:solidFill>
                  <a:schemeClr val="tx1"/>
                </a:solidFill>
                <a:latin typeface="+mj-lt"/>
                <a:cs typeface="Calibri" panose="020F0502020204030204" pitchFamily="34" charset="0"/>
              </a:rPr>
              <a:t>Southern Illinois University at Carbondale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chemeClr val="tx1"/>
              </a:solidFill>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mj-lt"/>
                <a:cs typeface="Calibri" panose="020F0502020204030204" pitchFamily="34" charset="0"/>
              </a:rPr>
              <a:t>Liliana </a:t>
            </a:r>
            <a:r>
              <a:rPr lang="en-US" sz="1600" dirty="0" err="1">
                <a:solidFill>
                  <a:schemeClr val="tx1"/>
                </a:solidFill>
                <a:latin typeface="+mj-lt"/>
                <a:cs typeface="Calibri" panose="020F0502020204030204" pitchFamily="34" charset="0"/>
              </a:rPr>
              <a:t>Lefticariu</a:t>
            </a:r>
            <a:r>
              <a:rPr lang="en-US" sz="1600" dirty="0">
                <a:solidFill>
                  <a:schemeClr val="tx1"/>
                </a:solidFill>
                <a:latin typeface="+mj-lt"/>
                <a:cs typeface="Calibri" panose="020F0502020204030204" pitchFamily="34" charset="0"/>
              </a:rPr>
              <a:t>.</a:t>
            </a:r>
            <a:r>
              <a:rPr lang="en-US" altLang="en-US" sz="1600" dirty="0">
                <a:solidFill>
                  <a:schemeClr val="tx1"/>
                </a:solidFill>
                <a:latin typeface="+mj-lt"/>
                <a:cs typeface="Calibri" panose="020F0502020204030204" pitchFamily="34" charset="0"/>
              </a:rPr>
              <a:t> 2024, </a:t>
            </a:r>
            <a:r>
              <a:rPr lang="en-US" sz="1600" dirty="0">
                <a:solidFill>
                  <a:schemeClr val="tx1"/>
                </a:solidFill>
                <a:latin typeface="+mj-lt"/>
                <a:cs typeface="Calibri" panose="020F0502020204030204" pitchFamily="34" charset="0"/>
              </a:rPr>
              <a:t>Southern Illinois University at Carbondale</a:t>
            </a:r>
          </a:p>
          <a:p>
            <a:pPr marL="0" indent="0" eaLnBrk="0" fontAlgn="base" hangingPunct="0">
              <a:lnSpc>
                <a:spcPct val="100000"/>
              </a:lnSpc>
              <a:spcBef>
                <a:spcPct val="0"/>
              </a:spcBef>
              <a:spcAft>
                <a:spcPct val="0"/>
              </a:spcAft>
              <a:buClrTx/>
              <a:buSzTx/>
              <a:buNone/>
            </a:pPr>
            <a:endParaRPr lang="en-US" sz="2000" dirty="0">
              <a:solidFill>
                <a:schemeClr val="tx1"/>
              </a:solidFill>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B2F15F6-9E83-41FB-8DE8-81DD9A16C2A7}"/>
              </a:ext>
            </a:extLst>
          </p:cNvPr>
          <p:cNvSpPr/>
          <p:nvPr/>
        </p:nvSpPr>
        <p:spPr>
          <a:xfrm>
            <a:off x="788276" y="2036912"/>
            <a:ext cx="98528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CA0DA77A-2082-4230-BD4B-20469C7F4B78}"/>
              </a:ext>
            </a:extLst>
          </p:cNvPr>
          <p:cNvPicPr/>
          <p:nvPr/>
        </p:nvPicPr>
        <p:blipFill rotWithShape="1">
          <a:blip r:embed="rId2"/>
          <a:srcRect l="65786" t="10203" r="4588" b="11831"/>
          <a:stretch/>
        </p:blipFill>
        <p:spPr bwMode="auto">
          <a:xfrm>
            <a:off x="448523" y="1184086"/>
            <a:ext cx="5855562" cy="4135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714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A9DE681-8B26-499C-BA78-A1653F8CC7F4}"/>
              </a:ext>
            </a:extLst>
          </p:cNvPr>
          <p:cNvGraphicFramePr>
            <a:graphicFrameLocks noGrp="1"/>
          </p:cNvGraphicFramePr>
          <p:nvPr>
            <p:extLst>
              <p:ext uri="{D42A27DB-BD31-4B8C-83A1-F6EECF244321}">
                <p14:modId xmlns:p14="http://schemas.microsoft.com/office/powerpoint/2010/main" val="2908495945"/>
              </p:ext>
            </p:extLst>
          </p:nvPr>
        </p:nvGraphicFramePr>
        <p:xfrm>
          <a:off x="2410775" y="857024"/>
          <a:ext cx="7768395" cy="4201846"/>
        </p:xfrm>
        <a:graphic>
          <a:graphicData uri="http://schemas.openxmlformats.org/drawingml/2006/table">
            <a:tbl>
              <a:tblPr firstRow="1" firstCol="1" bandRow="1">
                <a:tableStyleId>{5C22544A-7EE6-4342-B048-85BDC9FD1C3A}</a:tableStyleId>
              </a:tblPr>
              <a:tblGrid>
                <a:gridCol w="1607141">
                  <a:extLst>
                    <a:ext uri="{9D8B030D-6E8A-4147-A177-3AD203B41FA5}">
                      <a16:colId xmlns:a16="http://schemas.microsoft.com/office/drawing/2014/main" val="2471540394"/>
                    </a:ext>
                  </a:extLst>
                </a:gridCol>
                <a:gridCol w="733482">
                  <a:extLst>
                    <a:ext uri="{9D8B030D-6E8A-4147-A177-3AD203B41FA5}">
                      <a16:colId xmlns:a16="http://schemas.microsoft.com/office/drawing/2014/main" val="1529015965"/>
                    </a:ext>
                  </a:extLst>
                </a:gridCol>
                <a:gridCol w="2860581">
                  <a:extLst>
                    <a:ext uri="{9D8B030D-6E8A-4147-A177-3AD203B41FA5}">
                      <a16:colId xmlns:a16="http://schemas.microsoft.com/office/drawing/2014/main" val="150537045"/>
                    </a:ext>
                  </a:extLst>
                </a:gridCol>
                <a:gridCol w="1246921">
                  <a:extLst>
                    <a:ext uri="{9D8B030D-6E8A-4147-A177-3AD203B41FA5}">
                      <a16:colId xmlns:a16="http://schemas.microsoft.com/office/drawing/2014/main" val="1488469285"/>
                    </a:ext>
                  </a:extLst>
                </a:gridCol>
                <a:gridCol w="1320270">
                  <a:extLst>
                    <a:ext uri="{9D8B030D-6E8A-4147-A177-3AD203B41FA5}">
                      <a16:colId xmlns:a16="http://schemas.microsoft.com/office/drawing/2014/main" val="1014958493"/>
                    </a:ext>
                  </a:extLst>
                </a:gridCol>
              </a:tblGrid>
              <a:tr h="197996">
                <a:tc>
                  <a:txBody>
                    <a:bodyPr/>
                    <a:lstStyle/>
                    <a:p>
                      <a:pPr marL="0" marR="0" algn="ctr">
                        <a:lnSpc>
                          <a:spcPct val="107000"/>
                        </a:lnSpc>
                        <a:spcBef>
                          <a:spcPts val="0"/>
                        </a:spcBef>
                        <a:spcAft>
                          <a:spcPts val="0"/>
                        </a:spcAft>
                      </a:pPr>
                      <a:r>
                        <a:rPr lang="en-US" sz="12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gn="ctr">
                        <a:lnSpc>
                          <a:spcPct val="107000"/>
                        </a:lnSpc>
                        <a:spcBef>
                          <a:spcPts val="0"/>
                        </a:spcBef>
                        <a:spcAft>
                          <a:spcPts val="0"/>
                        </a:spcAft>
                      </a:pPr>
                      <a:r>
                        <a:rPr lang="en-US" sz="1200" u="none" dirty="0">
                          <a:solidFill>
                            <a:schemeClr val="bg1"/>
                          </a:solidFill>
                          <a:effectLst/>
                          <a:hlinkClick r:id="rId2" tooltip="sort by Year">
                            <a:extLst>
                              <a:ext uri="{A12FA001-AC4F-418D-AE19-62706E023703}">
                                <ahyp:hlinkClr xmlns:ahyp="http://schemas.microsoft.com/office/drawing/2018/hyperlinkcolor" val="tx"/>
                              </a:ext>
                            </a:extLst>
                          </a:hlinkClick>
                        </a:rPr>
                        <a:t>Year</a:t>
                      </a:r>
                      <a:endParaRPr lang="en-US" sz="11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gn="ctr">
                        <a:lnSpc>
                          <a:spcPct val="107000"/>
                        </a:lnSpc>
                        <a:spcBef>
                          <a:spcPts val="0"/>
                        </a:spcBef>
                        <a:spcAft>
                          <a:spcPts val="0"/>
                        </a:spcAft>
                      </a:pPr>
                      <a:r>
                        <a:rPr lang="en-US" sz="1200" u="none" dirty="0">
                          <a:solidFill>
                            <a:schemeClr val="bg1"/>
                          </a:solidFill>
                          <a:effectLst/>
                          <a:hlinkClick r:id="rId3" tooltip="sort by Title">
                            <a:extLst>
                              <a:ext uri="{A12FA001-AC4F-418D-AE19-62706E023703}">
                                <ahyp:hlinkClr xmlns:ahyp="http://schemas.microsoft.com/office/drawing/2018/hyperlinkcolor" val="tx"/>
                              </a:ext>
                            </a:extLst>
                          </a:hlinkClick>
                        </a:rPr>
                        <a:t>Title</a:t>
                      </a:r>
                      <a:endParaRPr lang="en-US" sz="11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gn="ctr">
                        <a:lnSpc>
                          <a:spcPct val="107000"/>
                        </a:lnSpc>
                        <a:spcBef>
                          <a:spcPts val="0"/>
                        </a:spcBef>
                        <a:spcAft>
                          <a:spcPts val="0"/>
                        </a:spcAft>
                      </a:pPr>
                      <a:r>
                        <a:rPr lang="en-US" sz="1200">
                          <a:effectLst/>
                        </a:rPr>
                        <a:t>Investigator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gn="ctr">
                        <a:lnSpc>
                          <a:spcPct val="107000"/>
                        </a:lnSpc>
                        <a:spcBef>
                          <a:spcPts val="0"/>
                        </a:spcBef>
                        <a:spcAft>
                          <a:spcPts val="0"/>
                        </a:spcAft>
                      </a:pPr>
                      <a:r>
                        <a:rPr lang="en-US" sz="1200" dirty="0">
                          <a:effectLst/>
                        </a:rPr>
                        <a:t>Institution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extLst>
                  <a:ext uri="{0D108BD9-81ED-4DB2-BD59-A6C34878D82A}">
                    <a16:rowId xmlns:a16="http://schemas.microsoft.com/office/drawing/2014/main" val="868103401"/>
                  </a:ext>
                </a:extLst>
              </a:tr>
              <a:tr h="954391">
                <a:tc>
                  <a:txBody>
                    <a:bodyPr/>
                    <a:lstStyle/>
                    <a:p>
                      <a:pPr marL="0" marR="0">
                        <a:lnSpc>
                          <a:spcPct val="107000"/>
                        </a:lnSpc>
                        <a:spcBef>
                          <a:spcPts val="0"/>
                        </a:spcBef>
                        <a:spcAft>
                          <a:spcPts val="0"/>
                        </a:spcAft>
                      </a:pPr>
                      <a:r>
                        <a:rPr lang="en-US" sz="1200">
                          <a:effectLst/>
                        </a:rPr>
                        <a:t>Acid Mine Drainage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800"/>
                        </a:spcAft>
                      </a:pPr>
                      <a:r>
                        <a:rPr lang="en-US" sz="1200" dirty="0">
                          <a:effectLst/>
                        </a:rPr>
                        <a:t>Low-cost, Green Technology to Improve Water Quality in Mining-Impacted Ecosystems, Phase I - Model Development and Optimization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dirty="0" err="1">
                          <a:effectLst/>
                        </a:rPr>
                        <a:t>Xingmao</a:t>
                      </a:r>
                      <a:r>
                        <a:rPr lang="en-US" sz="1200" dirty="0">
                          <a:effectLst/>
                        </a:rPr>
                        <a:t> 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dirty="0">
                          <a:effectLst/>
                        </a:rPr>
                        <a:t>Southern Illinois University at Carbondale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extLst>
                  <a:ext uri="{0D108BD9-81ED-4DB2-BD59-A6C34878D82A}">
                    <a16:rowId xmlns:a16="http://schemas.microsoft.com/office/drawing/2014/main" val="812473431"/>
                  </a:ext>
                </a:extLst>
              </a:tr>
              <a:tr h="1143490">
                <a:tc>
                  <a:txBody>
                    <a:bodyPr/>
                    <a:lstStyle/>
                    <a:p>
                      <a:pPr marL="0" marR="0">
                        <a:lnSpc>
                          <a:spcPct val="107000"/>
                        </a:lnSpc>
                        <a:spcBef>
                          <a:spcPts val="0"/>
                        </a:spcBef>
                        <a:spcAft>
                          <a:spcPts val="0"/>
                        </a:spcAft>
                      </a:pPr>
                      <a:r>
                        <a:rPr lang="en-US" sz="1200">
                          <a:effectLst/>
                        </a:rPr>
                        <a:t>Acid Mine Drainage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800"/>
                        </a:spcAft>
                      </a:pPr>
                      <a:r>
                        <a:rPr lang="en-US" sz="1200" dirty="0">
                          <a:effectLst/>
                        </a:rPr>
                        <a:t>Improved sulfate-reducing bioreactors for the remediation of high total dissolved solids drainage associated with coal mining and processing in the 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dirty="0">
                          <a:effectLst/>
                        </a:rPr>
                        <a:t>Liliana </a:t>
                      </a:r>
                      <a:r>
                        <a:rPr lang="en-US" sz="1200" dirty="0" err="1">
                          <a:effectLst/>
                        </a:rPr>
                        <a:t>Lefticariu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a:effectLst/>
                        </a:rPr>
                        <a:t>Southern Illinois University at Carbondale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extLst>
                  <a:ext uri="{0D108BD9-81ED-4DB2-BD59-A6C34878D82A}">
                    <a16:rowId xmlns:a16="http://schemas.microsoft.com/office/drawing/2014/main" val="1672704760"/>
                  </a:ext>
                </a:extLst>
              </a:tr>
              <a:tr h="1899885">
                <a:tc>
                  <a:txBody>
                    <a:bodyPr/>
                    <a:lstStyle/>
                    <a:p>
                      <a:pPr marL="0" marR="0">
                        <a:lnSpc>
                          <a:spcPct val="107000"/>
                        </a:lnSpc>
                        <a:spcBef>
                          <a:spcPts val="0"/>
                        </a:spcBef>
                        <a:spcAft>
                          <a:spcPts val="0"/>
                        </a:spcAft>
                      </a:pPr>
                      <a:r>
                        <a:rPr lang="en-US" sz="1200">
                          <a:effectLst/>
                        </a:rPr>
                        <a:t>Aquatic Ecology, Geomorphic Reclamation and Natural Stream Design, Reforestation, Soils and Revegetation, Water Quality, Wildlife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800"/>
                        </a:spcAft>
                      </a:pPr>
                      <a:r>
                        <a:rPr lang="en-US" sz="1200">
                          <a:effectLst/>
                        </a:rPr>
                        <a:t>Stream Restoration – Long Term Performance: A Reassessment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a:effectLst/>
                        </a:rPr>
                        <a:t>Karl Williard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tc>
                  <a:txBody>
                    <a:bodyPr/>
                    <a:lstStyle/>
                    <a:p>
                      <a:pPr marL="0" marR="0">
                        <a:lnSpc>
                          <a:spcPct val="107000"/>
                        </a:lnSpc>
                        <a:spcBef>
                          <a:spcPts val="0"/>
                        </a:spcBef>
                        <a:spcAft>
                          <a:spcPts val="0"/>
                        </a:spcAft>
                      </a:pPr>
                      <a:r>
                        <a:rPr lang="en-US" sz="1200" dirty="0">
                          <a:effectLst/>
                        </a:rPr>
                        <a:t>Southern Illinois University Carbondale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3" marR="9203" marT="9203" marB="9203" anchor="ctr"/>
                </a:tc>
                <a:extLst>
                  <a:ext uri="{0D108BD9-81ED-4DB2-BD59-A6C34878D82A}">
                    <a16:rowId xmlns:a16="http://schemas.microsoft.com/office/drawing/2014/main" val="591014092"/>
                  </a:ext>
                </a:extLst>
              </a:tr>
            </a:tbl>
          </a:graphicData>
        </a:graphic>
      </p:graphicFrame>
    </p:spTree>
    <p:extLst>
      <p:ext uri="{BB962C8B-B14F-4D97-AF65-F5344CB8AC3E}">
        <p14:creationId xmlns:p14="http://schemas.microsoft.com/office/powerpoint/2010/main" val="267160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4FC28-B44F-ECF0-49EA-EF45E840F915}"/>
              </a:ext>
            </a:extLst>
          </p:cNvPr>
          <p:cNvSpPr>
            <a:spLocks noGrp="1"/>
          </p:cNvSpPr>
          <p:nvPr>
            <p:ph idx="4294967295"/>
          </p:nvPr>
        </p:nvSpPr>
        <p:spPr>
          <a:xfrm>
            <a:off x="981807" y="492247"/>
            <a:ext cx="10058400" cy="4022725"/>
          </a:xfrm>
        </p:spPr>
        <p:txBody>
          <a:bodyPr>
            <a:noAutofit/>
          </a:bodyPr>
          <a:lstStyle/>
          <a:p>
            <a:pPr>
              <a:spcBef>
                <a:spcPts val="600"/>
              </a:spcBef>
            </a:pPr>
            <a:r>
              <a:rPr lang="en-US" sz="2000" b="1" dirty="0"/>
              <a:t>Project Narrative </a:t>
            </a:r>
          </a:p>
          <a:p>
            <a:pPr>
              <a:spcBef>
                <a:spcPts val="600"/>
              </a:spcBef>
            </a:pPr>
            <a:r>
              <a:rPr lang="en-US" sz="2000" dirty="0"/>
              <a:t>1. Project Description (no more than 20 pages) including:</a:t>
            </a:r>
          </a:p>
          <a:p>
            <a:pPr>
              <a:spcBef>
                <a:spcPts val="600"/>
              </a:spcBef>
            </a:pPr>
            <a:r>
              <a:rPr lang="en-US" sz="2000" dirty="0"/>
              <a:t>    Objectives - addressing the value of the proposal to OSMRE and the coal mining State(s) and Tribe(s).   </a:t>
            </a:r>
          </a:p>
          <a:p>
            <a:pPr>
              <a:spcBef>
                <a:spcPts val="600"/>
              </a:spcBef>
            </a:pPr>
            <a:r>
              <a:rPr lang="en-US" sz="2000" dirty="0"/>
              <a:t>    Hypotheses to be tested, as appropriate. </a:t>
            </a:r>
          </a:p>
          <a:p>
            <a:pPr>
              <a:spcBef>
                <a:spcPts val="600"/>
              </a:spcBef>
            </a:pPr>
            <a:r>
              <a:rPr lang="en-US" sz="2000" dirty="0"/>
              <a:t>    Background - provide a comprehensive description of the relevance of the project. </a:t>
            </a:r>
          </a:p>
          <a:p>
            <a:pPr>
              <a:spcBef>
                <a:spcPts val="600"/>
              </a:spcBef>
            </a:pPr>
            <a:r>
              <a:rPr lang="en-US" sz="2000" dirty="0"/>
              <a:t>    Describe how the project is original and innovative. </a:t>
            </a:r>
          </a:p>
          <a:p>
            <a:pPr>
              <a:spcBef>
                <a:spcPts val="600"/>
              </a:spcBef>
            </a:pPr>
            <a:r>
              <a:rPr lang="en-US" sz="2000" dirty="0"/>
              <a:t>    Describe how the project is cost effective. </a:t>
            </a:r>
          </a:p>
          <a:p>
            <a:pPr>
              <a:spcBef>
                <a:spcPts val="600"/>
              </a:spcBef>
            </a:pPr>
            <a:r>
              <a:rPr lang="en-US" sz="2000" dirty="0"/>
              <a:t>    Preliminary Studies (if applicable) </a:t>
            </a:r>
          </a:p>
          <a:p>
            <a:pPr>
              <a:spcBef>
                <a:spcPts val="600"/>
              </a:spcBef>
            </a:pPr>
            <a:r>
              <a:rPr lang="en-US" sz="2000" dirty="0"/>
              <a:t>    Experimental Procedures/Methodologies </a:t>
            </a:r>
          </a:p>
          <a:p>
            <a:pPr>
              <a:spcBef>
                <a:spcPts val="600"/>
              </a:spcBef>
            </a:pPr>
            <a:r>
              <a:rPr lang="en-US" sz="2000" dirty="0"/>
              <a:t>    Significance of the project to the OSMRE Applied Science Program </a:t>
            </a:r>
          </a:p>
          <a:p>
            <a:pPr>
              <a:spcBef>
                <a:spcPts val="600"/>
              </a:spcBef>
            </a:pPr>
            <a:r>
              <a:rPr lang="en-US" sz="2000" dirty="0"/>
              <a:t>    Provide a plan for technology transfer of the project results. Also, describe the extent of involvement in the project by the ultimate end users of the technology. </a:t>
            </a:r>
          </a:p>
          <a:p>
            <a:pPr>
              <a:spcBef>
                <a:spcPts val="600"/>
              </a:spcBef>
            </a:pPr>
            <a:r>
              <a:rPr lang="en-US" sz="2000" dirty="0"/>
              <a:t>    Description of resources (i.e., laboratory facilities) </a:t>
            </a:r>
          </a:p>
          <a:p>
            <a:pPr>
              <a:spcBef>
                <a:spcPts val="600"/>
              </a:spcBef>
            </a:pPr>
            <a:r>
              <a:rPr lang="en-US" sz="2000" dirty="0"/>
              <a:t>    Provide evidence of legal right of entry and landowner consent for any project involving field work. </a:t>
            </a:r>
          </a:p>
          <a:p>
            <a:pPr>
              <a:spcBef>
                <a:spcPts val="600"/>
              </a:spcBef>
            </a:pPr>
            <a:r>
              <a:rPr lang="en-US" sz="2000" dirty="0"/>
              <a:t>    Literature Cited - list all sources used.</a:t>
            </a:r>
          </a:p>
        </p:txBody>
      </p:sp>
    </p:spTree>
    <p:extLst>
      <p:ext uri="{BB962C8B-B14F-4D97-AF65-F5344CB8AC3E}">
        <p14:creationId xmlns:p14="http://schemas.microsoft.com/office/powerpoint/2010/main" val="237868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1D8DD6-ABA3-C63E-ED97-4A881F80F571}"/>
              </a:ext>
            </a:extLst>
          </p:cNvPr>
          <p:cNvSpPr txBox="1"/>
          <p:nvPr/>
        </p:nvSpPr>
        <p:spPr>
          <a:xfrm>
            <a:off x="1835395" y="1270461"/>
            <a:ext cx="9392381" cy="2585323"/>
          </a:xfrm>
          <a:prstGeom prst="rect">
            <a:avLst/>
          </a:prstGeom>
          <a:noFill/>
        </p:spPr>
        <p:txBody>
          <a:bodyPr wrap="square">
            <a:spAutoFit/>
          </a:bodyPr>
          <a:lstStyle/>
          <a:p>
            <a:r>
              <a:rPr lang="en-US" dirty="0"/>
              <a:t>Statement of Work (3-5 pages) consisting of:</a:t>
            </a:r>
          </a:p>
          <a:p>
            <a:pPr marL="342900" indent="-342900">
              <a:buAutoNum type="alphaLcPeriod"/>
            </a:pPr>
            <a:r>
              <a:rPr lang="en-US" dirty="0"/>
              <a:t>Issue Identification</a:t>
            </a:r>
          </a:p>
          <a:p>
            <a:pPr marL="342900" indent="-342900">
              <a:buAutoNum type="alphaLcPeriod"/>
            </a:pPr>
            <a:r>
              <a:rPr lang="en-US" dirty="0"/>
              <a:t>Work Tasks </a:t>
            </a:r>
          </a:p>
          <a:p>
            <a:pPr marL="342900" indent="-342900">
              <a:buAutoNum type="alphaLcPeriod"/>
            </a:pPr>
            <a:r>
              <a:rPr lang="en-US" dirty="0"/>
              <a:t>Time Allocation</a:t>
            </a:r>
          </a:p>
          <a:p>
            <a:pPr marL="342900" indent="-342900">
              <a:buAutoNum type="alphaLcPeriod"/>
            </a:pPr>
            <a:r>
              <a:rPr lang="en-US" dirty="0"/>
              <a:t>Resource Allocation</a:t>
            </a:r>
          </a:p>
          <a:p>
            <a:pPr marL="342900" indent="-342900">
              <a:buAutoNum type="alphaLcPeriod"/>
            </a:pPr>
            <a:r>
              <a:rPr lang="en-US" dirty="0"/>
              <a:t>Quality Assurance/Quality Control</a:t>
            </a:r>
          </a:p>
          <a:p>
            <a:pPr marL="342900" indent="-342900">
              <a:buAutoNum type="alphaLcPeriod"/>
            </a:pPr>
            <a:r>
              <a:rPr lang="en-US" dirty="0"/>
              <a:t>Determination of Goals - identify the means to be used to determine that project goals are met</a:t>
            </a:r>
          </a:p>
          <a:p>
            <a:pPr marL="342900" indent="-342900">
              <a:buAutoNum type="alphaLcPeriod"/>
            </a:pPr>
            <a:r>
              <a:rPr lang="en-US" dirty="0"/>
              <a:t>Deliverables</a:t>
            </a:r>
          </a:p>
          <a:p>
            <a:pPr marL="342900" indent="-342900">
              <a:buAutoNum type="alphaLcPeriod"/>
            </a:pPr>
            <a:r>
              <a:rPr lang="en-US" dirty="0"/>
              <a:t>Public access to data</a:t>
            </a:r>
            <a:endParaRPr lang="en-US" b="1" dirty="0"/>
          </a:p>
        </p:txBody>
      </p:sp>
    </p:spTree>
    <p:extLst>
      <p:ext uri="{BB962C8B-B14F-4D97-AF65-F5344CB8AC3E}">
        <p14:creationId xmlns:p14="http://schemas.microsoft.com/office/powerpoint/2010/main" val="372901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894725" y="791725"/>
            <a:ext cx="4232952" cy="4820969"/>
          </a:xfrm>
        </p:spPr>
        <p:txBody>
          <a:bodyPr>
            <a:normAutofit/>
          </a:bodyPr>
          <a:lstStyle/>
          <a:p>
            <a:pPr marL="0" indent="0">
              <a:lnSpc>
                <a:spcPct val="90000"/>
              </a:lnSpc>
              <a:buNone/>
            </a:pPr>
            <a:r>
              <a:rPr lang="en-US" sz="2100" dirty="0">
                <a:effectLst/>
                <a:latin typeface="+mn-lt"/>
                <a:ea typeface="Times New Roman" panose="02020603050405020304" pitchFamily="18" charset="0"/>
                <a:cs typeface="Helvetica" panose="020B0604020202020204" pitchFamily="34" charset="0"/>
              </a:rPr>
              <a:t>Generally, EPA's authority to award grants is described in environmental program statutes, including, but not limited to:</a:t>
            </a:r>
          </a:p>
          <a:p>
            <a:pPr marL="0" indent="0">
              <a:lnSpc>
                <a:spcPct val="90000"/>
              </a:lnSpc>
              <a:buNone/>
            </a:pPr>
            <a:endParaRPr lang="en-US" sz="2100" dirty="0">
              <a:effectLst/>
              <a:latin typeface="+mn-lt"/>
              <a:ea typeface="Times New Roman" panose="02020603050405020304" pitchFamily="18" charset="0"/>
              <a:cs typeface="Helvetica" panose="020B0604020202020204" pitchFamily="34" charset="0"/>
            </a:endParaRPr>
          </a:p>
          <a:p>
            <a:pPr marL="342900" marR="0" lvl="0" indent="-342900">
              <a:lnSpc>
                <a:spcPct val="90000"/>
              </a:lnSpc>
              <a:spcBef>
                <a:spcPts val="600"/>
              </a:spcBef>
              <a:spcAft>
                <a:spcPts val="0"/>
              </a:spcAft>
              <a:buFont typeface="Symbol" panose="05050102010706020507" pitchFamily="18" charset="2"/>
              <a:buChar char=""/>
            </a:pPr>
            <a:r>
              <a:rPr lang="en-US" sz="2100" dirty="0">
                <a:effectLst/>
                <a:latin typeface="+mn-lt"/>
                <a:ea typeface="Times New Roman" panose="02020603050405020304" pitchFamily="18" charset="0"/>
                <a:cs typeface="Helvetica" panose="020B0604020202020204" pitchFamily="34" charset="0"/>
              </a:rPr>
              <a:t>Comprehensive Environmental Response, Compensation, and Liability Act (CERCLA, or commonly known as Superfund)</a:t>
            </a:r>
          </a:p>
          <a:p>
            <a:pPr marL="342900" marR="0" lvl="0" indent="-342900">
              <a:lnSpc>
                <a:spcPct val="90000"/>
              </a:lnSpc>
              <a:spcBef>
                <a:spcPts val="600"/>
              </a:spcBef>
              <a:spcAft>
                <a:spcPts val="0"/>
              </a:spcAft>
              <a:buFont typeface="Symbol" panose="05050102010706020507" pitchFamily="18" charset="2"/>
              <a:buChar char=""/>
            </a:pPr>
            <a:r>
              <a:rPr lang="en-US" sz="2100" dirty="0">
                <a:effectLst/>
                <a:latin typeface="+mn-lt"/>
                <a:ea typeface="Times New Roman" panose="02020603050405020304" pitchFamily="18" charset="0"/>
                <a:cs typeface="Helvetica" panose="020B0604020202020204" pitchFamily="34" charset="0"/>
              </a:rPr>
              <a:t>Clean Air Act</a:t>
            </a:r>
            <a:endParaRPr lang="en-US" sz="2100" dirty="0">
              <a:latin typeface="+mn-lt"/>
              <a:ea typeface="Times New Roman" panose="02020603050405020304" pitchFamily="18" charset="0"/>
              <a:cs typeface="Helvetica" panose="020B0604020202020204" pitchFamily="34" charset="0"/>
            </a:endParaRPr>
          </a:p>
          <a:p>
            <a:pPr marL="342900" marR="0" lvl="0" indent="-342900">
              <a:lnSpc>
                <a:spcPct val="90000"/>
              </a:lnSpc>
              <a:spcBef>
                <a:spcPts val="600"/>
              </a:spcBef>
              <a:spcAft>
                <a:spcPts val="0"/>
              </a:spcAft>
              <a:buFont typeface="Symbol" panose="05050102010706020507" pitchFamily="18" charset="2"/>
              <a:buChar char=""/>
            </a:pPr>
            <a:r>
              <a:rPr lang="en-US" sz="2100" dirty="0">
                <a:effectLst/>
                <a:latin typeface="+mn-lt"/>
                <a:ea typeface="Times New Roman" panose="02020603050405020304" pitchFamily="18" charset="0"/>
                <a:cs typeface="Helvetica" panose="020B0604020202020204" pitchFamily="34" charset="0"/>
              </a:rPr>
              <a:t>Clean Water Act</a:t>
            </a:r>
          </a:p>
          <a:p>
            <a:pPr marL="342900" marR="0" lvl="0" indent="-342900">
              <a:lnSpc>
                <a:spcPct val="90000"/>
              </a:lnSpc>
              <a:spcBef>
                <a:spcPts val="600"/>
              </a:spcBef>
              <a:spcAft>
                <a:spcPts val="0"/>
              </a:spcAft>
              <a:buFont typeface="Symbol" panose="05050102010706020507" pitchFamily="18" charset="2"/>
              <a:buChar char=""/>
            </a:pPr>
            <a:r>
              <a:rPr lang="en-US" sz="2100" dirty="0">
                <a:effectLst/>
                <a:latin typeface="+mn-lt"/>
                <a:ea typeface="Times New Roman" panose="02020603050405020304" pitchFamily="18" charset="0"/>
                <a:cs typeface="Helvetica" panose="020B0604020202020204" pitchFamily="34" charset="0"/>
              </a:rPr>
              <a:t>Federal Insecticide, Fungicide, and Rodenticide Act</a:t>
            </a:r>
          </a:p>
          <a:p>
            <a:pPr marL="342900" marR="0" lvl="0" indent="-342900">
              <a:spcBef>
                <a:spcPts val="600"/>
              </a:spcBef>
              <a:spcAft>
                <a:spcPts val="0"/>
              </a:spcAft>
              <a:buFont typeface="Symbol" panose="05050102010706020507" pitchFamily="18" charset="2"/>
              <a:buChar char=""/>
            </a:pPr>
            <a:r>
              <a:rPr lang="en-US" sz="2100" dirty="0">
                <a:effectLst/>
                <a:latin typeface="+mn-lt"/>
                <a:ea typeface="Times New Roman" panose="02020603050405020304" pitchFamily="18" charset="0"/>
                <a:cs typeface="Helvetica" panose="020B0604020202020204" pitchFamily="34" charset="0"/>
              </a:rPr>
              <a:t>Safe Drinking Water Act</a:t>
            </a:r>
          </a:p>
          <a:p>
            <a:pPr marL="342900" marR="0" lvl="0" indent="-342900">
              <a:spcBef>
                <a:spcPts val="600"/>
              </a:spcBef>
              <a:spcAft>
                <a:spcPts val="0"/>
              </a:spcAft>
              <a:buFont typeface="Symbol" panose="05050102010706020507" pitchFamily="18" charset="2"/>
              <a:buChar char=""/>
            </a:pPr>
            <a:r>
              <a:rPr lang="en-US" sz="2100" dirty="0">
                <a:effectLst/>
                <a:latin typeface="+mn-lt"/>
                <a:ea typeface="Times New Roman" panose="02020603050405020304" pitchFamily="18" charset="0"/>
                <a:cs typeface="Helvetica" panose="020B0604020202020204" pitchFamily="34" charset="0"/>
              </a:rPr>
              <a:t>Toxic Substances Control Act</a:t>
            </a:r>
            <a:endParaRPr lang="en-US" sz="2100" dirty="0">
              <a:latin typeface="+mn-lt"/>
            </a:endParaRPr>
          </a:p>
          <a:p>
            <a:pPr marL="342900" marR="0" lvl="0" indent="-342900">
              <a:lnSpc>
                <a:spcPct val="90000"/>
              </a:lnSpc>
              <a:spcBef>
                <a:spcPts val="600"/>
              </a:spcBef>
              <a:spcAft>
                <a:spcPts val="0"/>
              </a:spcAft>
              <a:buFont typeface="Symbol" panose="05050102010706020507" pitchFamily="18" charset="2"/>
              <a:buChar char=""/>
            </a:pPr>
            <a:endParaRPr lang="en-US" sz="1200" dirty="0">
              <a:effectLst/>
              <a:latin typeface="+mn-lt"/>
              <a:ea typeface="Times New Roman" panose="02020603050405020304" pitchFamily="18" charset="0"/>
              <a:cs typeface="Helvetica" panose="020B0604020202020204" pitchFamily="34" charset="0"/>
            </a:endParaRPr>
          </a:p>
        </p:txBody>
      </p:sp>
      <p:grpSp>
        <p:nvGrpSpPr>
          <p:cNvPr id="4" name="Group 3">
            <a:extLst>
              <a:ext uri="{FF2B5EF4-FFF2-40B4-BE49-F238E27FC236}">
                <a16:creationId xmlns:a16="http://schemas.microsoft.com/office/drawing/2014/main" id="{372FAC71-3630-188C-EA86-BAA02AEEA1DC}"/>
              </a:ext>
            </a:extLst>
          </p:cNvPr>
          <p:cNvGrpSpPr/>
          <p:nvPr/>
        </p:nvGrpSpPr>
        <p:grpSpPr>
          <a:xfrm>
            <a:off x="6219980" y="41716"/>
            <a:ext cx="5353555" cy="6140178"/>
            <a:chOff x="5624758" y="92467"/>
            <a:chExt cx="5353555" cy="6140178"/>
          </a:xfrm>
        </p:grpSpPr>
        <p:pic>
          <p:nvPicPr>
            <p:cNvPr id="2054" name="Picture 6" descr="Clean Water Act | Definition, Provisions, &amp; Facts | Britannica">
              <a:extLst>
                <a:ext uri="{FF2B5EF4-FFF2-40B4-BE49-F238E27FC236}">
                  <a16:creationId xmlns:a16="http://schemas.microsoft.com/office/drawing/2014/main" id="{57F7FB19-9AF5-250B-63D8-C1DCC712A4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15" r="2" b="16238"/>
            <a:stretch/>
          </p:blipFill>
          <p:spPr bwMode="auto">
            <a:xfrm>
              <a:off x="5635283" y="2280971"/>
              <a:ext cx="2697243" cy="21885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CERCLA: Definition &amp; Legislation">
              <a:extLst>
                <a:ext uri="{FF2B5EF4-FFF2-40B4-BE49-F238E27FC236}">
                  <a16:creationId xmlns:a16="http://schemas.microsoft.com/office/drawing/2014/main" id="{6BF5CB10-9A34-C277-745E-3F86BF1B9D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38" r="1175" b="4"/>
            <a:stretch/>
          </p:blipFill>
          <p:spPr bwMode="auto">
            <a:xfrm>
              <a:off x="5624758" y="92467"/>
              <a:ext cx="2697461" cy="21885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4" descr="Clean Air Act | National Wildlife Federation">
              <a:extLst>
                <a:ext uri="{FF2B5EF4-FFF2-40B4-BE49-F238E27FC236}">
                  <a16:creationId xmlns:a16="http://schemas.microsoft.com/office/drawing/2014/main" id="{7312F4CB-3F8A-BDCD-8656-2E3F795811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49" r="28146" b="3"/>
            <a:stretch/>
          </p:blipFill>
          <p:spPr bwMode="auto">
            <a:xfrm>
              <a:off x="8279382" y="150903"/>
              <a:ext cx="2697462" cy="21885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10" descr="Safe Drinking Water Act Undergoes 6-Year Review: What Water Lab Managers  Need to Know - Currents">
              <a:extLst>
                <a:ext uri="{FF2B5EF4-FFF2-40B4-BE49-F238E27FC236}">
                  <a16:creationId xmlns:a16="http://schemas.microsoft.com/office/drawing/2014/main" id="{081E0681-1157-98A0-A21E-EE7742315F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678" t="-1277" r="1" b="21532"/>
            <a:stretch/>
          </p:blipFill>
          <p:spPr bwMode="auto">
            <a:xfrm>
              <a:off x="5635283" y="4385006"/>
              <a:ext cx="2718076" cy="184763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873EAA1-58A5-23BE-8A72-980ECC80E9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0" r="29346" b="3"/>
            <a:stretch/>
          </p:blipFill>
          <p:spPr bwMode="auto">
            <a:xfrm>
              <a:off x="8281063" y="2274018"/>
              <a:ext cx="2697250" cy="21885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12" descr="Toxic Substance Control Act Environmental regulatory requirements">
              <a:extLst>
                <a:ext uri="{FF2B5EF4-FFF2-40B4-BE49-F238E27FC236}">
                  <a16:creationId xmlns:a16="http://schemas.microsoft.com/office/drawing/2014/main" id="{4A9257C0-A6FC-354A-89BE-D22B94DD900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084" r="10394"/>
            <a:stretch/>
          </p:blipFill>
          <p:spPr bwMode="auto">
            <a:xfrm>
              <a:off x="8258768" y="4385006"/>
              <a:ext cx="2718076" cy="184763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B16B20E3-A413-5353-7E84-90F968EF9BA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3226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B192-0233-E303-4A8E-8FA0C7201272}"/>
              </a:ext>
            </a:extLst>
          </p:cNvPr>
          <p:cNvSpPr>
            <a:spLocks noGrp="1"/>
          </p:cNvSpPr>
          <p:nvPr>
            <p:ph type="title"/>
          </p:nvPr>
        </p:nvSpPr>
        <p:spPr>
          <a:xfrm>
            <a:off x="982421" y="331687"/>
            <a:ext cx="10020300" cy="1400530"/>
          </a:xfrm>
        </p:spPr>
        <p:txBody>
          <a:bodyPr anchor="ctr">
            <a:normAutofit/>
          </a:bodyPr>
          <a:lstStyle/>
          <a:p>
            <a:r>
              <a:rPr lang="en-US" sz="4000" dirty="0">
                <a:solidFill>
                  <a:schemeClr val="tx1"/>
                </a:solidFill>
              </a:rPr>
              <a:t>U.S. Geological Survey (USGS)</a:t>
            </a:r>
          </a:p>
        </p:txBody>
      </p:sp>
      <p:sp>
        <p:nvSpPr>
          <p:cNvPr id="5" name="Slide Number Placeholder 4">
            <a:extLst>
              <a:ext uri="{FF2B5EF4-FFF2-40B4-BE49-F238E27FC236}">
                <a16:creationId xmlns:a16="http://schemas.microsoft.com/office/drawing/2014/main" id="{9175A3C5-2471-1C01-0C9F-2B71790921A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6146" name="Picture 2" descr="USGS - YouTube">
            <a:extLst>
              <a:ext uri="{FF2B5EF4-FFF2-40B4-BE49-F238E27FC236}">
                <a16:creationId xmlns:a16="http://schemas.microsoft.com/office/drawing/2014/main" id="{346A40C9-A6F3-43B2-AB89-B6DDC190F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440" y="4554465"/>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
            <a:extLst>
              <a:ext uri="{FF2B5EF4-FFF2-40B4-BE49-F238E27FC236}">
                <a16:creationId xmlns:a16="http://schemas.microsoft.com/office/drawing/2014/main" id="{A1C4BCDE-5892-4461-B7F4-6FE88EC08BE6}"/>
              </a:ext>
            </a:extLst>
          </p:cNvPr>
          <p:cNvSpPr txBox="1">
            <a:spLocks/>
          </p:cNvSpPr>
          <p:nvPr/>
        </p:nvSpPr>
        <p:spPr>
          <a:xfrm>
            <a:off x="982421" y="1887068"/>
            <a:ext cx="10515600" cy="435133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Earth-system interactions (the different spheres of the Earth); health of our ecosystems, environment, and natural resources; interdisciplinary scientific monitoring, assessment, and research. </a:t>
            </a:r>
          </a:p>
          <a:p>
            <a:r>
              <a:rPr lang="en-US" dirty="0"/>
              <a:t>USGS </a:t>
            </a:r>
            <a:r>
              <a:rPr lang="en-US" u="sng" dirty="0"/>
              <a:t>collaborates</a:t>
            </a:r>
            <a:r>
              <a:rPr lang="en-US" dirty="0"/>
              <a:t> with higher education institutions through funding opportunities that support research, data collection, and workforce development in the geosciences.</a:t>
            </a:r>
          </a:p>
          <a:p>
            <a:r>
              <a:rPr lang="en-US" dirty="0"/>
              <a:t>The 2024 USGS budget is $1.8 billion.</a:t>
            </a:r>
          </a:p>
          <a:p>
            <a:r>
              <a:rPr lang="en-US" dirty="0"/>
              <a:t>USGS offers funding programs that support research, training, and development related to geology, hydrology, and ecology. These include:</a:t>
            </a:r>
          </a:p>
          <a:p>
            <a:pPr marL="0" indent="0">
              <a:buNone/>
            </a:pPr>
            <a:r>
              <a:rPr lang="en-US" dirty="0"/>
              <a:t>                 Ecosystems and Environmental Health - $390 M _ FY24</a:t>
            </a:r>
          </a:p>
          <a:p>
            <a:pPr marL="0" indent="0">
              <a:buFont typeface="Wingdings 3" charset="2"/>
              <a:buNone/>
            </a:pPr>
            <a:r>
              <a:rPr lang="en-US" dirty="0"/>
              <a:t>                 Energy and Minerals Sources - $150.8 M _ FY24</a:t>
            </a:r>
          </a:p>
          <a:p>
            <a:pPr marL="0" indent="0">
              <a:buFont typeface="Wingdings 3" charset="2"/>
              <a:buNone/>
            </a:pPr>
            <a:r>
              <a:rPr lang="en-US" dirty="0"/>
              <a:t>                 Natural Hazards - $226.2 M _ FY24</a:t>
            </a:r>
          </a:p>
          <a:p>
            <a:pPr marL="0" indent="0">
              <a:buFont typeface="Wingdings 3" charset="2"/>
              <a:buNone/>
            </a:pPr>
            <a:r>
              <a:rPr lang="en-US" dirty="0"/>
              <a:t>                 Water Resources - $313.4 M _ FY24</a:t>
            </a:r>
          </a:p>
          <a:p>
            <a:pPr marL="0" indent="0">
              <a:buFont typeface="Wingdings 3" charset="2"/>
              <a:buNone/>
            </a:pPr>
            <a:r>
              <a:rPr lang="en-US" dirty="0"/>
              <a:t>                 Core Science Systems - $368.6 M _ FY24</a:t>
            </a:r>
          </a:p>
          <a:p>
            <a:pPr marL="0" indent="0">
              <a:buFont typeface="Wingdings 3" charset="2"/>
              <a:buNone/>
            </a:pPr>
            <a:r>
              <a:rPr lang="en-US" dirty="0"/>
              <a:t>        </a:t>
            </a:r>
          </a:p>
        </p:txBody>
      </p:sp>
    </p:spTree>
    <p:extLst>
      <p:ext uri="{BB962C8B-B14F-4D97-AF65-F5344CB8AC3E}">
        <p14:creationId xmlns:p14="http://schemas.microsoft.com/office/powerpoint/2010/main" val="19400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20EA-BC4C-BC42-CDE4-EB4B1D3EB213}"/>
              </a:ext>
            </a:extLst>
          </p:cNvPr>
          <p:cNvSpPr>
            <a:spLocks noGrp="1"/>
          </p:cNvSpPr>
          <p:nvPr>
            <p:ph type="title"/>
          </p:nvPr>
        </p:nvSpPr>
        <p:spPr/>
        <p:txBody>
          <a:bodyPr anchor="ctr">
            <a:normAutofit/>
          </a:bodyPr>
          <a:lstStyle/>
          <a:p>
            <a:r>
              <a:rPr lang="en-US" dirty="0">
                <a:solidFill>
                  <a:schemeClr val="tx1"/>
                </a:solidFill>
              </a:rPr>
              <a:t>USGS Mission – Water Resources </a:t>
            </a:r>
          </a:p>
        </p:txBody>
      </p:sp>
      <p:sp>
        <p:nvSpPr>
          <p:cNvPr id="4" name="Slide Number Placeholder 3">
            <a:extLst>
              <a:ext uri="{FF2B5EF4-FFF2-40B4-BE49-F238E27FC236}">
                <a16:creationId xmlns:a16="http://schemas.microsoft.com/office/drawing/2014/main" id="{9D60DDD7-EB69-81CE-0DE6-1F72422DEC0B}"/>
              </a:ext>
            </a:extLst>
          </p:cNvPr>
          <p:cNvSpPr>
            <a:spLocks noGrp="1"/>
          </p:cNvSpPr>
          <p:nvPr>
            <p:ph type="sldNum" sz="quarter" idx="12"/>
          </p:nvPr>
        </p:nvSpPr>
        <p:spPr/>
        <p:txBody>
          <a:bodyPr>
            <a:normAutofit fontScale="775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A3A4BFCE-086D-438F-B441-B6F86A11D8E3}"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31</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CB2F15F6-9E83-41FB-8DE8-81DD9A16C2A7}"/>
              </a:ext>
            </a:extLst>
          </p:cNvPr>
          <p:cNvSpPr/>
          <p:nvPr/>
        </p:nvSpPr>
        <p:spPr>
          <a:xfrm>
            <a:off x="788276" y="2036912"/>
            <a:ext cx="98528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F02185B8-6A59-4A81-992C-DDCF6280C387}"/>
              </a:ext>
            </a:extLst>
          </p:cNvPr>
          <p:cNvSpPr/>
          <p:nvPr/>
        </p:nvSpPr>
        <p:spPr>
          <a:xfrm>
            <a:off x="1039905" y="1949894"/>
            <a:ext cx="9312635" cy="3139321"/>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Support for </a:t>
            </a:r>
            <a:r>
              <a:rPr lang="en-US" u="sng" dirty="0"/>
              <a:t>Cooperative Matching Funds</a:t>
            </a:r>
            <a:r>
              <a:rPr lang="en-US" dirty="0"/>
              <a:t> that allow USGS to leverage funding from State, Tribal, and local partners to support cooperative water projects. </a:t>
            </a:r>
          </a:p>
          <a:p>
            <a:endParaRPr lang="en-US" dirty="0"/>
          </a:p>
          <a:p>
            <a:r>
              <a:rPr lang="en-US" dirty="0"/>
              <a:t>         Water Availability and Use Science Program  </a:t>
            </a:r>
          </a:p>
          <a:p>
            <a:r>
              <a:rPr lang="en-US" dirty="0"/>
              <a:t>         Groundwater and Streamflow Information Program</a:t>
            </a:r>
          </a:p>
          <a:p>
            <a:r>
              <a:rPr lang="en-US" dirty="0"/>
              <a:t>         National Water Quality Program</a:t>
            </a:r>
          </a:p>
          <a:p>
            <a:r>
              <a:rPr lang="en-US" dirty="0"/>
              <a:t>         Water Resources Research Act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9000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20EA-BC4C-BC42-CDE4-EB4B1D3EB213}"/>
              </a:ext>
            </a:extLst>
          </p:cNvPr>
          <p:cNvSpPr>
            <a:spLocks noGrp="1"/>
          </p:cNvSpPr>
          <p:nvPr>
            <p:ph type="title"/>
          </p:nvPr>
        </p:nvSpPr>
        <p:spPr/>
        <p:txBody>
          <a:bodyPr anchor="ctr">
            <a:normAutofit/>
          </a:bodyPr>
          <a:lstStyle/>
          <a:p>
            <a:r>
              <a:rPr lang="en-US" sz="4000" dirty="0">
                <a:solidFill>
                  <a:schemeClr val="tx1"/>
                </a:solidFill>
              </a:rPr>
              <a:t>Water Resources Research Act Program</a:t>
            </a:r>
          </a:p>
        </p:txBody>
      </p:sp>
      <p:sp>
        <p:nvSpPr>
          <p:cNvPr id="4" name="Slide Number Placeholder 3">
            <a:extLst>
              <a:ext uri="{FF2B5EF4-FFF2-40B4-BE49-F238E27FC236}">
                <a16:creationId xmlns:a16="http://schemas.microsoft.com/office/drawing/2014/main" id="{9D60DDD7-EB69-81CE-0DE6-1F72422DEC0B}"/>
              </a:ext>
            </a:extLst>
          </p:cNvPr>
          <p:cNvSpPr>
            <a:spLocks noGrp="1"/>
          </p:cNvSpPr>
          <p:nvPr>
            <p:ph type="sldNum" sz="quarter" idx="12"/>
          </p:nvPr>
        </p:nvSpPr>
        <p:spPr/>
        <p:txBody>
          <a:bodyPr>
            <a:normAutofit fontScale="775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A3A4BFCE-086D-438F-B441-B6F86A11D8E3}"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32</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CB2F15F6-9E83-41FB-8DE8-81DD9A16C2A7}"/>
              </a:ext>
            </a:extLst>
          </p:cNvPr>
          <p:cNvSpPr/>
          <p:nvPr/>
        </p:nvSpPr>
        <p:spPr>
          <a:xfrm>
            <a:off x="788276" y="2036912"/>
            <a:ext cx="98528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F02185B8-6A59-4A81-992C-DDCF6280C387}"/>
              </a:ext>
            </a:extLst>
          </p:cNvPr>
          <p:cNvSpPr/>
          <p:nvPr/>
        </p:nvSpPr>
        <p:spPr>
          <a:xfrm>
            <a:off x="1039905" y="2221578"/>
            <a:ext cx="9312635" cy="3139321"/>
          </a:xfrm>
          <a:prstGeom prst="rect">
            <a:avLst/>
          </a:prstGeom>
        </p:spPr>
        <p:txBody>
          <a:bodyPr wrap="square">
            <a:spAutoFit/>
          </a:bodyPr>
          <a:lstStyle/>
          <a:p>
            <a:r>
              <a:rPr lang="en-US" dirty="0"/>
              <a:t>The Water Resources Research Act Program supports research and training in water-related issues, including </a:t>
            </a:r>
            <a:r>
              <a:rPr lang="en-US" u="sng" dirty="0"/>
              <a:t>water quality, quantity, and availability</a:t>
            </a:r>
            <a:r>
              <a:rPr lang="en-US" dirty="0"/>
              <a:t>.</a:t>
            </a:r>
          </a:p>
          <a:p>
            <a:endParaRPr lang="en-US" dirty="0"/>
          </a:p>
          <a:p>
            <a:r>
              <a:rPr lang="en-US" dirty="0"/>
              <a:t>- Focus: Addressing water resource challenges through applied research</a:t>
            </a:r>
          </a:p>
          <a:p>
            <a:r>
              <a:rPr lang="en-US" dirty="0"/>
              <a:t>- Eligibility: Higher education institutions, particularly those with water resource programs</a:t>
            </a:r>
          </a:p>
          <a:p>
            <a:r>
              <a:rPr lang="en-US" dirty="0"/>
              <a:t>- Award Range: Varies by program component, typically $250,000 - $300,000, </a:t>
            </a:r>
            <a:r>
              <a:rPr lang="en-US" u="sng" dirty="0"/>
              <a:t>must match each dollar of the federal grant with one dollar from non-federal sources</a:t>
            </a:r>
            <a:r>
              <a:rPr lang="en-US" dirty="0"/>
              <a:t>.</a:t>
            </a:r>
          </a:p>
          <a:p>
            <a:r>
              <a:rPr lang="en-US" dirty="0"/>
              <a:t>- Application Deadline: Annually, typically in April/May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4626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74CE766-D482-0AE6-55C6-D5470E07AF22}"/>
              </a:ext>
            </a:extLst>
          </p:cNvPr>
          <p:cNvGraphicFramePr>
            <a:graphicFrameLocks noGrp="1"/>
          </p:cNvGraphicFramePr>
          <p:nvPr>
            <p:extLst>
              <p:ext uri="{D42A27DB-BD31-4B8C-83A1-F6EECF244321}">
                <p14:modId xmlns:p14="http://schemas.microsoft.com/office/powerpoint/2010/main" val="3502966481"/>
              </p:ext>
            </p:extLst>
          </p:nvPr>
        </p:nvGraphicFramePr>
        <p:xfrm>
          <a:off x="1097280" y="2222368"/>
          <a:ext cx="10058404" cy="3270094"/>
        </p:xfrm>
        <a:graphic>
          <a:graphicData uri="http://schemas.openxmlformats.org/drawingml/2006/table">
            <a:tbl>
              <a:tblPr/>
              <a:tblGrid>
                <a:gridCol w="863692">
                  <a:extLst>
                    <a:ext uri="{9D8B030D-6E8A-4147-A177-3AD203B41FA5}">
                      <a16:colId xmlns:a16="http://schemas.microsoft.com/office/drawing/2014/main" val="2901734567"/>
                    </a:ext>
                  </a:extLst>
                </a:gridCol>
                <a:gridCol w="433500">
                  <a:extLst>
                    <a:ext uri="{9D8B030D-6E8A-4147-A177-3AD203B41FA5}">
                      <a16:colId xmlns:a16="http://schemas.microsoft.com/office/drawing/2014/main" val="1707511330"/>
                    </a:ext>
                  </a:extLst>
                </a:gridCol>
                <a:gridCol w="1094877">
                  <a:extLst>
                    <a:ext uri="{9D8B030D-6E8A-4147-A177-3AD203B41FA5}">
                      <a16:colId xmlns:a16="http://schemas.microsoft.com/office/drawing/2014/main" val="2161056651"/>
                    </a:ext>
                  </a:extLst>
                </a:gridCol>
                <a:gridCol w="3310572">
                  <a:extLst>
                    <a:ext uri="{9D8B030D-6E8A-4147-A177-3AD203B41FA5}">
                      <a16:colId xmlns:a16="http://schemas.microsoft.com/office/drawing/2014/main" val="2007885172"/>
                    </a:ext>
                  </a:extLst>
                </a:gridCol>
                <a:gridCol w="1888529">
                  <a:extLst>
                    <a:ext uri="{9D8B030D-6E8A-4147-A177-3AD203B41FA5}">
                      <a16:colId xmlns:a16="http://schemas.microsoft.com/office/drawing/2014/main" val="385913073"/>
                    </a:ext>
                  </a:extLst>
                </a:gridCol>
                <a:gridCol w="2467234">
                  <a:extLst>
                    <a:ext uri="{9D8B030D-6E8A-4147-A177-3AD203B41FA5}">
                      <a16:colId xmlns:a16="http://schemas.microsoft.com/office/drawing/2014/main" val="935765585"/>
                    </a:ext>
                  </a:extLst>
                </a:gridCol>
              </a:tblGrid>
              <a:tr h="385279">
                <a:tc>
                  <a:txBody>
                    <a:bodyPr/>
                    <a:lstStyle/>
                    <a:p>
                      <a:pPr algn="l" fontAlgn="ctr"/>
                      <a:r>
                        <a:rPr lang="en-US" sz="900" b="0" i="0" u="none" strike="noStrike">
                          <a:effectLst/>
                          <a:latin typeface="Arial" panose="020B0604020202020204" pitchFamily="34" charset="0"/>
                        </a:rPr>
                        <a:t>2015</a:t>
                      </a:r>
                    </a:p>
                  </a:txBody>
                  <a:tcPr marL="149256" marR="49752" marT="39802" marB="39802" anchor="ctr">
                    <a:lnL>
                      <a:noFill/>
                    </a:lnL>
                    <a:lnR>
                      <a:noFill/>
                    </a:lnR>
                    <a:lnT>
                      <a:noFill/>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IL</a:t>
                      </a:r>
                    </a:p>
                  </a:txBody>
                  <a:tcPr marL="49752" marR="49752" marT="39802" marB="39802" anchor="ctr">
                    <a:lnL>
                      <a:noFill/>
                    </a:lnL>
                    <a:lnR>
                      <a:noFill/>
                    </a:lnR>
                    <a:lnT>
                      <a:noFill/>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National Competitive</a:t>
                      </a:r>
                    </a:p>
                  </a:txBody>
                  <a:tcPr marL="49752" marR="49752" marT="39802" marB="39802" anchor="ctr">
                    <a:lnL>
                      <a:noFill/>
                    </a:lnL>
                    <a:lnR>
                      <a:noFill/>
                    </a:lnR>
                    <a:lnT>
                      <a:noFill/>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solidFill>
                            <a:srgbClr val="0275D8"/>
                          </a:solidFill>
                          <a:effectLst/>
                          <a:latin typeface="Arial" panose="020B0604020202020204" pitchFamily="34" charset="0"/>
                          <a:hlinkClick r:id="rId3"/>
                        </a:rPr>
                        <a:t>Using bioavailability to assess pyrethroid insecticide toxicity in urban sediments</a:t>
                      </a:r>
                      <a:endParaRPr lang="en-US" sz="900" b="0" i="0" u="none" strike="noStrike">
                        <a:effectLst/>
                        <a:latin typeface="Arial" panose="020B0604020202020204" pitchFamily="34" charset="0"/>
                      </a:endParaRPr>
                    </a:p>
                  </a:txBody>
                  <a:tcPr marL="49752" marR="49752" marT="39802" marB="39802" anchor="ctr">
                    <a:lnL>
                      <a:noFill/>
                    </a:lnL>
                    <a:lnR>
                      <a:noFill/>
                    </a:lnR>
                    <a:lnT>
                      <a:noFill/>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1" i="0" u="none" strike="noStrike">
                          <a:effectLst/>
                          <a:latin typeface="Arial" panose="020B0604020202020204" pitchFamily="34" charset="0"/>
                        </a:rPr>
                        <a:t>Federal:</a:t>
                      </a:r>
                      <a:r>
                        <a:rPr lang="en-US" sz="900" b="0" i="0" u="none" strike="noStrike">
                          <a:effectLst/>
                          <a:latin typeface="Arial" panose="020B0604020202020204" pitchFamily="34" charset="0"/>
                        </a:rPr>
                        <a:t> $249,329</a:t>
                      </a:r>
                      <a:br>
                        <a:rPr lang="en-US" sz="900" b="0" i="0" u="none" strike="noStrike">
                          <a:effectLst/>
                          <a:latin typeface="Arial" panose="020B0604020202020204" pitchFamily="34" charset="0"/>
                        </a:rPr>
                      </a:br>
                      <a:r>
                        <a:rPr lang="en-US" sz="900" b="1" i="0" u="none" strike="noStrike">
                          <a:effectLst/>
                          <a:latin typeface="Arial" panose="020B0604020202020204" pitchFamily="34" charset="0"/>
                        </a:rPr>
                        <a:t>Non-Federal:</a:t>
                      </a:r>
                      <a:r>
                        <a:rPr lang="en-US" sz="900" b="0" i="0" u="none" strike="noStrike">
                          <a:effectLst/>
                          <a:latin typeface="Arial" panose="020B0604020202020204" pitchFamily="34" charset="0"/>
                        </a:rPr>
                        <a:t> $250,978</a:t>
                      </a:r>
                    </a:p>
                  </a:txBody>
                  <a:tcPr marL="49752" marR="49752" marT="39802" marB="39802" anchor="ctr">
                    <a:lnL>
                      <a:noFill/>
                    </a:lnL>
                    <a:lnR>
                      <a:noFill/>
                    </a:lnR>
                    <a:lnT>
                      <a:noFill/>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Michael Lydy, Amanda Harwood, Kara Huff Hartz, Samuel Nutile</a:t>
                      </a:r>
                    </a:p>
                  </a:txBody>
                  <a:tcPr marL="49752" marR="49752" marT="39802" marB="39802" anchor="ctr">
                    <a:lnL>
                      <a:noFill/>
                    </a:lnL>
                    <a:lnR>
                      <a:noFill/>
                    </a:lnR>
                    <a:lnT>
                      <a:noFill/>
                    </a:lnT>
                    <a:lnB w="9525" cap="flat" cmpd="sng" algn="ctr">
                      <a:solidFill>
                        <a:srgbClr val="111111"/>
                      </a:solidFill>
                      <a:prstDash val="solid"/>
                      <a:round/>
                      <a:headEnd type="none" w="med" len="med"/>
                      <a:tailEnd type="none" w="med" len="med"/>
                    </a:lnB>
                    <a:solidFill>
                      <a:srgbClr val="F9F9F9"/>
                    </a:solidFill>
                  </a:tcPr>
                </a:tc>
                <a:extLst>
                  <a:ext uri="{0D108BD9-81ED-4DB2-BD59-A6C34878D82A}">
                    <a16:rowId xmlns:a16="http://schemas.microsoft.com/office/drawing/2014/main" val="3202216103"/>
                  </a:ext>
                </a:extLst>
              </a:tr>
              <a:tr h="385279">
                <a:tc>
                  <a:txBody>
                    <a:bodyPr/>
                    <a:lstStyle/>
                    <a:p>
                      <a:pPr algn="l" fontAlgn="ctr"/>
                      <a:r>
                        <a:rPr lang="en-US" sz="900" b="0" i="0" u="none" strike="noStrike">
                          <a:effectLst/>
                          <a:latin typeface="Arial" panose="020B0604020202020204" pitchFamily="34" charset="0"/>
                        </a:rPr>
                        <a:t>2006</a:t>
                      </a:r>
                    </a:p>
                  </a:txBody>
                  <a:tcPr marL="149256"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IL</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National Competitive</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solidFill>
                            <a:srgbClr val="0275D8"/>
                          </a:solidFill>
                          <a:effectLst/>
                          <a:latin typeface="Arial" panose="020B0604020202020204" pitchFamily="34" charset="0"/>
                          <a:hlinkClick r:id="rId4"/>
                        </a:rPr>
                        <a:t>Evaluating Alternatives for Watershed-Scale Design of BMPs</a:t>
                      </a:r>
                      <a:endParaRPr lang="en-US" sz="900" b="0" i="0" u="none" strike="noStrike">
                        <a:effectLst/>
                        <a:latin typeface="Arial" panose="020B0604020202020204" pitchFamily="34" charset="0"/>
                      </a:endParaRP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1" i="0" u="none" strike="noStrike">
                          <a:effectLst/>
                          <a:latin typeface="Arial" panose="020B0604020202020204" pitchFamily="34" charset="0"/>
                        </a:rPr>
                        <a:t>Federal:</a:t>
                      </a:r>
                      <a:r>
                        <a:rPr lang="en-US" sz="900" b="0" i="0" u="none" strike="noStrike">
                          <a:effectLst/>
                          <a:latin typeface="Arial" panose="020B0604020202020204" pitchFamily="34" charset="0"/>
                        </a:rPr>
                        <a:t> $90,948</a:t>
                      </a:r>
                      <a:br>
                        <a:rPr lang="en-US" sz="900" b="0" i="0" u="none" strike="noStrike">
                          <a:effectLst/>
                          <a:latin typeface="Arial" panose="020B0604020202020204" pitchFamily="34" charset="0"/>
                        </a:rPr>
                      </a:br>
                      <a:r>
                        <a:rPr lang="en-US" sz="900" b="1" i="0" u="none" strike="noStrike">
                          <a:effectLst/>
                          <a:latin typeface="Arial" panose="020B0604020202020204" pitchFamily="34" charset="0"/>
                        </a:rPr>
                        <a:t>Non-Federal:</a:t>
                      </a:r>
                      <a:r>
                        <a:rPr lang="en-US" sz="900" b="0" i="0" u="none" strike="noStrike">
                          <a:effectLst/>
                          <a:latin typeface="Arial" panose="020B0604020202020204" pitchFamily="34" charset="0"/>
                        </a:rPr>
                        <a:t> $91,755</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John Nicklow</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extLst>
                  <a:ext uri="{0D108BD9-81ED-4DB2-BD59-A6C34878D82A}">
                    <a16:rowId xmlns:a16="http://schemas.microsoft.com/office/drawing/2014/main" val="2825074744"/>
                  </a:ext>
                </a:extLst>
              </a:tr>
              <a:tr h="385279">
                <a:tc>
                  <a:txBody>
                    <a:bodyPr/>
                    <a:lstStyle/>
                    <a:p>
                      <a:pPr algn="l" fontAlgn="ctr"/>
                      <a:r>
                        <a:rPr lang="en-US" sz="900" b="0" i="0" u="none" strike="noStrike">
                          <a:effectLst/>
                          <a:latin typeface="Arial" panose="020B0604020202020204" pitchFamily="34" charset="0"/>
                        </a:rPr>
                        <a:t>2004</a:t>
                      </a:r>
                    </a:p>
                  </a:txBody>
                  <a:tcPr marL="149256"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IL</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National Competitive</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solidFill>
                            <a:srgbClr val="0275D8"/>
                          </a:solidFill>
                          <a:effectLst/>
                          <a:latin typeface="Arial" panose="020B0604020202020204" pitchFamily="34" charset="0"/>
                          <a:hlinkClick r:id="rId5"/>
                        </a:rPr>
                        <a:t>Estimating shallow recharge and discharge in northeastern Illinois using GIS and pattern recognition procedure</a:t>
                      </a:r>
                      <a:endParaRPr lang="en-US" sz="900" b="0" i="0" u="none" strike="noStrike">
                        <a:effectLst/>
                        <a:latin typeface="Arial" panose="020B0604020202020204" pitchFamily="34" charset="0"/>
                      </a:endParaRP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1" i="0" u="none" strike="noStrike">
                          <a:effectLst/>
                          <a:latin typeface="Arial" panose="020B0604020202020204" pitchFamily="34" charset="0"/>
                        </a:rPr>
                        <a:t>Federal:</a:t>
                      </a:r>
                      <a:r>
                        <a:rPr lang="en-US" sz="900" b="0" i="0" u="none" strike="noStrike">
                          <a:effectLst/>
                          <a:latin typeface="Arial" panose="020B0604020202020204" pitchFamily="34" charset="0"/>
                        </a:rPr>
                        <a:t> $91,197</a:t>
                      </a:r>
                      <a:br>
                        <a:rPr lang="en-US" sz="900" b="0" i="0" u="none" strike="noStrike">
                          <a:effectLst/>
                          <a:latin typeface="Arial" panose="020B0604020202020204" pitchFamily="34" charset="0"/>
                        </a:rPr>
                      </a:br>
                      <a:r>
                        <a:rPr lang="en-US" sz="900" b="1" i="0" u="none" strike="noStrike">
                          <a:effectLst/>
                          <a:latin typeface="Arial" panose="020B0604020202020204" pitchFamily="34" charset="0"/>
                        </a:rPr>
                        <a:t>Non-Federal:</a:t>
                      </a:r>
                      <a:r>
                        <a:rPr lang="en-US" sz="900" b="0" i="0" u="none" strike="noStrike">
                          <a:effectLst/>
                          <a:latin typeface="Arial" panose="020B0604020202020204" pitchFamily="34" charset="0"/>
                        </a:rPr>
                        <a:t> $91,197</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Yu-Feng Lin, Albert Valocchi</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extLst>
                  <a:ext uri="{0D108BD9-81ED-4DB2-BD59-A6C34878D82A}">
                    <a16:rowId xmlns:a16="http://schemas.microsoft.com/office/drawing/2014/main" val="2814284422"/>
                  </a:ext>
                </a:extLst>
              </a:tr>
              <a:tr h="385279">
                <a:tc>
                  <a:txBody>
                    <a:bodyPr/>
                    <a:lstStyle/>
                    <a:p>
                      <a:pPr algn="l" fontAlgn="ctr"/>
                      <a:r>
                        <a:rPr lang="en-US" sz="900" b="0" i="0" u="none" strike="noStrike">
                          <a:effectLst/>
                          <a:latin typeface="Arial" panose="020B0604020202020204" pitchFamily="34" charset="0"/>
                        </a:rPr>
                        <a:t>2004</a:t>
                      </a:r>
                    </a:p>
                  </a:txBody>
                  <a:tcPr marL="149256"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IL</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National Competitive</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solidFill>
                            <a:srgbClr val="0275D8"/>
                          </a:solidFill>
                          <a:effectLst/>
                          <a:latin typeface="Arial" panose="020B0604020202020204" pitchFamily="34" charset="0"/>
                          <a:hlinkClick r:id="rId6"/>
                        </a:rPr>
                        <a:t>Development of Water Use Benchmarks for Thermoelectric Power Generation in the United States</a:t>
                      </a:r>
                      <a:endParaRPr lang="en-US" sz="900" b="0" i="0" u="none" strike="noStrike">
                        <a:effectLst/>
                        <a:latin typeface="Arial" panose="020B0604020202020204" pitchFamily="34" charset="0"/>
                      </a:endParaRP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1" i="0" u="none" strike="noStrike">
                          <a:effectLst/>
                          <a:latin typeface="Arial" panose="020B0604020202020204" pitchFamily="34" charset="0"/>
                        </a:rPr>
                        <a:t>Federal:</a:t>
                      </a:r>
                      <a:r>
                        <a:rPr lang="en-US" sz="900" b="0" i="0" u="none" strike="noStrike">
                          <a:effectLst/>
                          <a:latin typeface="Arial" panose="020B0604020202020204" pitchFamily="34" charset="0"/>
                        </a:rPr>
                        <a:t> $94,245</a:t>
                      </a:r>
                      <a:br>
                        <a:rPr lang="en-US" sz="900" b="0" i="0" u="none" strike="noStrike">
                          <a:effectLst/>
                          <a:latin typeface="Arial" panose="020B0604020202020204" pitchFamily="34" charset="0"/>
                        </a:rPr>
                      </a:br>
                      <a:r>
                        <a:rPr lang="en-US" sz="900" b="1" i="0" u="none" strike="noStrike">
                          <a:effectLst/>
                          <a:latin typeface="Arial" panose="020B0604020202020204" pitchFamily="34" charset="0"/>
                        </a:rPr>
                        <a:t>Non-Federal:</a:t>
                      </a:r>
                      <a:r>
                        <a:rPr lang="en-US" sz="900" b="0" i="0" u="none" strike="noStrike">
                          <a:effectLst/>
                          <a:latin typeface="Arial" panose="020B0604020202020204" pitchFamily="34" charset="0"/>
                        </a:rPr>
                        <a:t> $40,203</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Ben Dziegielewski, Tom Bik</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extLst>
                  <a:ext uri="{0D108BD9-81ED-4DB2-BD59-A6C34878D82A}">
                    <a16:rowId xmlns:a16="http://schemas.microsoft.com/office/drawing/2014/main" val="3868693504"/>
                  </a:ext>
                </a:extLst>
              </a:tr>
              <a:tr h="671850">
                <a:tc>
                  <a:txBody>
                    <a:bodyPr/>
                    <a:lstStyle/>
                    <a:p>
                      <a:pPr algn="l" fontAlgn="ctr"/>
                      <a:r>
                        <a:rPr lang="en-US" sz="900" b="0" i="0" u="none" strike="noStrike">
                          <a:effectLst/>
                          <a:latin typeface="Arial" panose="020B0604020202020204" pitchFamily="34" charset="0"/>
                        </a:rPr>
                        <a:t>2004</a:t>
                      </a:r>
                    </a:p>
                  </a:txBody>
                  <a:tcPr marL="149256"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IL</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National Competitive</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solidFill>
                            <a:srgbClr val="0275D8"/>
                          </a:solidFill>
                          <a:effectLst/>
                          <a:latin typeface="Arial" panose="020B0604020202020204" pitchFamily="34" charset="0"/>
                          <a:hlinkClick r:id="rId7"/>
                        </a:rPr>
                        <a:t>Development and Validation of a 3D Coupled Hydrologic-Biogeochemical Model for Evaluation of the Impact of Water-Table Management on Nitrate Loads from Tile-Drained Agricultural Fields</a:t>
                      </a:r>
                      <a:endParaRPr lang="en-US" sz="900" b="0" i="0" u="none" strike="noStrike">
                        <a:effectLst/>
                        <a:latin typeface="Arial" panose="020B0604020202020204" pitchFamily="34" charset="0"/>
                      </a:endParaRP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1" i="0" u="none" strike="noStrike">
                          <a:effectLst/>
                          <a:latin typeface="Arial" panose="020B0604020202020204" pitchFamily="34" charset="0"/>
                        </a:rPr>
                        <a:t>Federal:</a:t>
                      </a:r>
                      <a:r>
                        <a:rPr lang="en-US" sz="900" b="0" i="0" u="none" strike="noStrike">
                          <a:effectLst/>
                          <a:latin typeface="Arial" panose="020B0604020202020204" pitchFamily="34" charset="0"/>
                        </a:rPr>
                        <a:t> $108,948</a:t>
                      </a:r>
                      <a:br>
                        <a:rPr lang="en-US" sz="900" b="0" i="0" u="none" strike="noStrike">
                          <a:effectLst/>
                          <a:latin typeface="Arial" panose="020B0604020202020204" pitchFamily="34" charset="0"/>
                        </a:rPr>
                      </a:br>
                      <a:r>
                        <a:rPr lang="en-US" sz="900" b="1" i="0" u="none" strike="noStrike">
                          <a:effectLst/>
                          <a:latin typeface="Arial" panose="020B0604020202020204" pitchFamily="34" charset="0"/>
                        </a:rPr>
                        <a:t>Non-Federal:</a:t>
                      </a:r>
                      <a:r>
                        <a:rPr lang="en-US" sz="900" b="0" i="0" u="none" strike="noStrike">
                          <a:effectLst/>
                          <a:latin typeface="Arial" panose="020B0604020202020204" pitchFamily="34" charset="0"/>
                        </a:rPr>
                        <a:t> $115,971</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Robert Hudson, Albert Valocchi</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extLst>
                  <a:ext uri="{0D108BD9-81ED-4DB2-BD59-A6C34878D82A}">
                    <a16:rowId xmlns:a16="http://schemas.microsoft.com/office/drawing/2014/main" val="3255674304"/>
                  </a:ext>
                </a:extLst>
              </a:tr>
              <a:tr h="528564">
                <a:tc>
                  <a:txBody>
                    <a:bodyPr/>
                    <a:lstStyle/>
                    <a:p>
                      <a:pPr algn="l" fontAlgn="ctr"/>
                      <a:r>
                        <a:rPr lang="en-US" sz="900" b="0" i="0" u="none" strike="noStrike">
                          <a:effectLst/>
                          <a:latin typeface="Arial" panose="020B0604020202020204" pitchFamily="34" charset="0"/>
                        </a:rPr>
                        <a:t>2011</a:t>
                      </a:r>
                    </a:p>
                  </a:txBody>
                  <a:tcPr marL="149256"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IL</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National Competitive</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solidFill>
                            <a:srgbClr val="0275D8"/>
                          </a:solidFill>
                          <a:effectLst/>
                          <a:latin typeface="Arial" panose="020B0604020202020204" pitchFamily="34" charset="0"/>
                          <a:hlinkClick r:id="rId8"/>
                        </a:rPr>
                        <a:t>Determining the Fate and Toxicity of Polycyclic Aromatic Hydrocarbons Associated with Coal-Tar and Other Carbonaceous Material Particles in Urban Lakes</a:t>
                      </a:r>
                      <a:endParaRPr lang="en-US" sz="900" b="0" i="0" u="none" strike="noStrike">
                        <a:effectLst/>
                        <a:latin typeface="Arial" panose="020B0604020202020204" pitchFamily="34" charset="0"/>
                      </a:endParaRP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1" i="0" u="none" strike="noStrike">
                          <a:effectLst/>
                          <a:latin typeface="Arial" panose="020B0604020202020204" pitchFamily="34" charset="0"/>
                        </a:rPr>
                        <a:t>Federal:</a:t>
                      </a:r>
                      <a:r>
                        <a:rPr lang="en-US" sz="900" b="0" i="0" u="none" strike="noStrike">
                          <a:effectLst/>
                          <a:latin typeface="Arial" panose="020B0604020202020204" pitchFamily="34" charset="0"/>
                        </a:rPr>
                        <a:t> $249,949</a:t>
                      </a:r>
                      <a:br>
                        <a:rPr lang="en-US" sz="900" b="0" i="0" u="none" strike="noStrike">
                          <a:effectLst/>
                          <a:latin typeface="Arial" panose="020B0604020202020204" pitchFamily="34" charset="0"/>
                        </a:rPr>
                      </a:br>
                      <a:r>
                        <a:rPr lang="en-US" sz="900" b="1" i="0" u="none" strike="noStrike">
                          <a:effectLst/>
                          <a:latin typeface="Arial" panose="020B0604020202020204" pitchFamily="34" charset="0"/>
                        </a:rPr>
                        <a:t>Non-Federal:</a:t>
                      </a:r>
                      <a:r>
                        <a:rPr lang="en-US" sz="900" b="0" i="0" u="none" strike="noStrike">
                          <a:effectLst/>
                          <a:latin typeface="Arial" panose="020B0604020202020204" pitchFamily="34" charset="0"/>
                        </a:rPr>
                        <a:t> $298,300</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tc>
                  <a:txBody>
                    <a:bodyPr/>
                    <a:lstStyle/>
                    <a:p>
                      <a:pPr algn="l" fontAlgn="ctr"/>
                      <a:r>
                        <a:rPr lang="en-US" sz="900" b="0" i="0" u="none" strike="noStrike">
                          <a:effectLst/>
                          <a:latin typeface="Arial" panose="020B0604020202020204" pitchFamily="34" charset="0"/>
                        </a:rPr>
                        <a:t>Charles Werth, Michael Plewa</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noFill/>
                  </a:tcPr>
                </a:tc>
                <a:extLst>
                  <a:ext uri="{0D108BD9-81ED-4DB2-BD59-A6C34878D82A}">
                    <a16:rowId xmlns:a16="http://schemas.microsoft.com/office/drawing/2014/main" val="2243670459"/>
                  </a:ext>
                </a:extLst>
              </a:tr>
              <a:tr h="528564">
                <a:tc>
                  <a:txBody>
                    <a:bodyPr/>
                    <a:lstStyle/>
                    <a:p>
                      <a:pPr algn="l" fontAlgn="ctr"/>
                      <a:r>
                        <a:rPr lang="en-US" sz="900" b="0" i="0" u="none" strike="noStrike">
                          <a:effectLst/>
                          <a:latin typeface="Arial" panose="020B0604020202020204" pitchFamily="34" charset="0"/>
                        </a:rPr>
                        <a:t>2004</a:t>
                      </a:r>
                    </a:p>
                  </a:txBody>
                  <a:tcPr marL="149256"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IL</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effectLst/>
                          <a:latin typeface="Arial" panose="020B0604020202020204" pitchFamily="34" charset="0"/>
                        </a:rPr>
                        <a:t>National Competitive</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a:solidFill>
                            <a:srgbClr val="0275D8"/>
                          </a:solidFill>
                          <a:effectLst/>
                          <a:latin typeface="Arial" panose="020B0604020202020204" pitchFamily="34" charset="0"/>
                          <a:hlinkClick r:id="rId9"/>
                        </a:rPr>
                        <a:t>Carbonaceous Material Fractions in Sediments and Their Effect on the Sorption and Persistence of Organic Pollutants in Small Urban Watersheds</a:t>
                      </a:r>
                      <a:endParaRPr lang="en-US" sz="900" b="0" i="0" u="none" strike="noStrike">
                        <a:effectLst/>
                        <a:latin typeface="Arial" panose="020B0604020202020204" pitchFamily="34" charset="0"/>
                      </a:endParaRP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1" i="0" u="none" strike="noStrike">
                          <a:effectLst/>
                          <a:latin typeface="Arial" panose="020B0604020202020204" pitchFamily="34" charset="0"/>
                        </a:rPr>
                        <a:t>Federal:</a:t>
                      </a:r>
                      <a:r>
                        <a:rPr lang="en-US" sz="900" b="0" i="0" u="none" strike="noStrike">
                          <a:effectLst/>
                          <a:latin typeface="Arial" panose="020B0604020202020204" pitchFamily="34" charset="0"/>
                        </a:rPr>
                        <a:t> $170,956</a:t>
                      </a:r>
                      <a:br>
                        <a:rPr lang="en-US" sz="900" b="0" i="0" u="none" strike="noStrike">
                          <a:effectLst/>
                          <a:latin typeface="Arial" panose="020B0604020202020204" pitchFamily="34" charset="0"/>
                        </a:rPr>
                      </a:br>
                      <a:r>
                        <a:rPr lang="en-US" sz="900" b="1" i="0" u="none" strike="noStrike">
                          <a:effectLst/>
                          <a:latin typeface="Arial" panose="020B0604020202020204" pitchFamily="34" charset="0"/>
                        </a:rPr>
                        <a:t>Non-Federal:</a:t>
                      </a:r>
                      <a:r>
                        <a:rPr lang="en-US" sz="900" b="0" i="0" u="none" strike="noStrike">
                          <a:effectLst/>
                          <a:latin typeface="Arial" panose="020B0604020202020204" pitchFamily="34" charset="0"/>
                        </a:rPr>
                        <a:t> $176,261</a:t>
                      </a: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l" fontAlgn="ctr"/>
                      <a:r>
                        <a:rPr lang="en-US" sz="900" b="0" i="0" u="none" strike="noStrike" dirty="0">
                          <a:effectLst/>
                          <a:latin typeface="Arial" panose="020B0604020202020204" pitchFamily="34" charset="0"/>
                        </a:rPr>
                        <a:t>Charles Werth, Barbara Mahler, Peter Van </a:t>
                      </a:r>
                      <a:r>
                        <a:rPr lang="en-US" sz="900" b="0" i="0" u="none" strike="noStrike" dirty="0" err="1">
                          <a:effectLst/>
                          <a:latin typeface="Arial" panose="020B0604020202020204" pitchFamily="34" charset="0"/>
                        </a:rPr>
                        <a:t>Metre</a:t>
                      </a:r>
                      <a:endParaRPr lang="en-US" sz="900" b="0" i="0" u="none" strike="noStrike" dirty="0">
                        <a:effectLst/>
                        <a:latin typeface="Arial" panose="020B0604020202020204" pitchFamily="34" charset="0"/>
                      </a:endParaRPr>
                    </a:p>
                  </a:txBody>
                  <a:tcPr marL="49752" marR="49752" marT="39802" marB="39802" anchor="ctr">
                    <a:lnL>
                      <a:noFill/>
                    </a:lnL>
                    <a:lnR>
                      <a:noFill/>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extLst>
                  <a:ext uri="{0D108BD9-81ED-4DB2-BD59-A6C34878D82A}">
                    <a16:rowId xmlns:a16="http://schemas.microsoft.com/office/drawing/2014/main" val="349307276"/>
                  </a:ext>
                </a:extLst>
              </a:tr>
            </a:tbl>
          </a:graphicData>
        </a:graphic>
      </p:graphicFrame>
      <p:sp>
        <p:nvSpPr>
          <p:cNvPr id="5" name="Title 4">
            <a:extLst>
              <a:ext uri="{FF2B5EF4-FFF2-40B4-BE49-F238E27FC236}">
                <a16:creationId xmlns:a16="http://schemas.microsoft.com/office/drawing/2014/main" id="{424649D1-89FA-6F18-A6F8-7E125F9CF9BE}"/>
              </a:ext>
            </a:extLst>
          </p:cNvPr>
          <p:cNvSpPr>
            <a:spLocks noGrp="1"/>
          </p:cNvSpPr>
          <p:nvPr>
            <p:ph type="title"/>
          </p:nvPr>
        </p:nvSpPr>
        <p:spPr/>
        <p:txBody>
          <a:bodyPr/>
          <a:lstStyle/>
          <a:p>
            <a:r>
              <a:rPr lang="en-US" dirty="0"/>
              <a:t>Award History in Illinois </a:t>
            </a:r>
          </a:p>
        </p:txBody>
      </p:sp>
      <p:sp>
        <p:nvSpPr>
          <p:cNvPr id="6" name="Content Placeholder 5">
            <a:extLst>
              <a:ext uri="{FF2B5EF4-FFF2-40B4-BE49-F238E27FC236}">
                <a16:creationId xmlns:a16="http://schemas.microsoft.com/office/drawing/2014/main" id="{405EE630-5919-273B-2CCF-645B395E423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82671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16EB00-1B17-3FA7-A6A5-A0536D7A3D0B}"/>
              </a:ext>
            </a:extLst>
          </p:cNvPr>
          <p:cNvSpPr>
            <a:spLocks noGrp="1"/>
          </p:cNvSpPr>
          <p:nvPr>
            <p:ph type="title"/>
          </p:nvPr>
        </p:nvSpPr>
        <p:spPr/>
        <p:txBody>
          <a:bodyPr/>
          <a:lstStyle/>
          <a:p>
            <a:r>
              <a:rPr lang="en-US" dirty="0"/>
              <a:t>Review Criteria </a:t>
            </a:r>
          </a:p>
        </p:txBody>
      </p:sp>
      <p:sp>
        <p:nvSpPr>
          <p:cNvPr id="6" name="Content Placeholder 5">
            <a:extLst>
              <a:ext uri="{FF2B5EF4-FFF2-40B4-BE49-F238E27FC236}">
                <a16:creationId xmlns:a16="http://schemas.microsoft.com/office/drawing/2014/main" id="{63E495F4-704C-8BF7-C2DE-B4F190308EBA}"/>
              </a:ext>
            </a:extLst>
          </p:cNvPr>
          <p:cNvSpPr>
            <a:spLocks noGrp="1"/>
          </p:cNvSpPr>
          <p:nvPr>
            <p:ph idx="1"/>
          </p:nvPr>
        </p:nvSpPr>
        <p:spPr/>
        <p:txBody>
          <a:bodyPr/>
          <a:lstStyle/>
          <a:p>
            <a:pPr>
              <a:buFont typeface="Arial" panose="020B0604020202020204" pitchFamily="34" charset="0"/>
              <a:buChar char="•"/>
            </a:pPr>
            <a:r>
              <a:rPr lang="en-US" sz="1800" dirty="0">
                <a:effectLst/>
                <a:latin typeface="+mj-lt"/>
                <a:ea typeface="MS Mincho" panose="020B0400000000000000" pitchFamily="49" charset="-128"/>
              </a:rPr>
              <a:t> Relevance and Importance (20 points)</a:t>
            </a:r>
          </a:p>
          <a:p>
            <a:pPr>
              <a:buFont typeface="Arial" panose="020B0604020202020204" pitchFamily="34" charset="0"/>
              <a:buChar char="•"/>
            </a:pPr>
            <a:r>
              <a:rPr lang="en-US" sz="1800" dirty="0">
                <a:effectLst/>
                <a:latin typeface="+mj-lt"/>
                <a:ea typeface="MS Mincho" panose="02020609040205080304" pitchFamily="49" charset="-128"/>
              </a:rPr>
              <a:t> Scientific Merit </a:t>
            </a:r>
            <a:r>
              <a:rPr lang="en-US" sz="1800" dirty="0">
                <a:effectLst/>
                <a:latin typeface="+mj-lt"/>
                <a:ea typeface="MS Mincho" panose="020B0400000000000000" pitchFamily="49" charset="-128"/>
              </a:rPr>
              <a:t>(20 points)</a:t>
            </a:r>
            <a:endParaRPr lang="en-US" sz="1800" dirty="0">
              <a:effectLst/>
              <a:latin typeface="+mj-lt"/>
              <a:ea typeface="MS Mincho" panose="02020609040205080304" pitchFamily="49" charset="-128"/>
            </a:endParaRPr>
          </a:p>
          <a:p>
            <a:pPr>
              <a:buFont typeface="Arial" panose="020B0604020202020204" pitchFamily="34" charset="0"/>
              <a:buChar char="•"/>
            </a:pPr>
            <a:r>
              <a:rPr lang="en-US" sz="1800" dirty="0">
                <a:effectLst/>
                <a:latin typeface="+mj-lt"/>
                <a:ea typeface="MS Mincho" panose="02020609040205080304" pitchFamily="49" charset="-128"/>
              </a:rPr>
              <a:t> Expected Results and Benefits </a:t>
            </a:r>
            <a:r>
              <a:rPr lang="en-US" sz="1800" dirty="0">
                <a:effectLst/>
                <a:latin typeface="+mj-lt"/>
                <a:ea typeface="MS Mincho" panose="020B0400000000000000" pitchFamily="49" charset="-128"/>
              </a:rPr>
              <a:t>(20 points)</a:t>
            </a:r>
            <a:endParaRPr lang="en-US" sz="1800" dirty="0">
              <a:latin typeface="+mj-lt"/>
              <a:ea typeface="MS Mincho" panose="02020609040205080304" pitchFamily="49" charset="-128"/>
            </a:endParaRPr>
          </a:p>
          <a:p>
            <a:pPr>
              <a:buFont typeface="Arial" panose="020B0604020202020204" pitchFamily="34" charset="0"/>
              <a:buChar char="•"/>
            </a:pPr>
            <a:r>
              <a:rPr lang="en-US" sz="1800" dirty="0">
                <a:effectLst/>
                <a:latin typeface="+mj-lt"/>
                <a:ea typeface="MS Mincho" panose="02020609040205080304" pitchFamily="49" charset="-128"/>
              </a:rPr>
              <a:t> Information Transfer </a:t>
            </a:r>
            <a:r>
              <a:rPr lang="en-US" sz="1800" dirty="0">
                <a:effectLst/>
                <a:latin typeface="+mj-lt"/>
                <a:ea typeface="MS Mincho" panose="020B0400000000000000" pitchFamily="49" charset="-128"/>
              </a:rPr>
              <a:t>(20 points)</a:t>
            </a:r>
            <a:endParaRPr lang="en-US" sz="1800" dirty="0">
              <a:effectLst/>
              <a:latin typeface="+mj-lt"/>
              <a:ea typeface="MS Mincho" panose="02020609040205080304" pitchFamily="49" charset="-128"/>
            </a:endParaRPr>
          </a:p>
          <a:p>
            <a:pPr>
              <a:buFont typeface="Arial" panose="020B0604020202020204" pitchFamily="34" charset="0"/>
              <a:buChar char="•"/>
            </a:pPr>
            <a:r>
              <a:rPr lang="en-US" sz="1800" dirty="0">
                <a:latin typeface="+mj-lt"/>
                <a:ea typeface="MS Mincho" panose="02020609040205080304" pitchFamily="49" charset="-128"/>
              </a:rPr>
              <a:t> Training (20 points)</a:t>
            </a:r>
          </a:p>
          <a:p>
            <a:pPr>
              <a:buFont typeface="Arial" panose="020B0604020202020204" pitchFamily="34" charset="0"/>
              <a:buChar char="•"/>
            </a:pPr>
            <a:r>
              <a:rPr lang="en-US" sz="1800" dirty="0">
                <a:latin typeface="+mj-lt"/>
                <a:ea typeface="MS Mincho" panose="02020609040205080304" pitchFamily="49" charset="-128"/>
              </a:rPr>
              <a:t> Qualifications of the Investigators (20 points)</a:t>
            </a:r>
          </a:p>
          <a:p>
            <a:pPr>
              <a:buFont typeface="Arial" panose="020B0604020202020204" pitchFamily="34" charset="0"/>
              <a:buChar char="•"/>
            </a:pPr>
            <a:r>
              <a:rPr lang="en-US" sz="1800" dirty="0">
                <a:latin typeface="+mj-lt"/>
                <a:ea typeface="MS Mincho" panose="02020609040205080304" pitchFamily="49" charset="-128"/>
              </a:rPr>
              <a:t> Budget (20 points)</a:t>
            </a:r>
          </a:p>
        </p:txBody>
      </p:sp>
    </p:spTree>
    <p:extLst>
      <p:ext uri="{BB962C8B-B14F-4D97-AF65-F5344CB8AC3E}">
        <p14:creationId xmlns:p14="http://schemas.microsoft.com/office/powerpoint/2010/main" val="4201866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0CDB-9CEF-7A19-CE6C-2C960AA97A48}"/>
              </a:ext>
            </a:extLst>
          </p:cNvPr>
          <p:cNvSpPr>
            <a:spLocks noGrp="1"/>
          </p:cNvSpPr>
          <p:nvPr>
            <p:ph type="title"/>
          </p:nvPr>
        </p:nvSpPr>
        <p:spPr/>
        <p:txBody>
          <a:bodyPr/>
          <a:lstStyle/>
          <a:p>
            <a:r>
              <a:rPr lang="en-US" dirty="0"/>
              <a:t>Determine Viability of Applying </a:t>
            </a:r>
          </a:p>
        </p:txBody>
      </p:sp>
      <p:sp>
        <p:nvSpPr>
          <p:cNvPr id="3" name="Content Placeholder 2">
            <a:extLst>
              <a:ext uri="{FF2B5EF4-FFF2-40B4-BE49-F238E27FC236}">
                <a16:creationId xmlns:a16="http://schemas.microsoft.com/office/drawing/2014/main" id="{A00DAED9-EB8F-F382-ACDD-17B4BF0A1304}"/>
              </a:ext>
            </a:extLst>
          </p:cNvPr>
          <p:cNvSpPr>
            <a:spLocks noGrp="1"/>
          </p:cNvSpPr>
          <p:nvPr>
            <p:ph idx="1"/>
          </p:nvPr>
        </p:nvSpPr>
        <p:spPr/>
        <p:txBody>
          <a:bodyPr>
            <a:normAutofit/>
          </a:bodyPr>
          <a:lstStyle/>
          <a:p>
            <a:r>
              <a:rPr lang="en-US" sz="2000" dirty="0">
                <a:solidFill>
                  <a:schemeClr val="tx1"/>
                </a:solidFill>
              </a:rPr>
              <a:t>• Do you have enough time?  </a:t>
            </a:r>
          </a:p>
          <a:p>
            <a:r>
              <a:rPr lang="en-US" sz="2000" dirty="0">
                <a:solidFill>
                  <a:schemeClr val="tx1"/>
                </a:solidFill>
              </a:rPr>
              <a:t>• Do you have the capability? </a:t>
            </a:r>
          </a:p>
          <a:p>
            <a:r>
              <a:rPr lang="en-US" sz="2000" dirty="0">
                <a:solidFill>
                  <a:schemeClr val="tx1"/>
                </a:solidFill>
              </a:rPr>
              <a:t>• Are the budget and resource requirements appropriate? </a:t>
            </a:r>
          </a:p>
          <a:p>
            <a:pPr marL="0" indent="0">
              <a:buNone/>
            </a:pPr>
            <a:r>
              <a:rPr lang="en-US" sz="2000" dirty="0">
                <a:solidFill>
                  <a:schemeClr val="tx1"/>
                </a:solidFill>
              </a:rPr>
              <a:t> • Consider match or cost share requirements </a:t>
            </a:r>
          </a:p>
          <a:p>
            <a:r>
              <a:rPr lang="en-US" sz="2000" dirty="0">
                <a:solidFill>
                  <a:schemeClr val="tx1"/>
                </a:solidFill>
              </a:rPr>
              <a:t>• Are your partners and stakeholders on board and available? </a:t>
            </a:r>
          </a:p>
        </p:txBody>
      </p:sp>
    </p:spTree>
    <p:extLst>
      <p:ext uri="{BB962C8B-B14F-4D97-AF65-F5344CB8AC3E}">
        <p14:creationId xmlns:p14="http://schemas.microsoft.com/office/powerpoint/2010/main" val="3178140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5B55-1975-5B52-EA08-59F9D3BA386E}"/>
              </a:ext>
            </a:extLst>
          </p:cNvPr>
          <p:cNvSpPr>
            <a:spLocks noGrp="1"/>
          </p:cNvSpPr>
          <p:nvPr>
            <p:ph type="title"/>
          </p:nvPr>
        </p:nvSpPr>
        <p:spPr/>
        <p:txBody>
          <a:bodyPr/>
          <a:lstStyle/>
          <a:p>
            <a:r>
              <a:rPr lang="en-US" dirty="0"/>
              <a:t>Developing Your Project</a:t>
            </a:r>
          </a:p>
        </p:txBody>
      </p:sp>
      <p:sp>
        <p:nvSpPr>
          <p:cNvPr id="3" name="Content Placeholder 2">
            <a:extLst>
              <a:ext uri="{FF2B5EF4-FFF2-40B4-BE49-F238E27FC236}">
                <a16:creationId xmlns:a16="http://schemas.microsoft.com/office/drawing/2014/main" id="{EECE1CC7-3B36-157A-2228-9424858D7C7B}"/>
              </a:ext>
            </a:extLst>
          </p:cNvPr>
          <p:cNvSpPr>
            <a:spLocks noGrp="1"/>
          </p:cNvSpPr>
          <p:nvPr>
            <p:ph idx="1"/>
          </p:nvPr>
        </p:nvSpPr>
        <p:spPr/>
        <p:txBody>
          <a:bodyPr>
            <a:noAutofit/>
          </a:bodyPr>
          <a:lstStyle/>
          <a:p>
            <a:r>
              <a:rPr lang="en-US" sz="2000" dirty="0">
                <a:solidFill>
                  <a:schemeClr val="tx1"/>
                </a:solidFill>
              </a:rPr>
              <a:t>• Read the opportunity thoroughly</a:t>
            </a:r>
          </a:p>
          <a:p>
            <a:pPr marL="0" indent="0">
              <a:buNone/>
            </a:pPr>
            <a:r>
              <a:rPr lang="en-US" sz="2000" dirty="0">
                <a:solidFill>
                  <a:schemeClr val="tx1"/>
                </a:solidFill>
              </a:rPr>
              <a:t>  • Problem statement: What problem are you solving? </a:t>
            </a:r>
          </a:p>
          <a:p>
            <a:r>
              <a:rPr lang="en-US" sz="2000" dirty="0">
                <a:solidFill>
                  <a:schemeClr val="tx1"/>
                </a:solidFill>
              </a:rPr>
              <a:t>    Well-supported statement of the problem/project; Clear, concise; Specifies how the problem will be solved through the requested funding; Cite relevant and recent work completed and/or reference other successes </a:t>
            </a:r>
          </a:p>
          <a:p>
            <a:r>
              <a:rPr lang="en-US" sz="2000" dirty="0">
                <a:solidFill>
                  <a:schemeClr val="tx1"/>
                </a:solidFill>
              </a:rPr>
              <a:t>• Project Objectives: What are your goals? </a:t>
            </a:r>
          </a:p>
          <a:p>
            <a:r>
              <a:rPr lang="en-US" sz="2000" dirty="0">
                <a:solidFill>
                  <a:schemeClr val="tx1"/>
                </a:solidFill>
              </a:rPr>
              <a:t>• Project Activities: What will you do to achieve the goals? </a:t>
            </a:r>
          </a:p>
          <a:p>
            <a:r>
              <a:rPr lang="en-US" sz="2000" dirty="0">
                <a:solidFill>
                  <a:schemeClr val="tx1"/>
                </a:solidFill>
              </a:rPr>
              <a:t>• Project Timeline, deliverables, outputs, outcomes </a:t>
            </a:r>
          </a:p>
          <a:p>
            <a:r>
              <a:rPr lang="en-US" sz="2000" dirty="0">
                <a:solidFill>
                  <a:schemeClr val="tx1"/>
                </a:solidFill>
              </a:rPr>
              <a:t>• Key Personnel and Staffing </a:t>
            </a:r>
          </a:p>
          <a:p>
            <a:r>
              <a:rPr lang="en-US" sz="2000" dirty="0">
                <a:solidFill>
                  <a:schemeClr val="tx1"/>
                </a:solidFill>
              </a:rPr>
              <a:t>• Budget </a:t>
            </a:r>
          </a:p>
        </p:txBody>
      </p:sp>
    </p:spTree>
    <p:extLst>
      <p:ext uri="{BB962C8B-B14F-4D97-AF65-F5344CB8AC3E}">
        <p14:creationId xmlns:p14="http://schemas.microsoft.com/office/powerpoint/2010/main" val="4131544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C700E07-2527-4DFA-B4AD-1B6E991FBC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1980" cy="6857988"/>
          </a:xfrm>
          <a:prstGeom prst="rect">
            <a:avLst/>
          </a:prstGeom>
        </p:spPr>
      </p:pic>
      <p:sp>
        <p:nvSpPr>
          <p:cNvPr id="2" name="Title 1">
            <a:extLst>
              <a:ext uri="{FF2B5EF4-FFF2-40B4-BE49-F238E27FC236}">
                <a16:creationId xmlns:a16="http://schemas.microsoft.com/office/drawing/2014/main" id="{F35F6452-1F79-48C4-8469-56AEE3E9CA51}"/>
              </a:ext>
            </a:extLst>
          </p:cNvPr>
          <p:cNvSpPr>
            <a:spLocks noGrp="1"/>
          </p:cNvSpPr>
          <p:nvPr>
            <p:ph type="title"/>
          </p:nvPr>
        </p:nvSpPr>
        <p:spPr>
          <a:xfrm>
            <a:off x="3884226" y="2766213"/>
            <a:ext cx="7535562" cy="1325563"/>
          </a:xfrm>
        </p:spPr>
        <p:txBody>
          <a:bodyPr>
            <a:normAutofit/>
          </a:bodyPr>
          <a:lstStyle/>
          <a:p>
            <a:pPr algn="ctr"/>
            <a:r>
              <a:rPr lang="en-US" sz="6600" dirty="0">
                <a:solidFill>
                  <a:schemeClr val="bg1"/>
                </a:solidFill>
                <a:latin typeface="Arial" panose="020B0604020202020204" pitchFamily="34" charset="0"/>
                <a:cs typeface="Arial" panose="020B0604020202020204" pitchFamily="34" charset="0"/>
              </a:rPr>
              <a:t>Thank You.</a:t>
            </a:r>
          </a:p>
        </p:txBody>
      </p:sp>
      <p:pic>
        <p:nvPicPr>
          <p:cNvPr id="5" name="Picture 4">
            <a:extLst>
              <a:ext uri="{FF2B5EF4-FFF2-40B4-BE49-F238E27FC236}">
                <a16:creationId xmlns:a16="http://schemas.microsoft.com/office/drawing/2014/main" id="{60D47AAA-7E81-49D4-BAF2-AC1D69E30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917" y="5852858"/>
            <a:ext cx="2377425" cy="687526"/>
          </a:xfrm>
          <a:prstGeom prst="rect">
            <a:avLst/>
          </a:prstGeom>
        </p:spPr>
      </p:pic>
    </p:spTree>
    <p:extLst>
      <p:ext uri="{BB962C8B-B14F-4D97-AF65-F5344CB8AC3E}">
        <p14:creationId xmlns:p14="http://schemas.microsoft.com/office/powerpoint/2010/main" val="119362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6EC8-B3DE-0F0B-5489-362BE139791A}"/>
              </a:ext>
            </a:extLst>
          </p:cNvPr>
          <p:cNvSpPr>
            <a:spLocks noGrp="1"/>
          </p:cNvSpPr>
          <p:nvPr>
            <p:ph type="title"/>
          </p:nvPr>
        </p:nvSpPr>
        <p:spPr>
          <a:xfrm>
            <a:off x="1103312" y="452718"/>
            <a:ext cx="8947522" cy="1400530"/>
          </a:xfrm>
        </p:spPr>
        <p:txBody>
          <a:bodyPr anchor="ctr">
            <a:normAutofit fontScale="90000"/>
          </a:bodyPr>
          <a:lstStyle/>
          <a:p>
            <a:r>
              <a:rPr lang="en-US" dirty="0">
                <a:solidFill>
                  <a:schemeClr val="tx1"/>
                </a:solidFill>
              </a:rPr>
              <a:t>Examples of EPA grant programs and other funding opportunities</a:t>
            </a:r>
          </a:p>
        </p:txBody>
      </p:sp>
      <p:sp>
        <p:nvSpPr>
          <p:cNvPr id="3" name="Content Placeholder 2">
            <a:extLst>
              <a:ext uri="{FF2B5EF4-FFF2-40B4-BE49-F238E27FC236}">
                <a16:creationId xmlns:a16="http://schemas.microsoft.com/office/drawing/2014/main" id="{E9070080-877A-82A3-6621-E1E05E98FDE7}"/>
              </a:ext>
            </a:extLst>
          </p:cNvPr>
          <p:cNvSpPr>
            <a:spLocks noGrp="1"/>
          </p:cNvSpPr>
          <p:nvPr>
            <p:ph idx="1"/>
          </p:nvPr>
        </p:nvSpPr>
        <p:spPr>
          <a:xfrm>
            <a:off x="1104293" y="1949504"/>
            <a:ext cx="8946541" cy="3484879"/>
          </a:xfrm>
        </p:spPr>
        <p:txBody>
          <a:bodyPr>
            <a:normAutofit fontScale="62500" lnSpcReduction="20000"/>
          </a:bodyPr>
          <a:lstStyle/>
          <a:p>
            <a:pPr>
              <a:buFont typeface="Arial" panose="020B0604020202020204" pitchFamily="34" charset="0"/>
              <a:buChar char="•"/>
            </a:pPr>
            <a:r>
              <a:rPr lang="en-US" dirty="0">
                <a:solidFill>
                  <a:schemeClr val="tx1"/>
                </a:solidFill>
              </a:rPr>
              <a:t> Research Funding Opportunities: </a:t>
            </a:r>
            <a:r>
              <a:rPr lang="en-US" dirty="0">
                <a:latin typeface="+mn-lt"/>
              </a:rPr>
              <a:t>Science to Achieve Results (STAR) Program </a:t>
            </a:r>
          </a:p>
          <a:p>
            <a:pPr>
              <a:buFont typeface="Arial" panose="020B0604020202020204" pitchFamily="34" charset="0"/>
              <a:buChar char="•"/>
            </a:pPr>
            <a:r>
              <a:rPr lang="en-US" dirty="0">
                <a:latin typeface="+mn-lt"/>
              </a:rPr>
              <a:t> Air Grants and Funding</a:t>
            </a:r>
          </a:p>
          <a:p>
            <a:pPr>
              <a:buFont typeface="Arial" panose="020B0604020202020204" pitchFamily="34" charset="0"/>
              <a:buChar char="•"/>
            </a:pPr>
            <a:r>
              <a:rPr lang="en-US" dirty="0">
                <a:latin typeface="+mn-lt"/>
              </a:rPr>
              <a:t> Environmental Education (EE) Grants</a:t>
            </a:r>
          </a:p>
          <a:p>
            <a:pPr>
              <a:buFont typeface="Arial" panose="020B0604020202020204" pitchFamily="34" charset="0"/>
              <a:buChar char="•"/>
            </a:pPr>
            <a:r>
              <a:rPr lang="en-US" dirty="0">
                <a:latin typeface="+mn-lt"/>
              </a:rPr>
              <a:t> Great Lakes Funding</a:t>
            </a:r>
          </a:p>
          <a:p>
            <a:pPr>
              <a:buFont typeface="Arial" panose="020B0604020202020204" pitchFamily="34" charset="0"/>
              <a:buChar char="•"/>
            </a:pPr>
            <a:r>
              <a:rPr lang="en-US" dirty="0">
                <a:latin typeface="+mn-lt"/>
              </a:rPr>
              <a:t> People, Prosperity and the Planet (P3) Program</a:t>
            </a:r>
          </a:p>
          <a:p>
            <a:pPr>
              <a:buFont typeface="Arial" panose="020B0604020202020204" pitchFamily="34" charset="0"/>
              <a:buChar char="•"/>
            </a:pPr>
            <a:r>
              <a:rPr lang="en-US" dirty="0">
                <a:latin typeface="+mn-lt"/>
              </a:rPr>
              <a:t> Small Business Innovative Research (SBIR) Program</a:t>
            </a:r>
          </a:p>
          <a:p>
            <a:pPr>
              <a:buFont typeface="Arial" panose="020B0604020202020204" pitchFamily="34" charset="0"/>
              <a:buChar char="•"/>
            </a:pPr>
            <a:r>
              <a:rPr lang="en-US" dirty="0">
                <a:latin typeface="+mn-lt"/>
              </a:rPr>
              <a:t> National Priorities</a:t>
            </a:r>
          </a:p>
          <a:p>
            <a:pPr marL="0" indent="0">
              <a:buNone/>
            </a:pPr>
            <a:r>
              <a:rPr lang="en-US" dirty="0">
                <a:latin typeface="+mn-lt"/>
              </a:rPr>
              <a:t>     </a:t>
            </a:r>
          </a:p>
          <a:p>
            <a:pPr marL="0" indent="0">
              <a:buNone/>
            </a:pPr>
            <a:r>
              <a:rPr lang="en-US" b="1" dirty="0">
                <a:solidFill>
                  <a:schemeClr val="accent4"/>
                </a:solidFill>
                <a:latin typeface="+mn-lt"/>
              </a:rPr>
              <a:t>https://www.epa.gov/grants/specific-epa-grant-programs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2C04E4B-61CE-0350-D8C7-D36A94326ED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Content Placeholder 7">
            <a:extLst>
              <a:ext uri="{FF2B5EF4-FFF2-40B4-BE49-F238E27FC236}">
                <a16:creationId xmlns:a16="http://schemas.microsoft.com/office/drawing/2014/main" id="{6A50C262-70FA-AB56-0E77-DBD0F206F67F}"/>
              </a:ext>
            </a:extLst>
          </p:cNvPr>
          <p:cNvSpPr txBox="1">
            <a:spLocks/>
          </p:cNvSpPr>
          <p:nvPr/>
        </p:nvSpPr>
        <p:spPr>
          <a:xfrm>
            <a:off x="9273913" y="2138991"/>
            <a:ext cx="1553842" cy="2017525"/>
          </a:xfrm>
          <a:prstGeom prst="rect">
            <a:avLst/>
          </a:prstGeom>
          <a:solidFill>
            <a:schemeClr val="accent4">
              <a:lumMod val="20000"/>
              <a:lumOff val="80000"/>
            </a:schemeClr>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600"/>
              </a:spcBef>
              <a:spcAft>
                <a:spcPts val="0"/>
              </a:spcAft>
              <a:buClr>
                <a:srgbClr val="000000"/>
              </a:buClr>
              <a:buSzPct val="100000"/>
              <a:buFont typeface="Calibri" panose="020F0502020204030204" pitchFamily="34" charset="0"/>
              <a:buChar char=" "/>
              <a:tabLst/>
              <a:defRPr/>
            </a:pPr>
            <a:r>
              <a:rPr kumimoji="0" lang="en-US" sz="1600" b="0" i="1" u="none" strike="noStrike" kern="1200" cap="none" spc="0" normalizeH="0" baseline="0" noProof="0" dirty="0">
                <a:ln>
                  <a:noFill/>
                </a:ln>
                <a:solidFill>
                  <a:srgbClr val="000000">
                    <a:lumMod val="75000"/>
                    <a:lumOff val="25000"/>
                  </a:srgbClr>
                </a:solidFill>
                <a:effectLst/>
                <a:uLnTx/>
                <a:uFillTx/>
                <a:latin typeface="Arial Narrow"/>
                <a:ea typeface="+mn-ea"/>
                <a:cs typeface="+mn-cs"/>
              </a:rPr>
              <a:t>Air</a:t>
            </a:r>
          </a:p>
          <a:p>
            <a:pPr marL="91440" marR="0" lvl="0" indent="-91440" algn="l" defTabSz="914400" rtl="0" eaLnBrk="1" fontAlgn="auto" latinLnBrk="0" hangingPunct="1">
              <a:lnSpc>
                <a:spcPct val="90000"/>
              </a:lnSpc>
              <a:spcBef>
                <a:spcPts val="600"/>
              </a:spcBef>
              <a:spcAft>
                <a:spcPts val="0"/>
              </a:spcAft>
              <a:buClr>
                <a:srgbClr val="000000"/>
              </a:buClr>
              <a:buSzPct val="100000"/>
              <a:buFont typeface="Calibri" panose="020F0502020204030204" pitchFamily="34" charset="0"/>
              <a:buChar char=" "/>
              <a:tabLst/>
              <a:defRPr/>
            </a:pPr>
            <a:r>
              <a:rPr kumimoji="0" lang="en-US" sz="1600" b="0" i="1" u="none" strike="noStrike" kern="1200" cap="none" spc="0" normalizeH="0" baseline="0" noProof="0" dirty="0">
                <a:ln>
                  <a:noFill/>
                </a:ln>
                <a:solidFill>
                  <a:srgbClr val="000000">
                    <a:lumMod val="75000"/>
                    <a:lumOff val="25000"/>
                  </a:srgbClr>
                </a:solidFill>
                <a:effectLst/>
                <a:uLnTx/>
                <a:uFillTx/>
                <a:latin typeface="Arial Narrow"/>
                <a:ea typeface="+mn-ea"/>
                <a:cs typeface="+mn-cs"/>
              </a:rPr>
              <a:t>Climate Change</a:t>
            </a:r>
          </a:p>
          <a:p>
            <a:pPr marL="91440" marR="0" lvl="0" indent="-91440" algn="l" defTabSz="914400" rtl="0" eaLnBrk="1" fontAlgn="auto" latinLnBrk="0" hangingPunct="1">
              <a:lnSpc>
                <a:spcPct val="90000"/>
              </a:lnSpc>
              <a:spcBef>
                <a:spcPts val="600"/>
              </a:spcBef>
              <a:spcAft>
                <a:spcPts val="0"/>
              </a:spcAft>
              <a:buClr>
                <a:srgbClr val="000000"/>
              </a:buClr>
              <a:buSzPct val="100000"/>
              <a:buFont typeface="Calibri" panose="020F0502020204030204" pitchFamily="34" charset="0"/>
              <a:buChar char=" "/>
              <a:tabLst/>
              <a:defRPr/>
            </a:pPr>
            <a:r>
              <a:rPr kumimoji="0" lang="en-US" sz="1600" b="0" i="1" u="none" strike="noStrike" kern="1200" cap="none" spc="0" normalizeH="0" baseline="0" noProof="0" dirty="0">
                <a:ln>
                  <a:noFill/>
                </a:ln>
                <a:solidFill>
                  <a:srgbClr val="000000">
                    <a:lumMod val="75000"/>
                    <a:lumOff val="25000"/>
                  </a:srgbClr>
                </a:solidFill>
                <a:effectLst/>
                <a:uLnTx/>
                <a:uFillTx/>
                <a:latin typeface="Arial Narrow"/>
                <a:ea typeface="+mn-ea"/>
                <a:cs typeface="+mn-cs"/>
              </a:rPr>
              <a:t>Ecosystems</a:t>
            </a:r>
          </a:p>
          <a:p>
            <a:pPr marL="91440" marR="0" lvl="0" indent="-91440" algn="l" defTabSz="914400" rtl="0" eaLnBrk="1" fontAlgn="auto" latinLnBrk="0" hangingPunct="1">
              <a:lnSpc>
                <a:spcPct val="90000"/>
              </a:lnSpc>
              <a:spcBef>
                <a:spcPts val="600"/>
              </a:spcBef>
              <a:spcAft>
                <a:spcPts val="0"/>
              </a:spcAft>
              <a:buClr>
                <a:srgbClr val="000000"/>
              </a:buClr>
              <a:buSzPct val="100000"/>
              <a:buFont typeface="Calibri" panose="020F0502020204030204" pitchFamily="34" charset="0"/>
              <a:buChar char=" "/>
              <a:tabLst/>
              <a:defRPr/>
            </a:pPr>
            <a:r>
              <a:rPr kumimoji="0" lang="en-US" sz="1600" b="0" i="1" u="none" strike="noStrike" kern="1200" cap="none" spc="0" normalizeH="0" baseline="0" noProof="0" dirty="0">
                <a:ln>
                  <a:noFill/>
                </a:ln>
                <a:solidFill>
                  <a:srgbClr val="000000">
                    <a:lumMod val="75000"/>
                    <a:lumOff val="25000"/>
                  </a:srgbClr>
                </a:solidFill>
                <a:effectLst/>
                <a:uLnTx/>
                <a:uFillTx/>
                <a:latin typeface="Arial Narrow"/>
                <a:ea typeface="+mn-ea"/>
                <a:cs typeface="+mn-cs"/>
              </a:rPr>
              <a:t>Health</a:t>
            </a:r>
          </a:p>
          <a:p>
            <a:pPr marL="91440" marR="0" lvl="0" indent="-91440" algn="l" defTabSz="914400" rtl="0" eaLnBrk="1" fontAlgn="auto" latinLnBrk="0" hangingPunct="1">
              <a:lnSpc>
                <a:spcPct val="90000"/>
              </a:lnSpc>
              <a:spcBef>
                <a:spcPts val="600"/>
              </a:spcBef>
              <a:spcAft>
                <a:spcPts val="0"/>
              </a:spcAft>
              <a:buClr>
                <a:srgbClr val="000000"/>
              </a:buClr>
              <a:buSzPct val="100000"/>
              <a:buFont typeface="Calibri" panose="020F0502020204030204" pitchFamily="34" charset="0"/>
              <a:buChar char=" "/>
              <a:tabLst/>
              <a:defRPr/>
            </a:pPr>
            <a:r>
              <a:rPr kumimoji="0" lang="en-US" sz="1600" b="0" i="1" u="none" strike="noStrike" kern="1200" cap="none" spc="0" normalizeH="0" baseline="0" noProof="0" dirty="0">
                <a:ln>
                  <a:noFill/>
                </a:ln>
                <a:solidFill>
                  <a:srgbClr val="000000">
                    <a:lumMod val="75000"/>
                    <a:lumOff val="25000"/>
                  </a:srgbClr>
                </a:solidFill>
                <a:effectLst/>
                <a:uLnTx/>
                <a:uFillTx/>
                <a:latin typeface="Arial Narrow"/>
                <a:ea typeface="+mn-ea"/>
                <a:cs typeface="+mn-cs"/>
              </a:rPr>
              <a:t>Safer Chemicals</a:t>
            </a:r>
          </a:p>
          <a:p>
            <a:pPr marL="91440" marR="0" lvl="0" indent="-91440" algn="l" defTabSz="914400" rtl="0" eaLnBrk="1" fontAlgn="auto" latinLnBrk="0" hangingPunct="1">
              <a:lnSpc>
                <a:spcPct val="90000"/>
              </a:lnSpc>
              <a:spcBef>
                <a:spcPts val="600"/>
              </a:spcBef>
              <a:spcAft>
                <a:spcPts val="0"/>
              </a:spcAft>
              <a:buClr>
                <a:srgbClr val="000000"/>
              </a:buClr>
              <a:buSzPct val="100000"/>
              <a:buFont typeface="Calibri" panose="020F0502020204030204" pitchFamily="34" charset="0"/>
              <a:buChar char=" "/>
              <a:tabLst/>
              <a:defRPr/>
            </a:pPr>
            <a:r>
              <a:rPr kumimoji="0" lang="en-US" sz="1600" b="0" i="1" u="none" strike="noStrike" kern="1200" cap="none" spc="0" normalizeH="0" baseline="0" noProof="0" dirty="0">
                <a:ln>
                  <a:noFill/>
                </a:ln>
                <a:solidFill>
                  <a:srgbClr val="000000">
                    <a:lumMod val="75000"/>
                    <a:lumOff val="25000"/>
                  </a:srgbClr>
                </a:solidFill>
                <a:effectLst/>
                <a:uLnTx/>
                <a:uFillTx/>
                <a:latin typeface="Arial Narrow"/>
                <a:ea typeface="+mn-ea"/>
                <a:cs typeface="+mn-cs"/>
              </a:rPr>
              <a:t>Sustainability </a:t>
            </a:r>
          </a:p>
          <a:p>
            <a:pPr marL="91440" marR="0" lvl="0" indent="-91440" algn="l" defTabSz="914400" rtl="0" eaLnBrk="1" fontAlgn="auto" latinLnBrk="0" hangingPunct="1">
              <a:lnSpc>
                <a:spcPct val="90000"/>
              </a:lnSpc>
              <a:spcBef>
                <a:spcPts val="600"/>
              </a:spcBef>
              <a:spcAft>
                <a:spcPts val="0"/>
              </a:spcAft>
              <a:buClr>
                <a:srgbClr val="000000"/>
              </a:buClr>
              <a:buSzPct val="100000"/>
              <a:buFont typeface="Calibri" panose="020F0502020204030204" pitchFamily="34" charset="0"/>
              <a:buChar char=" "/>
              <a:tabLst/>
              <a:defRPr/>
            </a:pPr>
            <a:r>
              <a:rPr kumimoji="0" lang="en-US" sz="1600" b="0" i="1" u="none" strike="noStrike" kern="1200" cap="none" spc="0" normalizeH="0" baseline="0" noProof="0" dirty="0">
                <a:ln>
                  <a:noFill/>
                </a:ln>
                <a:solidFill>
                  <a:srgbClr val="000000">
                    <a:lumMod val="75000"/>
                    <a:lumOff val="25000"/>
                  </a:srgbClr>
                </a:solidFill>
                <a:effectLst/>
                <a:uLnTx/>
                <a:uFillTx/>
                <a:latin typeface="Arial Narrow"/>
                <a:ea typeface="+mn-ea"/>
                <a:cs typeface="+mn-cs"/>
              </a:rPr>
              <a:t>Water</a:t>
            </a:r>
          </a:p>
        </p:txBody>
      </p:sp>
    </p:spTree>
    <p:extLst>
      <p:ext uri="{BB962C8B-B14F-4D97-AF65-F5344CB8AC3E}">
        <p14:creationId xmlns:p14="http://schemas.microsoft.com/office/powerpoint/2010/main" val="34540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74A4-E87A-9BF2-1D35-82A449586F5C}"/>
              </a:ext>
            </a:extLst>
          </p:cNvPr>
          <p:cNvSpPr>
            <a:spLocks noGrp="1"/>
          </p:cNvSpPr>
          <p:nvPr>
            <p:ph type="title"/>
          </p:nvPr>
        </p:nvSpPr>
        <p:spPr>
          <a:xfrm>
            <a:off x="1241892" y="295729"/>
            <a:ext cx="9404723" cy="1400530"/>
          </a:xfrm>
        </p:spPr>
        <p:txBody>
          <a:bodyPr anchor="ctr">
            <a:normAutofit/>
          </a:bodyPr>
          <a:lstStyle/>
          <a:p>
            <a:r>
              <a:rPr lang="en-US" b="1" dirty="0">
                <a:solidFill>
                  <a:schemeClr val="tx1"/>
                </a:solidFill>
              </a:rPr>
              <a:t>P3 Program</a:t>
            </a:r>
          </a:p>
        </p:txBody>
      </p:sp>
      <p:sp>
        <p:nvSpPr>
          <p:cNvPr id="5" name="Slide Number Placeholder 4">
            <a:extLst>
              <a:ext uri="{FF2B5EF4-FFF2-40B4-BE49-F238E27FC236}">
                <a16:creationId xmlns:a16="http://schemas.microsoft.com/office/drawing/2014/main" id="{05FB742B-5607-FB21-5716-9A0519C81F8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Content Placeholder 2">
            <a:extLst>
              <a:ext uri="{FF2B5EF4-FFF2-40B4-BE49-F238E27FC236}">
                <a16:creationId xmlns:a16="http://schemas.microsoft.com/office/drawing/2014/main" id="{DA4911F1-3441-1D27-F174-D819C7D727F8}"/>
              </a:ext>
            </a:extLst>
          </p:cNvPr>
          <p:cNvSpPr txBox="1">
            <a:spLocks/>
          </p:cNvSpPr>
          <p:nvPr/>
        </p:nvSpPr>
        <p:spPr>
          <a:xfrm>
            <a:off x="927783" y="2114324"/>
            <a:ext cx="10678456" cy="36591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j-ea"/>
                <a:cs typeface="+mj-cs"/>
              </a:rPr>
              <a:t>P3 stands for </a:t>
            </a:r>
            <a:r>
              <a:rPr kumimoji="0" lang="en-US" sz="2000" b="0" i="1" u="sng" strike="noStrike" kern="1200" cap="none" spc="0" normalizeH="0" baseline="0" noProof="0" dirty="0">
                <a:ln>
                  <a:noFill/>
                </a:ln>
                <a:solidFill>
                  <a:prstClr val="black"/>
                </a:solidFill>
                <a:effectLst/>
                <a:uLnTx/>
                <a:uFillTx/>
                <a:latin typeface="Century Gothic" panose="020B0502020202020204"/>
                <a:ea typeface="+mj-ea"/>
                <a:cs typeface="+mj-cs"/>
              </a:rPr>
              <a:t>People, Prosperity and the Planet</a:t>
            </a:r>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j-ea"/>
                <a:cs typeface="+mj-cs"/>
              </a:rPr>
              <a:t>P3 is a </a:t>
            </a:r>
            <a:r>
              <a:rPr kumimoji="0" lang="en-US" sz="2000" b="0" i="0" u="sng" strike="noStrike" kern="1200" cap="none" spc="0" normalizeH="0" baseline="0" noProof="0" dirty="0">
                <a:ln>
                  <a:noFill/>
                </a:ln>
                <a:solidFill>
                  <a:prstClr val="black"/>
                </a:solidFill>
                <a:effectLst/>
                <a:uLnTx/>
                <a:uFillTx/>
                <a:latin typeface="Century Gothic" panose="020B0502020202020204"/>
                <a:ea typeface="+mj-ea"/>
                <a:cs typeface="+mj-cs"/>
              </a:rPr>
              <a:t>competitive grants program</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j-ea"/>
                <a:cs typeface="+mj-cs"/>
              </a:rPr>
              <a:t> that provides opportunities to </a:t>
            </a:r>
            <a:r>
              <a:rPr kumimoji="0" lang="en-US" sz="2000" b="0" i="0" u="sng" strike="noStrike" kern="1200" cap="none" spc="0" normalizeH="0" baseline="0" noProof="0" dirty="0">
                <a:ln>
                  <a:noFill/>
                </a:ln>
                <a:solidFill>
                  <a:prstClr val="black"/>
                </a:solidFill>
                <a:effectLst/>
                <a:uLnTx/>
                <a:uFillTx/>
                <a:latin typeface="Century Gothic" panose="020B0502020202020204"/>
                <a:ea typeface="+mj-ea"/>
                <a:cs typeface="+mj-cs"/>
              </a:rPr>
              <a:t>teams of undergraduate and graduate students. </a:t>
            </a:r>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j-ea"/>
                <a:cs typeface="+mj-cs"/>
              </a:rPr>
              <a:t>P3 has transitioned to a single phased program (from 20th), with awards of individual grants of $75,000 for two years.</a:t>
            </a:r>
            <a:endParaRPr kumimoji="0" lang="en-US" sz="2000" b="0" i="0" u="sng" strike="noStrike" kern="1200" cap="none" spc="0" normalizeH="0" baseline="0" noProof="0" dirty="0">
              <a:ln>
                <a:noFill/>
              </a:ln>
              <a:solidFill>
                <a:prstClr val="black"/>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lang="en-US" dirty="0">
                <a:solidFill>
                  <a:prstClr val="black"/>
                </a:solidFill>
                <a:latin typeface="Century Gothic" panose="020B0502020202020204"/>
              </a:rPr>
              <a:t>Areas: Clean and Healthy Air; Clean and Safe Water; Safeguard and Revitalize Communities; Safety of Chemicals</a:t>
            </a:r>
          </a:p>
        </p:txBody>
      </p:sp>
      <p:pic>
        <p:nvPicPr>
          <p:cNvPr id="4098" name="Picture 2" descr="California Universities Win Grants for Innovative Sustainability Projects |  Pacific Southwest (Region 9) Media Center | US EPA">
            <a:extLst>
              <a:ext uri="{FF2B5EF4-FFF2-40B4-BE49-F238E27FC236}">
                <a16:creationId xmlns:a16="http://schemas.microsoft.com/office/drawing/2014/main" id="{3CD15981-A699-94EA-EE67-A7D7C4F51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9403" y="4403349"/>
            <a:ext cx="1579186" cy="15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6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20EA-BC4C-BC42-CDE4-EB4B1D3EB213}"/>
              </a:ext>
            </a:extLst>
          </p:cNvPr>
          <p:cNvSpPr>
            <a:spLocks noGrp="1"/>
          </p:cNvSpPr>
          <p:nvPr>
            <p:ph type="title"/>
          </p:nvPr>
        </p:nvSpPr>
        <p:spPr/>
        <p:txBody>
          <a:bodyPr anchor="ctr">
            <a:normAutofit/>
          </a:bodyPr>
          <a:lstStyle/>
          <a:p>
            <a:r>
              <a:rPr lang="en-US" dirty="0">
                <a:solidFill>
                  <a:schemeClr val="tx1"/>
                </a:solidFill>
              </a:rPr>
              <a:t>An open funding opportunity</a:t>
            </a:r>
          </a:p>
        </p:txBody>
      </p:sp>
      <p:sp>
        <p:nvSpPr>
          <p:cNvPr id="4" name="Slide Number Placeholder 3">
            <a:extLst>
              <a:ext uri="{FF2B5EF4-FFF2-40B4-BE49-F238E27FC236}">
                <a16:creationId xmlns:a16="http://schemas.microsoft.com/office/drawing/2014/main" id="{9D60DDD7-EB69-81CE-0DE6-1F72422DEC0B}"/>
              </a:ext>
            </a:extLst>
          </p:cNvPr>
          <p:cNvSpPr>
            <a:spLocks noGrp="1"/>
          </p:cNvSpPr>
          <p:nvPr>
            <p:ph type="sldNum" sz="quarter" idx="12"/>
          </p:nvPr>
        </p:nvSpPr>
        <p:spPr/>
        <p:txBody>
          <a:bodyPr>
            <a:normAutofit fontScale="775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A3A4BFCE-086D-438F-B441-B6F86A11D8E3}"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CB2F15F6-9E83-41FB-8DE8-81DD9A16C2A7}"/>
              </a:ext>
            </a:extLst>
          </p:cNvPr>
          <p:cNvSpPr/>
          <p:nvPr/>
        </p:nvSpPr>
        <p:spPr>
          <a:xfrm>
            <a:off x="788276" y="2036912"/>
            <a:ext cx="9852830"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mn-cs"/>
              </a:rPr>
              <a:t>22nd Annual P3 Awards: A National Student Design Competition Focusing on People, Prosperity and the Planet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a:ea typeface="+mn-ea"/>
                <a:cs typeface="+mn-cs"/>
              </a:rPr>
              <a:t>Opening Soon</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9877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D96866-0959-87DA-5346-99A50316F46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8AEF93F2-5CBF-E4AA-0583-1C00066F0165}"/>
              </a:ext>
            </a:extLst>
          </p:cNvPr>
          <p:cNvSpPr>
            <a:spLocks noGrp="1"/>
          </p:cNvSpPr>
          <p:nvPr>
            <p:ph idx="4294967295"/>
          </p:nvPr>
        </p:nvSpPr>
        <p:spPr>
          <a:xfrm>
            <a:off x="996286" y="580196"/>
            <a:ext cx="9880979" cy="5165512"/>
          </a:xfrm>
        </p:spPr>
        <p:txBody>
          <a:bodyPr>
            <a:normAutofit fontScale="92500" lnSpcReduction="20000"/>
          </a:bodyPr>
          <a:lstStyle/>
          <a:p>
            <a:r>
              <a:rPr lang="en-US" sz="1800" b="1" i="0" dirty="0">
                <a:solidFill>
                  <a:srgbClr val="1B1B1B"/>
                </a:solidFill>
                <a:effectLst/>
                <a:latin typeface="+mn-lt"/>
                <a:cs typeface="Times New Roman" panose="02020603050405020304" pitchFamily="18" charset="0"/>
              </a:rPr>
              <a:t>PFASs Removal by Photocatalysis for Water Reuse</a:t>
            </a:r>
          </a:p>
          <a:p>
            <a:pPr marL="0" indent="0">
              <a:buNone/>
            </a:pPr>
            <a:r>
              <a:rPr lang="en-US" sz="1800" b="1" i="0" dirty="0">
                <a:solidFill>
                  <a:srgbClr val="1B1B1B"/>
                </a:solidFill>
                <a:effectLst/>
                <a:latin typeface="+mn-lt"/>
                <a:cs typeface="Times New Roman" panose="02020603050405020304" pitchFamily="18" charset="0"/>
              </a:rPr>
              <a:t>     </a:t>
            </a:r>
            <a:r>
              <a:rPr lang="en-US" sz="1800" i="0" dirty="0">
                <a:solidFill>
                  <a:srgbClr val="1B1B1B"/>
                </a:solidFill>
                <a:effectLst/>
                <a:latin typeface="+mn-lt"/>
                <a:cs typeface="Times New Roman" panose="02020603050405020304" pitchFamily="18" charset="0"/>
              </a:rPr>
              <a:t>EPA Grant Number: </a:t>
            </a:r>
            <a:r>
              <a:rPr lang="en-US" sz="1800" b="0" i="0" dirty="0">
                <a:solidFill>
                  <a:srgbClr val="1B1B1B"/>
                </a:solidFill>
                <a:effectLst/>
                <a:latin typeface="+mn-lt"/>
                <a:cs typeface="Times New Roman" panose="02020603050405020304" pitchFamily="18" charset="0"/>
              </a:rPr>
              <a:t>SU839460 (Phase I), SV840022</a:t>
            </a:r>
            <a:r>
              <a:rPr lang="en-US" sz="1800" dirty="0">
                <a:solidFill>
                  <a:srgbClr val="1B1B1B"/>
                </a:solidFill>
                <a:latin typeface="+mn-lt"/>
                <a:cs typeface="Times New Roman" panose="02020603050405020304" pitchFamily="18" charset="0"/>
              </a:rPr>
              <a:t> (Phase II)</a:t>
            </a:r>
          </a:p>
          <a:p>
            <a:pPr marL="0" indent="0">
              <a:buNone/>
            </a:pPr>
            <a:r>
              <a:rPr lang="en-US" sz="1800" dirty="0">
                <a:solidFill>
                  <a:srgbClr val="1B1B1B"/>
                </a:solidFill>
                <a:latin typeface="+mn-lt"/>
                <a:cs typeface="Times New Roman" panose="02020603050405020304" pitchFamily="18" charset="0"/>
              </a:rPr>
              <a:t>     Phase I: </a:t>
            </a:r>
            <a:r>
              <a:rPr lang="en-US" sz="1800" b="0" i="0" dirty="0">
                <a:solidFill>
                  <a:srgbClr val="1B1B1B"/>
                </a:solidFill>
                <a:effectLst/>
                <a:latin typeface="+mn-lt"/>
                <a:cs typeface="Times New Roman" panose="02020603050405020304" pitchFamily="18" charset="0"/>
              </a:rPr>
              <a:t> $14,959, Phase II: $75,000</a:t>
            </a:r>
          </a:p>
          <a:p>
            <a:pPr marL="0" indent="0">
              <a:buNone/>
            </a:pPr>
            <a:r>
              <a:rPr lang="en-US" sz="1800" dirty="0">
                <a:latin typeface="+mn-lt"/>
                <a:cs typeface="Times New Roman" panose="02020603050405020304" pitchFamily="18" charset="0"/>
              </a:rPr>
              <a:t>     </a:t>
            </a:r>
            <a:r>
              <a:rPr lang="en-US" sz="1800" i="0" dirty="0">
                <a:solidFill>
                  <a:srgbClr val="1B1B1B"/>
                </a:solidFill>
                <a:effectLst/>
                <a:latin typeface="+mn-lt"/>
                <a:cs typeface="Times New Roman" panose="02020603050405020304" pitchFamily="18" charset="0"/>
              </a:rPr>
              <a:t>15th Annual P3 Grant</a:t>
            </a:r>
          </a:p>
          <a:p>
            <a:pPr marL="0" indent="0">
              <a:buNone/>
            </a:pPr>
            <a:r>
              <a:rPr lang="en-US" sz="1800" i="0" dirty="0">
                <a:solidFill>
                  <a:srgbClr val="1B1B1B"/>
                </a:solidFill>
                <a:effectLst/>
                <a:latin typeface="+mn-lt"/>
                <a:cs typeface="Times New Roman" panose="02020603050405020304" pitchFamily="18" charset="0"/>
              </a:rPr>
              <a:t>     </a:t>
            </a:r>
            <a:r>
              <a:rPr lang="en-US" sz="1800" dirty="0">
                <a:solidFill>
                  <a:srgbClr val="1B1B1B"/>
                </a:solidFill>
                <a:latin typeface="+mn-lt"/>
                <a:cs typeface="Times New Roman" panose="02020603050405020304" pitchFamily="18" charset="0"/>
              </a:rPr>
              <a:t>Awarded to: </a:t>
            </a:r>
            <a:r>
              <a:rPr lang="en-US" sz="1800" i="0" dirty="0">
                <a:solidFill>
                  <a:srgbClr val="1B1B1B"/>
                </a:solidFill>
                <a:effectLst/>
                <a:latin typeface="+mn-lt"/>
                <a:cs typeface="Times New Roman" panose="02020603050405020304" pitchFamily="18" charset="0"/>
              </a:rPr>
              <a:t>Jia Liu, Michael J. Lydy, Boyd Goodson, Jane Geisler-Lee</a:t>
            </a:r>
          </a:p>
          <a:p>
            <a:pPr marL="0" indent="0">
              <a:buNone/>
            </a:pPr>
            <a:r>
              <a:rPr lang="en-US" sz="1800" i="0" dirty="0">
                <a:solidFill>
                  <a:srgbClr val="1B1B1B"/>
                </a:solidFill>
                <a:effectLst/>
                <a:latin typeface="+mn-lt"/>
                <a:cs typeface="Times New Roman" panose="02020603050405020304" pitchFamily="18" charset="0"/>
              </a:rPr>
              <a:t>     Student Investigators: Chunjie Xia, Md </a:t>
            </a:r>
            <a:r>
              <a:rPr lang="en-US" sz="1800" i="0" dirty="0" err="1">
                <a:solidFill>
                  <a:srgbClr val="1B1B1B"/>
                </a:solidFill>
                <a:effectLst/>
                <a:latin typeface="+mn-lt"/>
                <a:cs typeface="Times New Roman" panose="02020603050405020304" pitchFamily="18" charset="0"/>
              </a:rPr>
              <a:t>Hadiuzzaman</a:t>
            </a:r>
            <a:r>
              <a:rPr lang="en-US" sz="1800" i="0" dirty="0">
                <a:solidFill>
                  <a:srgbClr val="1B1B1B"/>
                </a:solidFill>
                <a:effectLst/>
                <a:latin typeface="+mn-lt"/>
                <a:cs typeface="Times New Roman" panose="02020603050405020304" pitchFamily="18" charset="0"/>
              </a:rPr>
              <a:t>, Andrew Derby, Max E. </a:t>
            </a:r>
            <a:r>
              <a:rPr lang="en-US" sz="1800" i="0" dirty="0" err="1">
                <a:solidFill>
                  <a:srgbClr val="1B1B1B"/>
                </a:solidFill>
                <a:effectLst/>
                <a:latin typeface="+mn-lt"/>
                <a:cs typeface="Times New Roman" panose="02020603050405020304" pitchFamily="18" charset="0"/>
              </a:rPr>
              <a:t>Gemeinhardt</a:t>
            </a:r>
            <a:r>
              <a:rPr lang="en-US" sz="1800" i="0" dirty="0">
                <a:solidFill>
                  <a:srgbClr val="1B1B1B"/>
                </a:solidFill>
                <a:effectLst/>
                <a:latin typeface="+mn-lt"/>
                <a:cs typeface="Times New Roman" panose="02020603050405020304" pitchFamily="18" charset="0"/>
              </a:rPr>
              <a:t>, Tristin Eckert, </a:t>
            </a:r>
            <a:r>
              <a:rPr lang="en-US" sz="1800" i="0" dirty="0" err="1">
                <a:solidFill>
                  <a:srgbClr val="1B1B1B"/>
                </a:solidFill>
                <a:effectLst/>
                <a:latin typeface="+mn-lt"/>
                <a:cs typeface="Times New Roman" panose="02020603050405020304" pitchFamily="18" charset="0"/>
              </a:rPr>
              <a:t>Kierstin</a:t>
            </a:r>
            <a:r>
              <a:rPr lang="en-US" sz="1800" i="0" dirty="0">
                <a:solidFill>
                  <a:srgbClr val="1B1B1B"/>
                </a:solidFill>
                <a:effectLst/>
                <a:latin typeface="+mn-lt"/>
                <a:cs typeface="Times New Roman" panose="02020603050405020304" pitchFamily="18" charset="0"/>
              </a:rPr>
              <a:t> Lipe, </a:t>
            </a:r>
            <a:r>
              <a:rPr lang="en-US" sz="1800" i="0" dirty="0" err="1">
                <a:solidFill>
                  <a:srgbClr val="1B1B1B"/>
                </a:solidFill>
                <a:effectLst/>
                <a:latin typeface="+mn-lt"/>
                <a:cs typeface="Times New Roman" panose="02020603050405020304" pitchFamily="18" charset="0"/>
              </a:rPr>
              <a:t>Fengtian</a:t>
            </a:r>
            <a:r>
              <a:rPr lang="en-US" sz="1800" i="0" dirty="0">
                <a:solidFill>
                  <a:srgbClr val="1B1B1B"/>
                </a:solidFill>
                <a:effectLst/>
                <a:latin typeface="+mn-lt"/>
                <a:cs typeface="Times New Roman" panose="02020603050405020304" pitchFamily="18" charset="0"/>
              </a:rPr>
              <a:t> Gu</a:t>
            </a:r>
          </a:p>
          <a:p>
            <a:pPr marL="0" indent="0">
              <a:buNone/>
            </a:pPr>
            <a:endParaRPr lang="en-US" sz="1800" dirty="0">
              <a:solidFill>
                <a:srgbClr val="1B1B1B"/>
              </a:solidFill>
              <a:cs typeface="Times New Roman" panose="02020603050405020304" pitchFamily="18" charset="0"/>
            </a:endParaRPr>
          </a:p>
          <a:p>
            <a:pPr algn="l"/>
            <a:r>
              <a:rPr lang="en-US" sz="1800" b="1" i="0" dirty="0">
                <a:solidFill>
                  <a:srgbClr val="1B1B1B"/>
                </a:solidFill>
                <a:effectLst/>
                <a:latin typeface="+mn-lt"/>
                <a:cs typeface="Times New Roman" panose="02020603050405020304" pitchFamily="18" charset="0"/>
              </a:rPr>
              <a:t>HAB Early Mitigation by Magnetic Photocatalysts</a:t>
            </a:r>
          </a:p>
          <a:p>
            <a:pPr marL="0" indent="0">
              <a:buNone/>
            </a:pPr>
            <a:r>
              <a:rPr lang="en-US" sz="1800" b="1" i="0" dirty="0">
                <a:solidFill>
                  <a:srgbClr val="1B1B1B"/>
                </a:solidFill>
                <a:effectLst/>
                <a:latin typeface="+mn-lt"/>
                <a:cs typeface="Times New Roman" panose="02020603050405020304" pitchFamily="18" charset="0"/>
              </a:rPr>
              <a:t>     </a:t>
            </a:r>
            <a:r>
              <a:rPr lang="en-US" sz="1800" i="0" dirty="0">
                <a:solidFill>
                  <a:srgbClr val="1B1B1B"/>
                </a:solidFill>
                <a:effectLst/>
                <a:latin typeface="+mn-lt"/>
                <a:cs typeface="Times New Roman" panose="02020603050405020304" pitchFamily="18" charset="0"/>
              </a:rPr>
              <a:t>EPA Grant Number: </a:t>
            </a:r>
            <a:r>
              <a:rPr lang="en-US" sz="1800" b="0" i="0" dirty="0">
                <a:solidFill>
                  <a:srgbClr val="1B1B1B"/>
                </a:solidFill>
                <a:effectLst/>
                <a:latin typeface="+mn-lt"/>
                <a:cs typeface="Times New Roman" panose="02020603050405020304" pitchFamily="18" charset="0"/>
              </a:rPr>
              <a:t>SU840174 (Phase I), SV840420 (Phase II) </a:t>
            </a:r>
          </a:p>
          <a:p>
            <a:pPr marL="0" indent="0">
              <a:buNone/>
            </a:pPr>
            <a:r>
              <a:rPr lang="en-US" sz="1800" dirty="0">
                <a:solidFill>
                  <a:srgbClr val="1B1B1B"/>
                </a:solidFill>
                <a:latin typeface="+mn-lt"/>
                <a:cs typeface="Times New Roman" panose="02020603050405020304" pitchFamily="18" charset="0"/>
              </a:rPr>
              <a:t>     Phase I: </a:t>
            </a:r>
            <a:r>
              <a:rPr lang="en-US" sz="1800" b="0" i="0" dirty="0">
                <a:solidFill>
                  <a:srgbClr val="1B1B1B"/>
                </a:solidFill>
                <a:effectLst/>
                <a:latin typeface="+mn-lt"/>
                <a:cs typeface="Times New Roman" panose="02020603050405020304" pitchFamily="18" charset="0"/>
              </a:rPr>
              <a:t>$24,991, </a:t>
            </a:r>
            <a:r>
              <a:rPr lang="en-US" sz="1800" b="0" i="0" dirty="0">
                <a:effectLst/>
                <a:latin typeface="+mn-lt"/>
                <a:cs typeface="Times New Roman" panose="02020603050405020304" pitchFamily="18" charset="0"/>
              </a:rPr>
              <a:t>Phase II: $100,000</a:t>
            </a:r>
          </a:p>
          <a:p>
            <a:pPr marL="0" indent="0">
              <a:buNone/>
            </a:pPr>
            <a:r>
              <a:rPr lang="en-US" sz="1800" dirty="0">
                <a:solidFill>
                  <a:srgbClr val="1B1B1B"/>
                </a:solidFill>
                <a:latin typeface="+mn-lt"/>
                <a:cs typeface="Times New Roman" panose="02020603050405020304" pitchFamily="18" charset="0"/>
              </a:rPr>
              <a:t>     </a:t>
            </a:r>
            <a:r>
              <a:rPr lang="en-US" sz="1800" i="0" dirty="0">
                <a:solidFill>
                  <a:srgbClr val="1B1B1B"/>
                </a:solidFill>
                <a:effectLst/>
                <a:latin typeface="+mn-lt"/>
                <a:cs typeface="Times New Roman" panose="02020603050405020304" pitchFamily="18" charset="0"/>
              </a:rPr>
              <a:t>17th Annual P3 Grant</a:t>
            </a:r>
          </a:p>
          <a:p>
            <a:pPr marL="0" indent="0">
              <a:buNone/>
            </a:pPr>
            <a:r>
              <a:rPr lang="en-US" sz="1800" i="0" dirty="0">
                <a:solidFill>
                  <a:srgbClr val="1B1B1B"/>
                </a:solidFill>
                <a:effectLst/>
                <a:latin typeface="+mn-lt"/>
                <a:cs typeface="Times New Roman" panose="02020603050405020304" pitchFamily="18" charset="0"/>
              </a:rPr>
              <a:t>     </a:t>
            </a:r>
            <a:r>
              <a:rPr lang="en-US" sz="1800" dirty="0">
                <a:solidFill>
                  <a:srgbClr val="1B1B1B"/>
                </a:solidFill>
                <a:latin typeface="+mn-lt"/>
                <a:cs typeface="Times New Roman" panose="02020603050405020304" pitchFamily="18" charset="0"/>
              </a:rPr>
              <a:t>Awarded to: </a:t>
            </a:r>
            <a:r>
              <a:rPr lang="en-US" sz="1800" i="0" dirty="0">
                <a:solidFill>
                  <a:srgbClr val="1B1B1B"/>
                </a:solidFill>
                <a:effectLst/>
                <a:latin typeface="+mn-lt"/>
                <a:cs typeface="Times New Roman" panose="02020603050405020304" pitchFamily="18" charset="0"/>
              </a:rPr>
              <a:t>Jia Liu, </a:t>
            </a:r>
            <a:r>
              <a:rPr lang="en-US" sz="1800" i="0" dirty="0" err="1">
                <a:solidFill>
                  <a:srgbClr val="1B1B1B"/>
                </a:solidFill>
                <a:effectLst/>
                <a:latin typeface="+mn-lt"/>
                <a:cs typeface="Times New Roman" panose="02020603050405020304" pitchFamily="18" charset="0"/>
              </a:rPr>
              <a:t>Ruopu</a:t>
            </a:r>
            <a:r>
              <a:rPr lang="en-US" sz="1800" i="0" dirty="0">
                <a:solidFill>
                  <a:srgbClr val="1B1B1B"/>
                </a:solidFill>
                <a:effectLst/>
                <a:latin typeface="+mn-lt"/>
                <a:cs typeface="Times New Roman" panose="02020603050405020304" pitchFamily="18" charset="0"/>
              </a:rPr>
              <a:t> Li, Ning Yang (previously: Kang Chen), Boyd Goodson</a:t>
            </a:r>
          </a:p>
          <a:p>
            <a:pPr marL="0" indent="0">
              <a:buNone/>
            </a:pPr>
            <a:r>
              <a:rPr lang="en-US" sz="1800" i="0" dirty="0">
                <a:solidFill>
                  <a:srgbClr val="1B1B1B"/>
                </a:solidFill>
                <a:effectLst/>
                <a:latin typeface="+mn-lt"/>
                <a:cs typeface="Times New Roman" panose="02020603050405020304" pitchFamily="18" charset="0"/>
              </a:rPr>
              <a:t>     Student Investigators</a:t>
            </a:r>
            <a:r>
              <a:rPr lang="en-US" sz="1800" dirty="0">
                <a:solidFill>
                  <a:srgbClr val="1B1B1B"/>
                </a:solidFill>
                <a:latin typeface="+mn-lt"/>
                <a:cs typeface="Times New Roman" panose="02020603050405020304" pitchFamily="18" charset="0"/>
              </a:rPr>
              <a:t>: Partha </a:t>
            </a:r>
            <a:r>
              <a:rPr lang="en-US" sz="1800" dirty="0" err="1">
                <a:solidFill>
                  <a:srgbClr val="1B1B1B"/>
                </a:solidFill>
                <a:latin typeface="+mn-lt"/>
                <a:cs typeface="Times New Roman" panose="02020603050405020304" pitchFamily="18" charset="0"/>
              </a:rPr>
              <a:t>Protim</a:t>
            </a:r>
            <a:r>
              <a:rPr lang="en-US" sz="1800" dirty="0">
                <a:solidFill>
                  <a:srgbClr val="1B1B1B"/>
                </a:solidFill>
                <a:latin typeface="+mn-lt"/>
                <a:cs typeface="Times New Roman" panose="02020603050405020304" pitchFamily="18" charset="0"/>
              </a:rPr>
              <a:t> Bhowmik, Md </a:t>
            </a:r>
            <a:r>
              <a:rPr lang="en-US" sz="1800" dirty="0" err="1">
                <a:solidFill>
                  <a:srgbClr val="1B1B1B"/>
                </a:solidFill>
                <a:latin typeface="+mn-lt"/>
                <a:cs typeface="Times New Roman" panose="02020603050405020304" pitchFamily="18" charset="0"/>
              </a:rPr>
              <a:t>Sayeduzzaman</a:t>
            </a:r>
            <a:r>
              <a:rPr lang="en-US" sz="1800" dirty="0">
                <a:solidFill>
                  <a:srgbClr val="1B1B1B"/>
                </a:solidFill>
                <a:latin typeface="+mn-lt"/>
                <a:cs typeface="Times New Roman" panose="02020603050405020304" pitchFamily="18" charset="0"/>
              </a:rPr>
              <a:t> Sarker, </a:t>
            </a:r>
            <a:r>
              <a:rPr lang="en-US" sz="1800" dirty="0" err="1">
                <a:solidFill>
                  <a:srgbClr val="1B1B1B"/>
                </a:solidFill>
                <a:latin typeface="+mn-lt"/>
                <a:cs typeface="Times New Roman" panose="02020603050405020304" pitchFamily="18" charset="0"/>
              </a:rPr>
              <a:t>Haoran</a:t>
            </a:r>
            <a:r>
              <a:rPr lang="en-US" sz="1800" dirty="0">
                <a:solidFill>
                  <a:srgbClr val="1B1B1B"/>
                </a:solidFill>
                <a:latin typeface="+mn-lt"/>
                <a:cs typeface="Times New Roman" panose="02020603050405020304" pitchFamily="18" charset="0"/>
              </a:rPr>
              <a:t> Yang, </a:t>
            </a:r>
            <a:r>
              <a:rPr lang="en-US" sz="1800" dirty="0" err="1">
                <a:solidFill>
                  <a:srgbClr val="1B1B1B"/>
                </a:solidFill>
                <a:latin typeface="+mn-lt"/>
                <a:cs typeface="Times New Roman" panose="02020603050405020304" pitchFamily="18" charset="0"/>
              </a:rPr>
              <a:t>Sonkorson</a:t>
            </a:r>
            <a:r>
              <a:rPr lang="en-US" sz="1800" dirty="0">
                <a:solidFill>
                  <a:srgbClr val="1B1B1B"/>
                </a:solidFill>
                <a:latin typeface="+mn-lt"/>
                <a:cs typeface="Times New Roman" panose="02020603050405020304" pitchFamily="18" charset="0"/>
              </a:rPr>
              <a:t> Talukder Sabuj, Yuhua Wang, Joseph M. </a:t>
            </a:r>
            <a:r>
              <a:rPr lang="en-US" sz="1800" dirty="0" err="1">
                <a:solidFill>
                  <a:srgbClr val="1B1B1B"/>
                </a:solidFill>
                <a:latin typeface="+mn-lt"/>
                <a:cs typeface="Times New Roman" panose="02020603050405020304" pitchFamily="18" charset="0"/>
              </a:rPr>
              <a:t>Kalinzi</a:t>
            </a:r>
            <a:r>
              <a:rPr lang="en-US" sz="1800" dirty="0">
                <a:solidFill>
                  <a:srgbClr val="1B1B1B"/>
                </a:solidFill>
                <a:latin typeface="+mn-lt"/>
                <a:cs typeface="Times New Roman" panose="02020603050405020304" pitchFamily="18" charset="0"/>
              </a:rPr>
              <a:t>, Michael </a:t>
            </a:r>
            <a:r>
              <a:rPr lang="en-US" sz="1800" dirty="0" err="1">
                <a:solidFill>
                  <a:srgbClr val="1B1B1B"/>
                </a:solidFill>
                <a:latin typeface="+mn-lt"/>
                <a:cs typeface="Times New Roman" panose="02020603050405020304" pitchFamily="18" charset="0"/>
              </a:rPr>
              <a:t>Edidem</a:t>
            </a:r>
            <a:r>
              <a:rPr lang="en-US" sz="1800" dirty="0">
                <a:solidFill>
                  <a:srgbClr val="1B1B1B"/>
                </a:solidFill>
                <a:latin typeface="+mn-lt"/>
                <a:cs typeface="Times New Roman" panose="02020603050405020304" pitchFamily="18" charset="0"/>
              </a:rPr>
              <a:t>, </a:t>
            </a:r>
            <a:r>
              <a:rPr lang="en-US" sz="1800" dirty="0" err="1">
                <a:solidFill>
                  <a:srgbClr val="1B1B1B"/>
                </a:solidFill>
                <a:latin typeface="+mn-lt"/>
                <a:cs typeface="Times New Roman" panose="02020603050405020304" pitchFamily="18" charset="0"/>
              </a:rPr>
              <a:t>Malithi</a:t>
            </a:r>
            <a:r>
              <a:rPr lang="en-US" sz="1800" dirty="0">
                <a:solidFill>
                  <a:srgbClr val="1B1B1B"/>
                </a:solidFill>
                <a:latin typeface="+mn-lt"/>
                <a:cs typeface="Times New Roman" panose="02020603050405020304" pitchFamily="18" charset="0"/>
              </a:rPr>
              <a:t> </a:t>
            </a:r>
            <a:r>
              <a:rPr lang="en-US" sz="1800" dirty="0" err="1">
                <a:solidFill>
                  <a:srgbClr val="1B1B1B"/>
                </a:solidFill>
                <a:latin typeface="+mn-lt"/>
                <a:cs typeface="Times New Roman" panose="02020603050405020304" pitchFamily="18" charset="0"/>
              </a:rPr>
              <a:t>Wanniarachchi</a:t>
            </a:r>
            <a:r>
              <a:rPr lang="en-US" sz="1800" dirty="0">
                <a:solidFill>
                  <a:srgbClr val="1B1B1B"/>
                </a:solidFill>
                <a:latin typeface="+mn-lt"/>
                <a:cs typeface="Times New Roman" panose="02020603050405020304" pitchFamily="18" charset="0"/>
              </a:rPr>
              <a:t> </a:t>
            </a:r>
            <a:r>
              <a:rPr lang="en-US" sz="1800" dirty="0" err="1">
                <a:solidFill>
                  <a:srgbClr val="1B1B1B"/>
                </a:solidFill>
                <a:latin typeface="+mn-lt"/>
                <a:cs typeface="Times New Roman" panose="02020603050405020304" pitchFamily="18" charset="0"/>
              </a:rPr>
              <a:t>Kankanamge</a:t>
            </a:r>
            <a:r>
              <a:rPr lang="en-US" sz="1800" dirty="0">
                <a:solidFill>
                  <a:srgbClr val="1B1B1B"/>
                </a:solidFill>
                <a:latin typeface="+mn-lt"/>
                <a:cs typeface="Times New Roman" panose="02020603050405020304" pitchFamily="18" charset="0"/>
              </a:rPr>
              <a:t>, </a:t>
            </a:r>
            <a:r>
              <a:rPr lang="en-US" sz="1800" dirty="0" err="1">
                <a:solidFill>
                  <a:srgbClr val="1B1B1B"/>
                </a:solidFill>
                <a:latin typeface="+mn-lt"/>
                <a:cs typeface="Times New Roman" panose="02020603050405020304" pitchFamily="18" charset="0"/>
              </a:rPr>
              <a:t>Minxiao</a:t>
            </a:r>
            <a:r>
              <a:rPr lang="en-US" sz="1800" dirty="0">
                <a:solidFill>
                  <a:srgbClr val="1B1B1B"/>
                </a:solidFill>
                <a:latin typeface="+mn-lt"/>
                <a:cs typeface="Times New Roman" panose="02020603050405020304" pitchFamily="18" charset="0"/>
              </a:rPr>
              <a:t> Wang, Nicolas </a:t>
            </a:r>
            <a:r>
              <a:rPr lang="en-US" sz="1800" dirty="0" err="1">
                <a:solidFill>
                  <a:srgbClr val="1B1B1B"/>
                </a:solidFill>
                <a:latin typeface="+mn-lt"/>
                <a:cs typeface="Times New Roman" panose="02020603050405020304" pitchFamily="18" charset="0"/>
              </a:rPr>
              <a:t>Forcade</a:t>
            </a:r>
            <a:r>
              <a:rPr lang="en-US" sz="1800" dirty="0">
                <a:solidFill>
                  <a:srgbClr val="1B1B1B"/>
                </a:solidFill>
                <a:latin typeface="+mn-lt"/>
                <a:cs typeface="Times New Roman" panose="02020603050405020304" pitchFamily="18" charset="0"/>
              </a:rPr>
              <a:t>-Perkins, </a:t>
            </a:r>
            <a:r>
              <a:rPr lang="en-US" sz="1800" dirty="0" err="1">
                <a:solidFill>
                  <a:srgbClr val="1B1B1B"/>
                </a:solidFill>
                <a:latin typeface="+mn-lt"/>
                <a:cs typeface="Times New Roman" panose="02020603050405020304" pitchFamily="18" charset="0"/>
              </a:rPr>
              <a:t>Ishani</a:t>
            </a:r>
            <a:r>
              <a:rPr lang="en-US" sz="1800" dirty="0">
                <a:solidFill>
                  <a:srgbClr val="1B1B1B"/>
                </a:solidFill>
                <a:latin typeface="+mn-lt"/>
                <a:cs typeface="Times New Roman" panose="02020603050405020304" pitchFamily="18" charset="0"/>
              </a:rPr>
              <a:t> M Senanayake</a:t>
            </a:r>
            <a:endParaRPr lang="en-US" sz="1800" dirty="0">
              <a:latin typeface="+mn-lt"/>
              <a:cs typeface="Times New Roman" panose="02020603050405020304" pitchFamily="18" charset="0"/>
            </a:endParaRPr>
          </a:p>
          <a:p>
            <a:pPr marL="0" indent="0">
              <a:buNone/>
            </a:pPr>
            <a:endParaRPr lang="en-US" sz="1800" i="0" dirty="0">
              <a:solidFill>
                <a:srgbClr val="1B1B1B"/>
              </a:solidFill>
              <a:effectLst/>
              <a:latin typeface="+mn-lt"/>
              <a:cs typeface="Times New Roman" panose="02020603050405020304" pitchFamily="18" charset="0"/>
            </a:endParaRPr>
          </a:p>
          <a:p>
            <a:pPr marL="0" indent="0">
              <a:buNone/>
            </a:pPr>
            <a:endParaRPr lang="en-US" sz="1800" dirty="0">
              <a:solidFill>
                <a:srgbClr val="1B1B1B"/>
              </a:solidFill>
              <a:cs typeface="Times New Roman" panose="02020603050405020304" pitchFamily="18" charset="0"/>
            </a:endParaRPr>
          </a:p>
          <a:p>
            <a:pPr marL="0" indent="0">
              <a:buNone/>
            </a:pPr>
            <a:endParaRPr lang="en-US" sz="1800" i="0" dirty="0">
              <a:solidFill>
                <a:srgbClr val="1B1B1B"/>
              </a:solidFill>
              <a:effectLst/>
              <a:latin typeface="+mn-lt"/>
              <a:cs typeface="Times New Roman" panose="02020603050405020304" pitchFamily="18" charset="0"/>
            </a:endParaRPr>
          </a:p>
          <a:p>
            <a:endParaRPr lang="en-US" dirty="0"/>
          </a:p>
        </p:txBody>
      </p:sp>
    </p:spTree>
    <p:extLst>
      <p:ext uri="{BB962C8B-B14F-4D97-AF65-F5344CB8AC3E}">
        <p14:creationId xmlns:p14="http://schemas.microsoft.com/office/powerpoint/2010/main" val="355305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3FA7E-352E-0C78-29BC-341671475E7A}"/>
              </a:ext>
            </a:extLst>
          </p:cNvPr>
          <p:cNvSpPr>
            <a:spLocks noGrp="1"/>
          </p:cNvSpPr>
          <p:nvPr>
            <p:ph idx="4294967295"/>
          </p:nvPr>
        </p:nvSpPr>
        <p:spPr>
          <a:xfrm>
            <a:off x="900965" y="435824"/>
            <a:ext cx="10058400" cy="5639853"/>
          </a:xfrm>
        </p:spPr>
        <p:txBody>
          <a:bodyPr>
            <a:normAutofit/>
          </a:bodyPr>
          <a:lstStyle/>
          <a:p>
            <a:pPr>
              <a:spcBef>
                <a:spcPts val="0"/>
              </a:spcBef>
              <a:spcAft>
                <a:spcPts val="0"/>
              </a:spcAft>
            </a:pPr>
            <a:r>
              <a:rPr lang="en-US" sz="1600" dirty="0">
                <a:solidFill>
                  <a:schemeClr val="tx1"/>
                </a:solidFill>
              </a:rPr>
              <a:t>EPA Grant Number: SU836028</a:t>
            </a:r>
          </a:p>
          <a:p>
            <a:pPr>
              <a:spcBef>
                <a:spcPts val="0"/>
              </a:spcBef>
              <a:spcAft>
                <a:spcPts val="0"/>
              </a:spcAft>
            </a:pPr>
            <a:r>
              <a:rPr lang="en-US" sz="1600" dirty="0">
                <a:solidFill>
                  <a:schemeClr val="tx1"/>
                </a:solidFill>
              </a:rPr>
              <a:t>Title: Sustainable Utilization of Coal Combustion Byproducts through the Production of High Grade Minerals and Cement-less Green Concrete, 2012</a:t>
            </a:r>
          </a:p>
          <a:p>
            <a:pPr>
              <a:spcBef>
                <a:spcPts val="0"/>
              </a:spcBef>
              <a:spcAft>
                <a:spcPts val="0"/>
              </a:spcAft>
            </a:pPr>
            <a:r>
              <a:rPr lang="en-US" sz="1600" dirty="0">
                <a:solidFill>
                  <a:schemeClr val="tx1"/>
                </a:solidFill>
              </a:rPr>
              <a:t>Investigators: Mohanty, Manoj K., Kumar, Sanjeev</a:t>
            </a:r>
          </a:p>
          <a:p>
            <a:pPr>
              <a:spcBef>
                <a:spcPts val="0"/>
              </a:spcBef>
              <a:spcAft>
                <a:spcPts val="0"/>
              </a:spcAft>
            </a:pPr>
            <a:r>
              <a:rPr lang="en-US" sz="1600" i="0" dirty="0">
                <a:solidFill>
                  <a:schemeClr val="tx1"/>
                </a:solidFill>
                <a:effectLst/>
              </a:rPr>
              <a:t>Phase I - Project Amount: $14,841</a:t>
            </a:r>
          </a:p>
          <a:p>
            <a:pPr>
              <a:spcBef>
                <a:spcPts val="0"/>
              </a:spcBef>
              <a:spcAft>
                <a:spcPts val="0"/>
              </a:spcAft>
            </a:pPr>
            <a:r>
              <a:rPr lang="en-US" sz="1600" i="0" dirty="0">
                <a:solidFill>
                  <a:schemeClr val="tx1"/>
                </a:solidFill>
                <a:effectLst/>
              </a:rPr>
              <a:t>Phase II - Project Amount: $89,943</a:t>
            </a:r>
          </a:p>
          <a:p>
            <a:endParaRPr lang="en-US" sz="1200" i="0" dirty="0">
              <a:solidFill>
                <a:schemeClr val="tx1"/>
              </a:solidFill>
              <a:effectLst/>
            </a:endParaRPr>
          </a:p>
          <a:p>
            <a:pPr>
              <a:spcBef>
                <a:spcPts val="0"/>
              </a:spcBef>
              <a:spcAft>
                <a:spcPts val="0"/>
              </a:spcAft>
            </a:pPr>
            <a:r>
              <a:rPr lang="en-US" sz="1600" i="0" dirty="0">
                <a:solidFill>
                  <a:schemeClr val="tx1"/>
                </a:solidFill>
                <a:effectLst/>
              </a:rPr>
              <a:t>EPA Grant Number: SU836118</a:t>
            </a:r>
            <a:br>
              <a:rPr lang="en-US" sz="1600" dirty="0">
                <a:solidFill>
                  <a:schemeClr val="tx1"/>
                </a:solidFill>
              </a:rPr>
            </a:br>
            <a:r>
              <a:rPr lang="en-US" sz="1600" i="0" dirty="0">
                <a:solidFill>
                  <a:schemeClr val="tx1"/>
                </a:solidFill>
                <a:effectLst/>
              </a:rPr>
              <a:t>Title: An integrated platform for producing biofuels from sweet sorghum bagasse, 2015</a:t>
            </a:r>
            <a:br>
              <a:rPr lang="en-US" sz="1600" dirty="0">
                <a:solidFill>
                  <a:schemeClr val="tx1"/>
                </a:solidFill>
              </a:rPr>
            </a:br>
            <a:r>
              <a:rPr lang="en-US" sz="1600" i="0" dirty="0">
                <a:solidFill>
                  <a:schemeClr val="tx1"/>
                </a:solidFill>
                <a:effectLst/>
              </a:rPr>
              <a:t>Investigators: Liang, Yanna</a:t>
            </a:r>
          </a:p>
          <a:p>
            <a:pPr>
              <a:spcBef>
                <a:spcPts val="0"/>
              </a:spcBef>
              <a:spcAft>
                <a:spcPts val="0"/>
              </a:spcAft>
            </a:pPr>
            <a:r>
              <a:rPr lang="en-US" sz="1600" dirty="0">
                <a:solidFill>
                  <a:schemeClr val="tx1"/>
                </a:solidFill>
              </a:rPr>
              <a:t>Phase I - </a:t>
            </a:r>
            <a:r>
              <a:rPr lang="en-US" sz="1600" i="0" dirty="0">
                <a:solidFill>
                  <a:schemeClr val="tx1"/>
                </a:solidFill>
                <a:effectLst/>
              </a:rPr>
              <a:t>Project Amount: $15,000</a:t>
            </a:r>
          </a:p>
          <a:p>
            <a:endParaRPr lang="en-US" sz="1200" dirty="0">
              <a:solidFill>
                <a:schemeClr val="tx1"/>
              </a:solidFill>
            </a:endParaRPr>
          </a:p>
          <a:p>
            <a:pPr>
              <a:spcBef>
                <a:spcPts val="0"/>
              </a:spcBef>
              <a:spcAft>
                <a:spcPts val="0"/>
              </a:spcAft>
            </a:pPr>
            <a:r>
              <a:rPr lang="en-US" sz="1600" i="0" dirty="0">
                <a:solidFill>
                  <a:schemeClr val="tx1"/>
                </a:solidFill>
                <a:effectLst/>
              </a:rPr>
              <a:t>EPA Grant Number: SU836143</a:t>
            </a:r>
            <a:br>
              <a:rPr lang="en-US" sz="1600" dirty="0">
                <a:solidFill>
                  <a:schemeClr val="tx1"/>
                </a:solidFill>
              </a:rPr>
            </a:br>
            <a:r>
              <a:rPr lang="en-US" sz="1600" i="0" dirty="0">
                <a:solidFill>
                  <a:schemeClr val="tx1"/>
                </a:solidFill>
                <a:effectLst/>
              </a:rPr>
              <a:t>Title: Recovery of Rare Earth and other Strategic Materials from Coal Ash, 2015</a:t>
            </a:r>
            <a:br>
              <a:rPr lang="en-US" sz="1600" dirty="0">
                <a:solidFill>
                  <a:schemeClr val="tx1"/>
                </a:solidFill>
              </a:rPr>
            </a:br>
            <a:r>
              <a:rPr lang="en-US" sz="1600" i="0" dirty="0">
                <a:solidFill>
                  <a:schemeClr val="tx1"/>
                </a:solidFill>
                <a:effectLst/>
              </a:rPr>
              <a:t>Investigators: </a:t>
            </a:r>
            <a:r>
              <a:rPr lang="en-US" sz="1600" dirty="0">
                <a:solidFill>
                  <a:schemeClr val="tx1"/>
                </a:solidFill>
              </a:rPr>
              <a:t> Mohanty, Manoj K. </a:t>
            </a:r>
          </a:p>
          <a:p>
            <a:pPr>
              <a:spcBef>
                <a:spcPts val="0"/>
              </a:spcBef>
              <a:spcAft>
                <a:spcPts val="0"/>
              </a:spcAft>
            </a:pPr>
            <a:r>
              <a:rPr lang="en-US" sz="1600" i="0" dirty="0">
                <a:solidFill>
                  <a:schemeClr val="tx1"/>
                </a:solidFill>
                <a:effectLst/>
              </a:rPr>
              <a:t>Phase I - Project Amount: $14,750</a:t>
            </a:r>
          </a:p>
          <a:p>
            <a:pPr>
              <a:spcBef>
                <a:spcPts val="0"/>
              </a:spcBef>
              <a:spcAft>
                <a:spcPts val="0"/>
              </a:spcAft>
            </a:pPr>
            <a:endParaRPr lang="en-US" sz="1600" dirty="0">
              <a:solidFill>
                <a:schemeClr val="tx1"/>
              </a:solidFill>
            </a:endParaRPr>
          </a:p>
          <a:p>
            <a:pPr>
              <a:lnSpc>
                <a:spcPct val="100000"/>
              </a:lnSpc>
              <a:spcBef>
                <a:spcPts val="0"/>
              </a:spcBef>
              <a:spcAft>
                <a:spcPts val="0"/>
              </a:spcAft>
            </a:pPr>
            <a:r>
              <a:rPr lang="en-US" sz="1600" dirty="0">
                <a:solidFill>
                  <a:schemeClr val="tx1"/>
                </a:solidFill>
              </a:rPr>
              <a:t>EPA Grant Number: SU840573</a:t>
            </a:r>
          </a:p>
          <a:p>
            <a:pPr>
              <a:lnSpc>
                <a:spcPct val="100000"/>
              </a:lnSpc>
              <a:spcBef>
                <a:spcPts val="0"/>
              </a:spcBef>
              <a:spcAft>
                <a:spcPts val="0"/>
              </a:spcAft>
            </a:pPr>
            <a:r>
              <a:rPr lang="en-US" sz="1600" dirty="0">
                <a:solidFill>
                  <a:schemeClr val="tx1"/>
                </a:solidFill>
              </a:rPr>
              <a:t>Title: Physicochemical degradation of microplastics, 2023</a:t>
            </a:r>
          </a:p>
          <a:p>
            <a:pPr>
              <a:lnSpc>
                <a:spcPct val="100000"/>
              </a:lnSpc>
              <a:spcBef>
                <a:spcPts val="0"/>
              </a:spcBef>
              <a:spcAft>
                <a:spcPts val="0"/>
              </a:spcAft>
            </a:pPr>
            <a:r>
              <a:rPr lang="en-US" sz="1600" dirty="0">
                <a:solidFill>
                  <a:schemeClr val="tx1"/>
                </a:solidFill>
              </a:rPr>
              <a:t>Investigators: </a:t>
            </a:r>
            <a:r>
              <a:rPr lang="en-US" sz="1600" dirty="0" err="1">
                <a:solidFill>
                  <a:schemeClr val="tx1"/>
                </a:solidFill>
              </a:rPr>
              <a:t>Fakhraei</a:t>
            </a:r>
            <a:r>
              <a:rPr lang="en-US" sz="1600" dirty="0">
                <a:solidFill>
                  <a:schemeClr val="tx1"/>
                </a:solidFill>
              </a:rPr>
              <a:t>, </a:t>
            </a:r>
            <a:r>
              <a:rPr lang="en-US" sz="1600" dirty="0" err="1">
                <a:solidFill>
                  <a:schemeClr val="tx1"/>
                </a:solidFill>
              </a:rPr>
              <a:t>Habibollah</a:t>
            </a:r>
            <a:endParaRPr lang="en-US" sz="1600" dirty="0">
              <a:solidFill>
                <a:schemeClr val="tx1"/>
              </a:solidFill>
            </a:endParaRPr>
          </a:p>
          <a:p>
            <a:pPr>
              <a:lnSpc>
                <a:spcPct val="100000"/>
              </a:lnSpc>
              <a:spcBef>
                <a:spcPts val="0"/>
              </a:spcBef>
              <a:spcAft>
                <a:spcPts val="0"/>
              </a:spcAft>
            </a:pPr>
            <a:r>
              <a:rPr lang="en-US" sz="1600" dirty="0">
                <a:solidFill>
                  <a:schemeClr val="tx1"/>
                </a:solidFill>
              </a:rPr>
              <a:t>Phase I - Project Amount: $25,000</a:t>
            </a:r>
          </a:p>
          <a:p>
            <a:pPr>
              <a:spcBef>
                <a:spcPts val="0"/>
              </a:spcBef>
              <a:spcAft>
                <a:spcPts val="0"/>
              </a:spcAft>
            </a:pPr>
            <a:endParaRPr lang="en-US" sz="1600" b="0" i="0" dirty="0">
              <a:solidFill>
                <a:schemeClr val="tx1"/>
              </a:solidFill>
              <a:effectLst/>
            </a:endParaRPr>
          </a:p>
          <a:p>
            <a:endParaRPr lang="en-US" sz="2000" dirty="0"/>
          </a:p>
        </p:txBody>
      </p:sp>
    </p:spTree>
    <p:extLst>
      <p:ext uri="{BB962C8B-B14F-4D97-AF65-F5344CB8AC3E}">
        <p14:creationId xmlns:p14="http://schemas.microsoft.com/office/powerpoint/2010/main" val="22499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351BBF-3320-205B-A7D9-02A8BCFDDB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73B727D6-B97C-C082-1694-9AFFBFCCC887}"/>
              </a:ext>
            </a:extLst>
          </p:cNvPr>
          <p:cNvSpPr>
            <a:spLocks noGrp="1"/>
          </p:cNvSpPr>
          <p:nvPr>
            <p:ph type="title" idx="4294967295"/>
          </p:nvPr>
        </p:nvSpPr>
        <p:spPr>
          <a:xfrm>
            <a:off x="400595" y="307886"/>
            <a:ext cx="10058400" cy="576262"/>
          </a:xfrm>
        </p:spPr>
        <p:txBody>
          <a:bodyPr anchor="ctr">
            <a:normAutofit/>
          </a:bodyPr>
          <a:lstStyle/>
          <a:p>
            <a:r>
              <a:rPr lang="en-US" sz="3000" dirty="0">
                <a:solidFill>
                  <a:schemeClr val="tx1"/>
                </a:solidFill>
              </a:rPr>
              <a:t>Proposal Typical Format</a:t>
            </a:r>
          </a:p>
        </p:txBody>
      </p:sp>
      <p:sp>
        <p:nvSpPr>
          <p:cNvPr id="3" name="Content Placeholder 2">
            <a:extLst>
              <a:ext uri="{FF2B5EF4-FFF2-40B4-BE49-F238E27FC236}">
                <a16:creationId xmlns:a16="http://schemas.microsoft.com/office/drawing/2014/main" id="{F94E9ADF-6696-6C69-2DF5-CE18C7B380E3}"/>
              </a:ext>
            </a:extLst>
          </p:cNvPr>
          <p:cNvSpPr>
            <a:spLocks noGrp="1"/>
          </p:cNvSpPr>
          <p:nvPr>
            <p:ph idx="4294967295"/>
          </p:nvPr>
        </p:nvSpPr>
        <p:spPr>
          <a:xfrm>
            <a:off x="400595" y="1572378"/>
            <a:ext cx="7789333" cy="4022725"/>
          </a:xfrm>
        </p:spPr>
        <p:txBody>
          <a:bodyPr>
            <a:normAutofit fontScale="70000" lnSpcReduction="20000"/>
          </a:bodyPr>
          <a:lstStyle/>
          <a:p>
            <a:r>
              <a:rPr lang="en-US" sz="2900" dirty="0">
                <a:solidFill>
                  <a:schemeClr val="tx1"/>
                </a:solidFill>
              </a:rPr>
              <a:t>Project Narrative Files </a:t>
            </a:r>
          </a:p>
          <a:p>
            <a:pPr marL="0" indent="0">
              <a:buNone/>
            </a:pPr>
            <a:r>
              <a:rPr lang="en-US" sz="2900" dirty="0">
                <a:solidFill>
                  <a:schemeClr val="tx1"/>
                </a:solidFill>
              </a:rPr>
              <a:t>     Table of Contents </a:t>
            </a:r>
          </a:p>
          <a:p>
            <a:pPr marL="0" indent="0">
              <a:buNone/>
            </a:pPr>
            <a:r>
              <a:rPr lang="en-US" sz="2900" dirty="0">
                <a:solidFill>
                  <a:schemeClr val="tx1"/>
                </a:solidFill>
              </a:rPr>
              <a:t>     Abstract (2 pages) </a:t>
            </a:r>
          </a:p>
          <a:p>
            <a:pPr marL="0" marR="0" lvl="0" indent="0" fontAlgn="auto">
              <a:buClr>
                <a:schemeClr val="bg2">
                  <a:lumMod val="40000"/>
                  <a:lumOff val="60000"/>
                </a:schemeClr>
              </a:buClr>
              <a:tabLst/>
              <a:defRPr/>
            </a:pPr>
            <a:r>
              <a:rPr kumimoji="0" lang="en-US" sz="2900" u="none" strike="noStrike" cap="none" spc="0" normalizeH="0" baseline="0" noProof="0" dirty="0">
                <a:ln>
                  <a:noFill/>
                </a:ln>
                <a:solidFill>
                  <a:schemeClr val="tx1"/>
                </a:solidFill>
                <a:effectLst/>
                <a:uLnTx/>
                <a:uFillTx/>
              </a:rPr>
              <a:t>Research Plan (12 pages)</a:t>
            </a:r>
          </a:p>
          <a:p>
            <a:pPr marL="0" marR="0" lvl="0" indent="0" fontAlgn="auto">
              <a:buClr>
                <a:schemeClr val="bg2">
                  <a:lumMod val="40000"/>
                  <a:lumOff val="60000"/>
                </a:schemeClr>
              </a:buClr>
              <a:tabLst/>
              <a:defRPr/>
            </a:pPr>
            <a:r>
              <a:rPr kumimoji="0" lang="en-US" sz="2900" u="none" strike="noStrike" cap="none" spc="0" normalizeH="0" baseline="0" noProof="0" dirty="0">
                <a:ln>
                  <a:noFill/>
                </a:ln>
                <a:solidFill>
                  <a:schemeClr val="tx1"/>
                </a:solidFill>
                <a:effectLst/>
                <a:uLnTx/>
                <a:uFillTx/>
              </a:rPr>
              <a:t>         Section 1: Proposed Research </a:t>
            </a:r>
          </a:p>
          <a:p>
            <a:pPr marL="0" marR="0" lvl="0" indent="0" fontAlgn="auto">
              <a:buClr>
                <a:schemeClr val="bg2">
                  <a:lumMod val="40000"/>
                  <a:lumOff val="60000"/>
                </a:schemeClr>
              </a:buClr>
              <a:tabLst/>
              <a:defRPr/>
            </a:pPr>
            <a:r>
              <a:rPr kumimoji="0" lang="en-US" sz="2900" u="none" strike="noStrike" cap="none" spc="0" normalizeH="0" baseline="0" noProof="0" dirty="0">
                <a:ln>
                  <a:noFill/>
                </a:ln>
                <a:solidFill>
                  <a:schemeClr val="tx1"/>
                </a:solidFill>
                <a:effectLst/>
                <a:uLnTx/>
                <a:uFillTx/>
              </a:rPr>
              <a:t>         Section 2: Relationship of Challenge to Sustainability (P3) </a:t>
            </a:r>
          </a:p>
          <a:p>
            <a:pPr marL="0" marR="0" lvl="0" indent="0" fontAlgn="auto">
              <a:buClr>
                <a:schemeClr val="bg2">
                  <a:lumMod val="40000"/>
                  <a:lumOff val="60000"/>
                </a:schemeClr>
              </a:buClr>
              <a:tabLst/>
              <a:defRPr/>
            </a:pPr>
            <a:r>
              <a:rPr kumimoji="0" lang="en-US" sz="2900" u="none" strike="noStrike" cap="none" spc="0" normalizeH="0" baseline="0" noProof="0" dirty="0">
                <a:ln>
                  <a:noFill/>
                </a:ln>
                <a:solidFill>
                  <a:schemeClr val="tx1"/>
                </a:solidFill>
                <a:effectLst/>
                <a:uLnTx/>
                <a:uFillTx/>
              </a:rPr>
              <a:t>         Section 3: Educational and Interdisciplinary Aspects of Research</a:t>
            </a:r>
          </a:p>
          <a:p>
            <a:pPr marL="0" marR="0" lvl="0" indent="0" fontAlgn="auto">
              <a:buClr>
                <a:schemeClr val="bg2">
                  <a:lumMod val="40000"/>
                  <a:lumOff val="60000"/>
                </a:schemeClr>
              </a:buClr>
              <a:tabLst/>
              <a:defRPr/>
            </a:pPr>
            <a:r>
              <a:rPr kumimoji="0" lang="en-US" sz="2900" u="none" strike="noStrike" cap="none" spc="0" normalizeH="0" baseline="0" noProof="0" dirty="0">
                <a:ln>
                  <a:noFill/>
                </a:ln>
                <a:solidFill>
                  <a:schemeClr val="tx1"/>
                </a:solidFill>
                <a:effectLst/>
                <a:uLnTx/>
                <a:uFillTx/>
              </a:rPr>
              <a:t>         Section 4: Project Management </a:t>
            </a:r>
          </a:p>
          <a:p>
            <a:pPr marL="0" indent="0">
              <a:buNone/>
            </a:pPr>
            <a:endParaRPr lang="en-US" sz="2900" dirty="0"/>
          </a:p>
          <a:p>
            <a:pPr marL="0" indent="0">
              <a:buNone/>
            </a:pPr>
            <a:r>
              <a:rPr lang="en-US" dirty="0"/>
              <a:t>     </a:t>
            </a:r>
          </a:p>
        </p:txBody>
      </p:sp>
      <p:sp>
        <p:nvSpPr>
          <p:cNvPr id="6" name="TextBox 5">
            <a:extLst>
              <a:ext uri="{FF2B5EF4-FFF2-40B4-BE49-F238E27FC236}">
                <a16:creationId xmlns:a16="http://schemas.microsoft.com/office/drawing/2014/main" id="{A05FDDE6-3372-6ED2-D7DE-3810B5721B07}"/>
              </a:ext>
            </a:extLst>
          </p:cNvPr>
          <p:cNvSpPr txBox="1"/>
          <p:nvPr/>
        </p:nvSpPr>
        <p:spPr>
          <a:xfrm>
            <a:off x="7642981" y="1572378"/>
            <a:ext cx="4279054" cy="3867725"/>
          </a:xfrm>
          <a:prstGeom prst="rect">
            <a:avLst/>
          </a:prstGeom>
          <a:noFill/>
        </p:spPr>
        <p:txBody>
          <a:bodyPr wrap="square">
            <a:spAutoFit/>
          </a:bodyPr>
          <a:lstStyle/>
          <a:p>
            <a:pPr marL="0" indent="0">
              <a:spcBef>
                <a:spcPts val="1200"/>
              </a:spcBef>
              <a:spcAft>
                <a:spcPts val="200"/>
              </a:spcAft>
              <a:buNone/>
            </a:pPr>
            <a:r>
              <a:rPr lang="en-US" sz="1800" dirty="0"/>
              <a:t>Quality Assurance Statement (3 pages)</a:t>
            </a:r>
          </a:p>
          <a:p>
            <a:pPr marL="0" indent="0">
              <a:spcBef>
                <a:spcPts val="1200"/>
              </a:spcBef>
              <a:spcAft>
                <a:spcPts val="200"/>
              </a:spcAft>
              <a:buNone/>
            </a:pPr>
            <a:r>
              <a:rPr lang="en-US" sz="1800" dirty="0"/>
              <a:t>Scientific Data Management Plan (2 pages)</a:t>
            </a:r>
          </a:p>
          <a:p>
            <a:pPr marL="0" indent="0">
              <a:spcBef>
                <a:spcPts val="1200"/>
              </a:spcBef>
              <a:spcAft>
                <a:spcPts val="200"/>
              </a:spcAft>
              <a:buNone/>
            </a:pPr>
            <a:r>
              <a:rPr lang="en-US" sz="1800" dirty="0"/>
              <a:t>References </a:t>
            </a:r>
          </a:p>
          <a:p>
            <a:pPr marL="0" indent="0">
              <a:spcBef>
                <a:spcPts val="1200"/>
              </a:spcBef>
              <a:spcAft>
                <a:spcPts val="200"/>
              </a:spcAft>
              <a:buNone/>
            </a:pPr>
            <a:r>
              <a:rPr lang="en-US" sz="1800" dirty="0"/>
              <a:t>SUPPORTING DOCUMENTATION</a:t>
            </a:r>
          </a:p>
          <a:p>
            <a:pPr marL="0" indent="0">
              <a:spcBef>
                <a:spcPts val="1200"/>
              </a:spcBef>
              <a:spcAft>
                <a:spcPts val="200"/>
              </a:spcAft>
              <a:buNone/>
            </a:pPr>
            <a:r>
              <a:rPr lang="en-US" sz="1800" dirty="0"/>
              <a:t>   Letters of Intent/Support</a:t>
            </a:r>
          </a:p>
          <a:p>
            <a:pPr marL="0" indent="0">
              <a:spcBef>
                <a:spcPts val="1200"/>
              </a:spcBef>
              <a:spcAft>
                <a:spcPts val="200"/>
              </a:spcAft>
              <a:buNone/>
            </a:pPr>
            <a:r>
              <a:rPr lang="en-US" sz="1800" dirty="0"/>
              <a:t>BUDGET </a:t>
            </a:r>
          </a:p>
          <a:p>
            <a:pPr marL="0" indent="0">
              <a:spcBef>
                <a:spcPts val="1200"/>
              </a:spcBef>
              <a:spcAft>
                <a:spcPts val="200"/>
              </a:spcAft>
              <a:buNone/>
            </a:pPr>
            <a:r>
              <a:rPr lang="en-US" sz="1800" dirty="0"/>
              <a:t>BUDGET JUSTIFICATION</a:t>
            </a:r>
          </a:p>
          <a:p>
            <a:pPr marL="0" indent="0">
              <a:spcBef>
                <a:spcPts val="1200"/>
              </a:spcBef>
              <a:spcAft>
                <a:spcPts val="200"/>
              </a:spcAft>
              <a:buNone/>
            </a:pPr>
            <a:r>
              <a:rPr lang="en-US" sz="1800" dirty="0"/>
              <a:t>RESUMES (2 page/person)</a:t>
            </a:r>
          </a:p>
          <a:p>
            <a:pPr marL="0" marR="0" lvl="0" indent="0" fontAlgn="auto">
              <a:buClr>
                <a:schemeClr val="bg2">
                  <a:lumMod val="40000"/>
                  <a:lumOff val="60000"/>
                </a:schemeClr>
              </a:buClr>
              <a:tabLst/>
              <a:defRPr/>
            </a:pPr>
            <a:endParaRPr kumimoji="0" lang="en-US" sz="1800" u="none" strike="noStrike" cap="none" spc="0" normalizeH="0" baseline="0" noProof="0" dirty="0">
              <a:ln>
                <a:noFill/>
              </a:ln>
              <a:effectLst/>
              <a:uLnTx/>
              <a:uFillTx/>
            </a:endParaRPr>
          </a:p>
        </p:txBody>
      </p:sp>
    </p:spTree>
    <p:extLst>
      <p:ext uri="{BB962C8B-B14F-4D97-AF65-F5344CB8AC3E}">
        <p14:creationId xmlns:p14="http://schemas.microsoft.com/office/powerpoint/2010/main" val="41197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SIU-CMST-1">
  <a:themeElements>
    <a:clrScheme name="Custom 1">
      <a:dk1>
        <a:srgbClr val="000000"/>
      </a:dk1>
      <a:lt1>
        <a:sysClr val="window" lastClr="FFFFFF"/>
      </a:lt1>
      <a:dk2>
        <a:srgbClr val="595959"/>
      </a:dk2>
      <a:lt2>
        <a:srgbClr val="D7D2CB"/>
      </a:lt2>
      <a:accent1>
        <a:srgbClr val="000000"/>
      </a:accent1>
      <a:accent2>
        <a:srgbClr val="720030"/>
      </a:accent2>
      <a:accent3>
        <a:srgbClr val="865640"/>
      </a:accent3>
      <a:accent4>
        <a:srgbClr val="9B8357"/>
      </a:accent4>
      <a:accent5>
        <a:srgbClr val="C2BC80"/>
      </a:accent5>
      <a:accent6>
        <a:srgbClr val="94A088"/>
      </a:accent6>
      <a:hlink>
        <a:srgbClr val="34657F"/>
      </a:hlink>
      <a:folHlink>
        <a:srgbClr val="8C8C8C"/>
      </a:folHlink>
    </a:clrScheme>
    <a:fontScheme name="SoMe-Deck">
      <a:majorFont>
        <a:latin typeface="Arial"/>
        <a:ea typeface=""/>
        <a:cs typeface=""/>
      </a:majorFont>
      <a:minorFont>
        <a:latin typeface="Arial Narrow"/>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IU-CMST-1" id="{CD58578D-C382-4A33-9093-3F80769CD66F}" vid="{1E73300E-E36A-430B-ADB1-D09BCC6D5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SIU-CMST-1</Template>
  <TotalTime>4228</TotalTime>
  <Words>4270</Words>
  <Application>Microsoft Office PowerPoint</Application>
  <PresentationFormat>Widescreen</PresentationFormat>
  <Paragraphs>498</Paragraphs>
  <Slides>37</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DengXian Light</vt:lpstr>
      <vt:lpstr>Helvetica Neue</vt:lpstr>
      <vt:lpstr>Merriweather Web</vt:lpstr>
      <vt:lpstr>Source Sans Pro Web</vt:lpstr>
      <vt:lpstr>Aharoni</vt:lpstr>
      <vt:lpstr>Aptos</vt:lpstr>
      <vt:lpstr>Arial</vt:lpstr>
      <vt:lpstr>Arial Narrow</vt:lpstr>
      <vt:lpstr>Arial Rounded MT Bold</vt:lpstr>
      <vt:lpstr>Calibri</vt:lpstr>
      <vt:lpstr>Century Gothic</vt:lpstr>
      <vt:lpstr>Symbol</vt:lpstr>
      <vt:lpstr>Times New Roman</vt:lpstr>
      <vt:lpstr>Wingdings 3</vt:lpstr>
      <vt:lpstr>SIU-CMST-1</vt:lpstr>
      <vt:lpstr>  LET'S TALK RESEARCH  Beyond NSF:   United States Environmental Protection Agency (USEPA) </vt:lpstr>
      <vt:lpstr>Environmental Protection Agency</vt:lpstr>
      <vt:lpstr>PowerPoint Presentation</vt:lpstr>
      <vt:lpstr>Examples of EPA grant programs and other funding opportunities</vt:lpstr>
      <vt:lpstr>P3 Program</vt:lpstr>
      <vt:lpstr>An open funding opportunity</vt:lpstr>
      <vt:lpstr>PowerPoint Presentation</vt:lpstr>
      <vt:lpstr>PowerPoint Presentation</vt:lpstr>
      <vt:lpstr>Proposal Typical Format</vt:lpstr>
      <vt:lpstr>PowerPoint Presentation</vt:lpstr>
      <vt:lpstr>P3 Peer Review Criteria</vt:lpstr>
      <vt:lpstr>Science to Achieve Results (STAR) Program</vt:lpstr>
      <vt:lpstr>PowerPoint Presentation</vt:lpstr>
      <vt:lpstr>An open funding opportunity</vt:lpstr>
      <vt:lpstr>STAR Program Review </vt:lpstr>
      <vt:lpstr>Great Lakes Funding</vt:lpstr>
      <vt:lpstr>PowerPoint Presentation</vt:lpstr>
      <vt:lpstr>PowerPoint Presentation</vt:lpstr>
      <vt:lpstr>PowerPoint Presentation</vt:lpstr>
      <vt:lpstr>An open funding opportunity</vt:lpstr>
      <vt:lpstr>PowerPoint Presentation</vt:lpstr>
      <vt:lpstr>  LET'S TALK RESEARCH  Beyond NSF:   U.S. Department of the Interior (DOI) </vt:lpstr>
      <vt:lpstr>Introduction </vt:lpstr>
      <vt:lpstr>Office of Surface Mining Reclamation and Enforcement (OSMRE)</vt:lpstr>
      <vt:lpstr>Applied Science Grants</vt:lpstr>
      <vt:lpstr>Eligibility: Higher education institutions, non-profit organizations, and state/tribal agencies  Applicants may request funding up to $200,000, not to exceed two years from date of award.  Application Deadline: Typically in the Oct. </vt:lpstr>
      <vt:lpstr>PowerPoint Presentation</vt:lpstr>
      <vt:lpstr>PowerPoint Presentation</vt:lpstr>
      <vt:lpstr>PowerPoint Presentation</vt:lpstr>
      <vt:lpstr>U.S. Geological Survey (USGS)</vt:lpstr>
      <vt:lpstr>USGS Mission – Water Resources </vt:lpstr>
      <vt:lpstr>Water Resources Research Act Program</vt:lpstr>
      <vt:lpstr>Award History in Illinois </vt:lpstr>
      <vt:lpstr>Review Criteria </vt:lpstr>
      <vt:lpstr>Determine Viability of Applying </vt:lpstr>
      <vt:lpstr>Developing Your Project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dc:title>
  <dc:creator>Craig Engstrom</dc:creator>
  <cp:lastModifiedBy>Jia Liu</cp:lastModifiedBy>
  <cp:revision>92</cp:revision>
  <dcterms:created xsi:type="dcterms:W3CDTF">2018-10-14T22:34:30Z</dcterms:created>
  <dcterms:modified xsi:type="dcterms:W3CDTF">2024-11-07T14:21:34Z</dcterms:modified>
</cp:coreProperties>
</file>