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20"/>
  </p:notesMasterIdLst>
  <p:sldIdLst>
    <p:sldId id="275" r:id="rId2"/>
    <p:sldId id="261" r:id="rId3"/>
    <p:sldId id="256" r:id="rId4"/>
    <p:sldId id="267" r:id="rId5"/>
    <p:sldId id="257" r:id="rId6"/>
    <p:sldId id="262" r:id="rId7"/>
    <p:sldId id="258" r:id="rId8"/>
    <p:sldId id="402" r:id="rId9"/>
    <p:sldId id="401" r:id="rId10"/>
    <p:sldId id="259" r:id="rId11"/>
    <p:sldId id="265" r:id="rId12"/>
    <p:sldId id="266" r:id="rId13"/>
    <p:sldId id="268" r:id="rId14"/>
    <p:sldId id="260" r:id="rId15"/>
    <p:sldId id="263" r:id="rId16"/>
    <p:sldId id="264" r:id="rId17"/>
    <p:sldId id="281" r:id="rId18"/>
    <p:sldId id="38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50" autoAdjust="0"/>
    <p:restoredTop sz="93179" autoAdjust="0"/>
  </p:normalViewPr>
  <p:slideViewPr>
    <p:cSldViewPr snapToGrid="0">
      <p:cViewPr varScale="1">
        <p:scale>
          <a:sx n="115" d="100"/>
          <a:sy n="115" d="100"/>
        </p:scale>
        <p:origin x="100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AF3C9B-6C21-4DC4-B727-FDF2721BC743}" type="datetimeFigureOut">
              <a:rPr lang="en-US" smtClean="0"/>
              <a:t>4/16/24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757FA5-CEFF-4F5A-AE01-9D62E34FD0AD}" type="slidenum">
              <a:rPr lang="en-US" smtClean="0"/>
              <a:t>‹#›</a:t>
            </a:fld>
            <a:endParaRPr lang="en-US"/>
          </a:p>
        </p:txBody>
      </p:sp>
    </p:spTree>
    <p:extLst>
      <p:ext uri="{BB962C8B-B14F-4D97-AF65-F5344CB8AC3E}">
        <p14:creationId xmlns:p14="http://schemas.microsoft.com/office/powerpoint/2010/main" val="4212869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57FA5-CEFF-4F5A-AE01-9D62E34FD0AD}" type="slidenum">
              <a:rPr lang="en-US" smtClean="0"/>
              <a:t>18</a:t>
            </a:fld>
            <a:endParaRPr lang="en-US"/>
          </a:p>
        </p:txBody>
      </p:sp>
    </p:spTree>
    <p:extLst>
      <p:ext uri="{BB962C8B-B14F-4D97-AF65-F5344CB8AC3E}">
        <p14:creationId xmlns:p14="http://schemas.microsoft.com/office/powerpoint/2010/main" val="3846648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D6001E-E3CC-48F3-A8B9-28EF9B1D1071}" type="datetime1">
              <a:rPr lang="en-US" smtClean="0"/>
              <a:t>4/16/24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4BFCE-086D-438F-B441-B6F86A11D8E3}" type="slidenum">
              <a:rPr lang="en-US" smtClean="0"/>
              <a:t>‹#›</a:t>
            </a:fld>
            <a:endParaRPr lang="en-US"/>
          </a:p>
        </p:txBody>
      </p:sp>
    </p:spTree>
    <p:extLst>
      <p:ext uri="{BB962C8B-B14F-4D97-AF65-F5344CB8AC3E}">
        <p14:creationId xmlns:p14="http://schemas.microsoft.com/office/powerpoint/2010/main" val="1445936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38B213-DE86-47AD-8504-DDBFD7FFEFCF}" type="datetime1">
              <a:rPr lang="en-US" smtClean="0"/>
              <a:t>4/16/24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4BFCE-086D-438F-B441-B6F86A11D8E3}" type="slidenum">
              <a:rPr lang="en-US" smtClean="0"/>
              <a:t>‹#›</a:t>
            </a:fld>
            <a:endParaRPr lang="en-US"/>
          </a:p>
        </p:txBody>
      </p:sp>
    </p:spTree>
    <p:extLst>
      <p:ext uri="{BB962C8B-B14F-4D97-AF65-F5344CB8AC3E}">
        <p14:creationId xmlns:p14="http://schemas.microsoft.com/office/powerpoint/2010/main" val="4234694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8019C9-55FC-4B77-9AB1-74BAD9C363FF}" type="datetime1">
              <a:rPr lang="en-US" smtClean="0"/>
              <a:t>4/16/24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4BFCE-086D-438F-B441-B6F86A11D8E3}" type="slidenum">
              <a:rPr lang="en-US" smtClean="0"/>
              <a:t>‹#›</a:t>
            </a:fld>
            <a:endParaRPr lang="en-US"/>
          </a:p>
        </p:txBody>
      </p:sp>
    </p:spTree>
    <p:extLst>
      <p:ext uri="{BB962C8B-B14F-4D97-AF65-F5344CB8AC3E}">
        <p14:creationId xmlns:p14="http://schemas.microsoft.com/office/powerpoint/2010/main" val="2214852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A7009F-FD94-4A93-95F6-BBD81369C1B5}" type="datetime1">
              <a:rPr lang="en-US" smtClean="0"/>
              <a:t>4/16/24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4BFCE-086D-438F-B441-B6F86A11D8E3}" type="slidenum">
              <a:rPr lang="en-US" smtClean="0"/>
              <a:t>‹#›</a:t>
            </a:fld>
            <a:endParaRPr lang="en-US"/>
          </a:p>
        </p:txBody>
      </p:sp>
    </p:spTree>
    <p:extLst>
      <p:ext uri="{BB962C8B-B14F-4D97-AF65-F5344CB8AC3E}">
        <p14:creationId xmlns:p14="http://schemas.microsoft.com/office/powerpoint/2010/main" val="1518831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893224-18FB-4B05-B0F6-421A293AA0EC}" type="datetime1">
              <a:rPr lang="en-US" smtClean="0"/>
              <a:t>4/16/24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4BFCE-086D-438F-B441-B6F86A11D8E3}" type="slidenum">
              <a:rPr lang="en-US" smtClean="0"/>
              <a:t>‹#›</a:t>
            </a:fld>
            <a:endParaRPr lang="en-US"/>
          </a:p>
        </p:txBody>
      </p:sp>
    </p:spTree>
    <p:extLst>
      <p:ext uri="{BB962C8B-B14F-4D97-AF65-F5344CB8AC3E}">
        <p14:creationId xmlns:p14="http://schemas.microsoft.com/office/powerpoint/2010/main" val="3712288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067F402-9E3A-4080-9AB8-23C18EBCAAA6}" type="datetime1">
              <a:rPr lang="en-US" smtClean="0"/>
              <a:t>4/16/24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A4BFCE-086D-438F-B441-B6F86A11D8E3}" type="slidenum">
              <a:rPr lang="en-US" smtClean="0"/>
              <a:t>‹#›</a:t>
            </a:fld>
            <a:endParaRPr lang="en-US"/>
          </a:p>
        </p:txBody>
      </p:sp>
    </p:spTree>
    <p:extLst>
      <p:ext uri="{BB962C8B-B14F-4D97-AF65-F5344CB8AC3E}">
        <p14:creationId xmlns:p14="http://schemas.microsoft.com/office/powerpoint/2010/main" val="3819643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46CA7D-5C79-40BD-ABDB-5A17751483C7}" type="datetime1">
              <a:rPr lang="en-US" smtClean="0"/>
              <a:t>4/16/24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A4BFCE-086D-438F-B441-B6F86A11D8E3}" type="slidenum">
              <a:rPr lang="en-US" smtClean="0"/>
              <a:t>‹#›</a:t>
            </a:fld>
            <a:endParaRPr lang="en-US"/>
          </a:p>
        </p:txBody>
      </p:sp>
    </p:spTree>
    <p:extLst>
      <p:ext uri="{BB962C8B-B14F-4D97-AF65-F5344CB8AC3E}">
        <p14:creationId xmlns:p14="http://schemas.microsoft.com/office/powerpoint/2010/main" val="1118302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B3A7B7-5817-4F77-B3A0-4B84671CB3DE}" type="datetime1">
              <a:rPr lang="en-US" smtClean="0"/>
              <a:t>4/16/24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A4BFCE-086D-438F-B441-B6F86A11D8E3}" type="slidenum">
              <a:rPr lang="en-US" smtClean="0"/>
              <a:t>‹#›</a:t>
            </a:fld>
            <a:endParaRPr lang="en-US"/>
          </a:p>
        </p:txBody>
      </p:sp>
    </p:spTree>
    <p:extLst>
      <p:ext uri="{BB962C8B-B14F-4D97-AF65-F5344CB8AC3E}">
        <p14:creationId xmlns:p14="http://schemas.microsoft.com/office/powerpoint/2010/main" val="2728343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6C2DF1-1C78-467A-B7A3-6E9FD0AEA8B5}" type="datetime1">
              <a:rPr lang="en-US" smtClean="0"/>
              <a:t>4/16/24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A4BFCE-086D-438F-B441-B6F86A11D8E3}" type="slidenum">
              <a:rPr lang="en-US" smtClean="0"/>
              <a:t>‹#›</a:t>
            </a:fld>
            <a:endParaRPr lang="en-US"/>
          </a:p>
        </p:txBody>
      </p:sp>
    </p:spTree>
    <p:extLst>
      <p:ext uri="{BB962C8B-B14F-4D97-AF65-F5344CB8AC3E}">
        <p14:creationId xmlns:p14="http://schemas.microsoft.com/office/powerpoint/2010/main" val="2610528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B93BA9-5DA1-4D8C-AF85-7004E65BE3CF}" type="datetime1">
              <a:rPr lang="en-US" smtClean="0"/>
              <a:t>4/16/24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A4BFCE-086D-438F-B441-B6F86A11D8E3}" type="slidenum">
              <a:rPr lang="en-US" smtClean="0"/>
              <a:t>‹#›</a:t>
            </a:fld>
            <a:endParaRPr lang="en-US"/>
          </a:p>
        </p:txBody>
      </p:sp>
    </p:spTree>
    <p:extLst>
      <p:ext uri="{BB962C8B-B14F-4D97-AF65-F5344CB8AC3E}">
        <p14:creationId xmlns:p14="http://schemas.microsoft.com/office/powerpoint/2010/main" val="1988923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1A23C9-C4DD-4559-ACF9-D4CDC6C94BE4}" type="datetime1">
              <a:rPr lang="en-US" smtClean="0"/>
              <a:t>4/16/24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A4BFCE-086D-438F-B441-B6F86A11D8E3}" type="slidenum">
              <a:rPr lang="en-US" smtClean="0"/>
              <a:t>‹#›</a:t>
            </a:fld>
            <a:endParaRPr lang="en-US"/>
          </a:p>
        </p:txBody>
      </p:sp>
    </p:spTree>
    <p:extLst>
      <p:ext uri="{BB962C8B-B14F-4D97-AF65-F5344CB8AC3E}">
        <p14:creationId xmlns:p14="http://schemas.microsoft.com/office/powerpoint/2010/main" val="2696860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A89B88-5524-4AE9-8805-0B9EE0BCDBD7}" type="datetime1">
              <a:rPr lang="en-US" smtClean="0"/>
              <a:t>4/16/24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A4BFCE-086D-438F-B441-B6F86A11D8E3}" type="slidenum">
              <a:rPr lang="en-US" smtClean="0"/>
              <a:t>‹#›</a:t>
            </a:fld>
            <a:endParaRPr lang="en-US"/>
          </a:p>
        </p:txBody>
      </p:sp>
    </p:spTree>
    <p:extLst>
      <p:ext uri="{BB962C8B-B14F-4D97-AF65-F5344CB8AC3E}">
        <p14:creationId xmlns:p14="http://schemas.microsoft.com/office/powerpoint/2010/main" val="2786914221"/>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nspires.nasaprs.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commonfund.nih.gov/newinnovato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nspires.nasaprs.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nspires.nasaprs.com/external/viewrepositorydocument/cmdocumentid=931590/solicitationId=%7BD6077002-CFAA-75A8-2801-89B66032541D%7D/viewSolicitationDocument=1/F.22%20RIA_Amend16.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9" name="Rectangle 1048">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2" name="Picture 8" descr="A Call to Support Professional Development for Early Career Researchers">
            <a:extLst>
              <a:ext uri="{FF2B5EF4-FFF2-40B4-BE49-F238E27FC236}">
                <a16:creationId xmlns:a16="http://schemas.microsoft.com/office/drawing/2014/main" id="{F4F0BF21-4278-EB77-59EF-3551385E41D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18" t="9091" r="34346"/>
          <a:stretch/>
        </p:blipFill>
        <p:spPr bwMode="auto">
          <a:xfrm>
            <a:off x="3474974" y="10"/>
            <a:ext cx="8668512" cy="6857990"/>
          </a:xfrm>
          <a:prstGeom prst="rect">
            <a:avLst/>
          </a:prstGeom>
          <a:noFill/>
          <a:extLst>
            <a:ext uri="{909E8E84-426E-40DD-AFC4-6F175D3DCCD1}">
              <a14:hiddenFill xmlns:a14="http://schemas.microsoft.com/office/drawing/2010/main">
                <a:solidFill>
                  <a:srgbClr val="FFFFFF"/>
                </a:solidFill>
              </a14:hiddenFill>
            </a:ext>
          </a:extLst>
        </p:spPr>
      </p:pic>
      <p:sp>
        <p:nvSpPr>
          <p:cNvPr id="1060" name="Rectangle 1050">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itle 22">
            <a:extLst>
              <a:ext uri="{FF2B5EF4-FFF2-40B4-BE49-F238E27FC236}">
                <a16:creationId xmlns:a16="http://schemas.microsoft.com/office/drawing/2014/main" id="{51D394B9-9759-C92C-3C0A-58C0636DAFC5}"/>
              </a:ext>
            </a:extLst>
          </p:cNvPr>
          <p:cNvSpPr>
            <a:spLocks noGrp="1"/>
          </p:cNvSpPr>
          <p:nvPr>
            <p:ph type="ctrTitle"/>
          </p:nvPr>
        </p:nvSpPr>
        <p:spPr>
          <a:xfrm>
            <a:off x="477979" y="998151"/>
            <a:ext cx="4880829" cy="3204134"/>
          </a:xfrm>
        </p:spPr>
        <p:txBody>
          <a:bodyPr vert="horz" lIns="91440" tIns="45720" rIns="91440" bIns="45720" rtlCol="0" anchor="b">
            <a:normAutofit fontScale="90000"/>
          </a:bodyPr>
          <a:lstStyle/>
          <a:p>
            <a:pPr algn="l"/>
            <a:br>
              <a:rPr lang="en-US" sz="3000" dirty="0">
                <a:solidFill>
                  <a:srgbClr val="C00000"/>
                </a:solidFill>
              </a:rPr>
            </a:br>
            <a:br>
              <a:rPr lang="en-US" sz="3000" dirty="0">
                <a:solidFill>
                  <a:srgbClr val="C00000"/>
                </a:solidFill>
              </a:rPr>
            </a:br>
            <a:r>
              <a:rPr lang="en-US" sz="8000" b="1" dirty="0">
                <a:ln w="6600">
                  <a:solidFill>
                    <a:schemeClr val="accent2"/>
                  </a:solidFill>
                  <a:prstDash val="solid"/>
                </a:ln>
                <a:solidFill>
                  <a:srgbClr val="FFFFFF"/>
                </a:solidFill>
                <a:effectLst>
                  <a:outerShdw dist="38100" dir="2700000" algn="tl" rotWithShape="0">
                    <a:schemeClr val="accent2"/>
                  </a:outerShdw>
                </a:effectLst>
              </a:rPr>
              <a:t>LET'S TALK RESEARCH</a:t>
            </a:r>
            <a:br>
              <a:rPr lang="en-US" sz="3000" b="1" dirty="0">
                <a:solidFill>
                  <a:srgbClr val="C00000"/>
                </a:solidFill>
              </a:rPr>
            </a:br>
            <a:br>
              <a:rPr lang="en-US" sz="3000" b="1" dirty="0">
                <a:ln w="0"/>
                <a:solidFill>
                  <a:schemeClr val="accent1"/>
                </a:solidFill>
                <a:effectLst>
                  <a:reflection blurRad="6350" stA="53000" endA="300" endPos="35500" dir="5400000" sy="-90000" algn="bl" rotWithShape="0"/>
                </a:effectLst>
              </a:rPr>
            </a:br>
            <a:r>
              <a:rPr lang="en-US" sz="33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Early Career Research Funding Opportunity Workshop</a:t>
            </a:r>
            <a:endParaRPr lang="en-US" sz="3300" b="1" dirty="0">
              <a:solidFill>
                <a:srgbClr val="C00000"/>
              </a:solidFill>
            </a:endParaRPr>
          </a:p>
        </p:txBody>
      </p:sp>
      <p:sp>
        <p:nvSpPr>
          <p:cNvPr id="24" name="Subtitle 23">
            <a:extLst>
              <a:ext uri="{FF2B5EF4-FFF2-40B4-BE49-F238E27FC236}">
                <a16:creationId xmlns:a16="http://schemas.microsoft.com/office/drawing/2014/main" id="{76E3DF3D-8217-17EB-40DA-48D7DC48F6FC}"/>
              </a:ext>
            </a:extLst>
          </p:cNvPr>
          <p:cNvSpPr>
            <a:spLocks noGrp="1"/>
          </p:cNvSpPr>
          <p:nvPr>
            <p:ph type="subTitle" idx="1"/>
          </p:nvPr>
        </p:nvSpPr>
        <p:spPr>
          <a:xfrm>
            <a:off x="2056124" y="5746216"/>
            <a:ext cx="5120563" cy="1208141"/>
          </a:xfrm>
        </p:spPr>
        <p:txBody>
          <a:bodyPr vert="horz" lIns="91440" tIns="45720" rIns="91440" bIns="45720" rtlCol="0">
            <a:normAutofit/>
          </a:bodyPr>
          <a:lstStyle/>
          <a:p>
            <a:pPr algn="l">
              <a:lnSpc>
                <a:spcPct val="100000"/>
              </a:lnSpc>
              <a:spcBef>
                <a:spcPts val="0"/>
              </a:spcBef>
            </a:pPr>
            <a:r>
              <a:rPr lang="en-US" sz="2000" i="1" dirty="0">
                <a:solidFill>
                  <a:srgbClr val="0070C0"/>
                </a:solidFill>
              </a:rPr>
              <a:t>Office of the Vice Chancellor for Research &amp; </a:t>
            </a:r>
          </a:p>
          <a:p>
            <a:pPr algn="l">
              <a:lnSpc>
                <a:spcPct val="100000"/>
              </a:lnSpc>
              <a:spcBef>
                <a:spcPts val="0"/>
              </a:spcBef>
            </a:pPr>
            <a:r>
              <a:rPr lang="en-US" sz="2000" i="1" dirty="0">
                <a:solidFill>
                  <a:srgbClr val="0070C0"/>
                </a:solidFill>
              </a:rPr>
              <a:t>Dean of the Graduate School </a:t>
            </a:r>
          </a:p>
        </p:txBody>
      </p:sp>
      <p:sp>
        <p:nvSpPr>
          <p:cNvPr id="1053" name="Rectangle 105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055" name="Rectangle 105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 name="TextBox 46">
            <a:extLst>
              <a:ext uri="{FF2B5EF4-FFF2-40B4-BE49-F238E27FC236}">
                <a16:creationId xmlns:a16="http://schemas.microsoft.com/office/drawing/2014/main" id="{41BC1861-412D-F549-C2AB-BFF2FA256AA8}"/>
              </a:ext>
            </a:extLst>
          </p:cNvPr>
          <p:cNvSpPr txBox="1"/>
          <p:nvPr/>
        </p:nvSpPr>
        <p:spPr>
          <a:xfrm>
            <a:off x="477979" y="4675880"/>
            <a:ext cx="4169648" cy="748859"/>
          </a:xfrm>
          <a:prstGeom prst="rect">
            <a:avLst/>
          </a:prstGeom>
          <a:noFill/>
        </p:spPr>
        <p:txBody>
          <a:bodyPr wrap="square">
            <a:spAutoFit/>
          </a:bodyPr>
          <a:lstStyle/>
          <a:p>
            <a:pPr marL="0" marR="0" lvl="0" indent="0" defTabSz="457200" rtl="0" eaLnBrk="1" fontAlgn="auto" latinLnBrk="0" hangingPunct="1">
              <a:lnSpc>
                <a:spcPct val="107000"/>
              </a:lnSpc>
              <a:spcBef>
                <a:spcPts val="0"/>
              </a:spcBef>
              <a:spcAft>
                <a:spcPts val="600"/>
              </a:spcAft>
              <a:buClrTx/>
              <a:buSzTx/>
              <a:buFontTx/>
              <a:buNone/>
              <a:tabLst/>
              <a:defRPr/>
            </a:pPr>
            <a:r>
              <a:rPr lang="en-US" b="1" dirty="0">
                <a:solidFill>
                  <a:srgbClr val="0070C0"/>
                </a:solidFill>
                <a:ea typeface="Calibri" panose="020F0502020204030204" pitchFamily="34" charset="0"/>
                <a:cs typeface="Calibri" panose="020F0502020204030204" pitchFamily="34" charset="0"/>
              </a:rPr>
              <a:t>Time: Thursday, April 18, 10:00-11:30 am</a:t>
            </a:r>
          </a:p>
          <a:p>
            <a:pPr marL="0" marR="0" lvl="0" indent="0" defTabSz="457200" rtl="0" eaLnBrk="1" fontAlgn="auto" latinLnBrk="0" hangingPunct="1">
              <a:lnSpc>
                <a:spcPct val="107000"/>
              </a:lnSpc>
              <a:spcBef>
                <a:spcPts val="0"/>
              </a:spcBef>
              <a:spcAft>
                <a:spcPts val="600"/>
              </a:spcAft>
              <a:buClrTx/>
              <a:buSzTx/>
              <a:buFontTx/>
              <a:buNone/>
              <a:tabLst/>
              <a:defRPr/>
            </a:pPr>
            <a:r>
              <a:rPr lang="en-US" b="1" dirty="0">
                <a:solidFill>
                  <a:srgbClr val="0070C0"/>
                </a:solidFill>
                <a:ea typeface="Calibri" panose="020F0502020204030204" pitchFamily="34" charset="0"/>
                <a:cs typeface="Calibri" panose="020F0502020204030204" pitchFamily="34" charset="0"/>
              </a:rPr>
              <a:t>Location: Morris Library 752</a:t>
            </a:r>
          </a:p>
        </p:txBody>
      </p:sp>
      <p:pic>
        <p:nvPicPr>
          <p:cNvPr id="4" name="Picture 4" descr="Southern Illinois University">
            <a:extLst>
              <a:ext uri="{FF2B5EF4-FFF2-40B4-BE49-F238E27FC236}">
                <a16:creationId xmlns:a16="http://schemas.microsoft.com/office/drawing/2014/main" id="{F33EBE22-1F9C-E7F3-552C-BC3B181216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979" y="5501036"/>
            <a:ext cx="1462562" cy="14625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4018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F826CF-2EDB-F530-25E0-45CF66F6792F}"/>
              </a:ext>
            </a:extLst>
          </p:cNvPr>
          <p:cNvSpPr>
            <a:spLocks noGrp="1"/>
          </p:cNvSpPr>
          <p:nvPr>
            <p:ph type="title"/>
          </p:nvPr>
        </p:nvSpPr>
        <p:spPr/>
        <p:txBody>
          <a:bodyPr/>
          <a:lstStyle/>
          <a:p>
            <a:r>
              <a:rPr lang="en-US" b="1" dirty="0"/>
              <a:t>NASA ECF ESD</a:t>
            </a:r>
          </a:p>
        </p:txBody>
      </p:sp>
      <p:sp>
        <p:nvSpPr>
          <p:cNvPr id="5" name="Content Placeholder 4">
            <a:extLst>
              <a:ext uri="{FF2B5EF4-FFF2-40B4-BE49-F238E27FC236}">
                <a16:creationId xmlns:a16="http://schemas.microsoft.com/office/drawing/2014/main" id="{E64AEBCB-B580-4990-6291-779DE299D563}"/>
              </a:ext>
            </a:extLst>
          </p:cNvPr>
          <p:cNvSpPr>
            <a:spLocks noGrp="1"/>
          </p:cNvSpPr>
          <p:nvPr>
            <p:ph idx="1"/>
          </p:nvPr>
        </p:nvSpPr>
        <p:spPr>
          <a:xfrm>
            <a:off x="755753" y="1788125"/>
            <a:ext cx="10906593" cy="4633326"/>
          </a:xfrm>
        </p:spPr>
        <p:txBody>
          <a:bodyPr>
            <a:normAutofit fontScale="92500"/>
          </a:bodyPr>
          <a:lstStyle/>
          <a:p>
            <a:r>
              <a:rPr lang="en-US" b="0" i="0" u="none" strike="noStrike" dirty="0">
                <a:solidFill>
                  <a:srgbClr val="333333"/>
                </a:solidFill>
                <a:effectLst/>
                <a:cs typeface="Calibri" panose="020F0502020204030204" pitchFamily="34" charset="0"/>
              </a:rPr>
              <a:t>The Early Career Faculty (ECF) component of the </a:t>
            </a:r>
            <a:r>
              <a:rPr lang="en-US" b="1" i="0" u="none" strike="noStrike" dirty="0">
                <a:solidFill>
                  <a:srgbClr val="333333"/>
                </a:solidFill>
                <a:effectLst/>
                <a:cs typeface="Calibri" panose="020F0502020204030204" pitchFamily="34" charset="0"/>
              </a:rPr>
              <a:t>Earth</a:t>
            </a:r>
            <a:r>
              <a:rPr lang="en-US" b="0" i="0" u="none" strike="noStrike" dirty="0">
                <a:solidFill>
                  <a:srgbClr val="333333"/>
                </a:solidFill>
                <a:effectLst/>
                <a:cs typeface="Calibri" panose="020F0502020204030204" pitchFamily="34" charset="0"/>
              </a:rPr>
              <a:t> </a:t>
            </a:r>
            <a:r>
              <a:rPr lang="en-US" b="1" i="0" u="none" strike="noStrike" dirty="0">
                <a:solidFill>
                  <a:srgbClr val="333333"/>
                </a:solidFill>
                <a:effectLst/>
                <a:cs typeface="Calibri" panose="020F0502020204030204" pitchFamily="34" charset="0"/>
              </a:rPr>
              <a:t>Scienc</a:t>
            </a:r>
            <a:r>
              <a:rPr lang="en-US" b="1" dirty="0">
                <a:solidFill>
                  <a:srgbClr val="333333"/>
                </a:solidFill>
                <a:cs typeface="Calibri" panose="020F0502020204030204" pitchFamily="34" charset="0"/>
              </a:rPr>
              <a:t>e Division (ESD) </a:t>
            </a:r>
            <a:r>
              <a:rPr lang="en-US" dirty="0">
                <a:solidFill>
                  <a:srgbClr val="333333"/>
                </a:solidFill>
                <a:cs typeface="Calibri" panose="020F0502020204030204" pitchFamily="34" charset="0"/>
              </a:rPr>
              <a:t>is available to </a:t>
            </a:r>
            <a:r>
              <a:rPr lang="en-US" i="0" u="none" strike="noStrike" dirty="0">
                <a:solidFill>
                  <a:srgbClr val="1B1B1B"/>
                </a:solidFill>
                <a:effectLst/>
                <a:latin typeface="Public Sans Web"/>
              </a:rPr>
              <a:t>faculty, teachers, high school students, undergraduate students, graduate student, or someone in the early stage of their career looking to do research focused on NASA Earth Science</a:t>
            </a:r>
          </a:p>
          <a:p>
            <a:pPr lvl="1"/>
            <a:r>
              <a:rPr lang="en-US" i="0" u="none" strike="noStrike" dirty="0">
                <a:solidFill>
                  <a:srgbClr val="333333"/>
                </a:solidFill>
                <a:effectLst/>
                <a:cs typeface="Calibri" panose="020F0502020204030204" pitchFamily="34" charset="0"/>
              </a:rPr>
              <a:t>Climate Change initiative: high school and undergraduate internships</a:t>
            </a:r>
          </a:p>
          <a:p>
            <a:pPr lvl="1"/>
            <a:r>
              <a:rPr lang="en-US" dirty="0">
                <a:solidFill>
                  <a:srgbClr val="333333"/>
                </a:solidFill>
                <a:cs typeface="Calibri" panose="020F0502020204030204" pitchFamily="34" charset="0"/>
              </a:rPr>
              <a:t>Student Airborne Research programs: rising senior internships</a:t>
            </a:r>
          </a:p>
          <a:p>
            <a:pPr lvl="1"/>
            <a:r>
              <a:rPr lang="en-US" dirty="0">
                <a:solidFill>
                  <a:srgbClr val="333333"/>
                </a:solidFill>
                <a:cs typeface="Calibri" panose="020F0502020204030204" pitchFamily="34" charset="0"/>
              </a:rPr>
              <a:t>DEVELOP: work with communities and organizations to address environmental and policy concerns</a:t>
            </a:r>
          </a:p>
          <a:p>
            <a:pPr lvl="1"/>
            <a:r>
              <a:rPr lang="en-US" dirty="0">
                <a:solidFill>
                  <a:srgbClr val="333333"/>
                </a:solidFill>
                <a:cs typeface="Calibri" panose="020F0502020204030204" pitchFamily="34" charset="0"/>
              </a:rPr>
              <a:t>etc.</a:t>
            </a:r>
            <a:endParaRPr lang="en-US" i="0" u="none" strike="noStrike" dirty="0">
              <a:solidFill>
                <a:srgbClr val="333333"/>
              </a:solidFill>
              <a:effectLst/>
              <a:cs typeface="Calibri" panose="020F0502020204030204" pitchFamily="34" charset="0"/>
            </a:endParaRPr>
          </a:p>
          <a:p>
            <a:r>
              <a:rPr lang="en-US" i="0" u="none" strike="noStrike" dirty="0">
                <a:solidFill>
                  <a:srgbClr val="333333"/>
                </a:solidFill>
                <a:effectLst/>
                <a:cs typeface="Calibri" panose="020F0502020204030204" pitchFamily="34" charset="0"/>
              </a:rPr>
              <a:t>NASA ECF in ESD is announced every 3 years (next one in 2026). Proposals </a:t>
            </a:r>
            <a:r>
              <a:rPr lang="en-US" i="1" u="none" strike="noStrike" dirty="0">
                <a:solidFill>
                  <a:srgbClr val="333333"/>
                </a:solidFill>
                <a:effectLst/>
                <a:cs typeface="Calibri" panose="020F0502020204030204" pitchFamily="34" charset="0"/>
              </a:rPr>
              <a:t>usually</a:t>
            </a:r>
            <a:r>
              <a:rPr lang="en-US" i="0" u="none" strike="noStrike" dirty="0">
                <a:solidFill>
                  <a:srgbClr val="333333"/>
                </a:solidFill>
                <a:effectLst/>
                <a:cs typeface="Calibri" panose="020F0502020204030204" pitchFamily="34" charset="0"/>
              </a:rPr>
              <a:t> </a:t>
            </a:r>
            <a:r>
              <a:rPr lang="en-US" dirty="0">
                <a:solidFill>
                  <a:srgbClr val="333333"/>
                </a:solidFill>
                <a:cs typeface="Calibri" panose="020F0502020204030204" pitchFamily="34" charset="0"/>
              </a:rPr>
              <a:t>due in August</a:t>
            </a:r>
            <a:endParaRPr lang="en-US" i="0" u="none" strike="noStrike" dirty="0">
              <a:solidFill>
                <a:srgbClr val="333333"/>
              </a:solidFill>
              <a:effectLst/>
              <a:cs typeface="Calibri" panose="020F0502020204030204" pitchFamily="34" charset="0"/>
            </a:endParaRPr>
          </a:p>
          <a:p>
            <a:r>
              <a:rPr lang="en-US" dirty="0">
                <a:cs typeface="Calibri" panose="020F0502020204030204" pitchFamily="34" charset="0"/>
              </a:rPr>
              <a:t>Visit </a:t>
            </a:r>
            <a:r>
              <a:rPr lang="en-US" b="0" i="0" u="none" strike="noStrike" dirty="0">
                <a:solidFill>
                  <a:srgbClr val="444444"/>
                </a:solidFill>
                <a:effectLst/>
                <a:cs typeface="Calibri" panose="020F0502020204030204" pitchFamily="34" charset="0"/>
                <a:hlinkClick r:id="rId2"/>
              </a:rPr>
              <a:t>http://nspires.nasaprs.com</a:t>
            </a:r>
            <a:r>
              <a:rPr lang="en-US" b="0" i="0" u="none" strike="noStrike" dirty="0">
                <a:solidFill>
                  <a:srgbClr val="444444"/>
                </a:solidFill>
                <a:effectLst/>
                <a:cs typeface="Calibri" panose="020F0502020204030204" pitchFamily="34" charset="0"/>
              </a:rPr>
              <a:t> and/or </a:t>
            </a:r>
            <a:r>
              <a:rPr lang="en-US" b="0" i="0" u="none" strike="noStrike" dirty="0" err="1">
                <a:solidFill>
                  <a:srgbClr val="444444"/>
                </a:solidFill>
                <a:effectLst/>
                <a:cs typeface="Calibri" panose="020F0502020204030204" pitchFamily="34" charset="0"/>
              </a:rPr>
              <a:t>Grants.gov</a:t>
            </a:r>
            <a:endParaRPr lang="en-US" dirty="0">
              <a:cs typeface="Calibri" panose="020F0502020204030204" pitchFamily="34" charset="0"/>
            </a:endParaRPr>
          </a:p>
        </p:txBody>
      </p:sp>
      <p:pic>
        <p:nvPicPr>
          <p:cNvPr id="6" name="Picture 5" descr="A picture containing text, dark&#10;&#10;Description automatically generated">
            <a:extLst>
              <a:ext uri="{FF2B5EF4-FFF2-40B4-BE49-F238E27FC236}">
                <a16:creationId xmlns:a16="http://schemas.microsoft.com/office/drawing/2014/main" id="{8D5C3D9B-3D7A-7995-7E3F-00CCC32C4607}"/>
              </a:ext>
            </a:extLst>
          </p:cNvPr>
          <p:cNvPicPr>
            <a:picLocks noChangeAspect="1"/>
          </p:cNvPicPr>
          <p:nvPr/>
        </p:nvPicPr>
        <p:blipFill>
          <a:blip r:embed="rId3"/>
          <a:stretch>
            <a:fillRect/>
          </a:stretch>
        </p:blipFill>
        <p:spPr>
          <a:xfrm>
            <a:off x="8810155" y="267688"/>
            <a:ext cx="3192553" cy="1325563"/>
          </a:xfrm>
          <a:prstGeom prst="rect">
            <a:avLst/>
          </a:prstGeom>
        </p:spPr>
      </p:pic>
    </p:spTree>
    <p:extLst>
      <p:ext uri="{BB962C8B-B14F-4D97-AF65-F5344CB8AC3E}">
        <p14:creationId xmlns:p14="http://schemas.microsoft.com/office/powerpoint/2010/main" val="4213863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F826CF-2EDB-F530-25E0-45CF66F6792F}"/>
              </a:ext>
            </a:extLst>
          </p:cNvPr>
          <p:cNvSpPr>
            <a:spLocks noGrp="1"/>
          </p:cNvSpPr>
          <p:nvPr>
            <p:ph type="title"/>
          </p:nvPr>
        </p:nvSpPr>
        <p:spPr>
          <a:xfrm>
            <a:off x="351020" y="365125"/>
            <a:ext cx="10515600" cy="1325563"/>
          </a:xfrm>
        </p:spPr>
        <p:txBody>
          <a:bodyPr>
            <a:normAutofit fontScale="90000"/>
          </a:bodyPr>
          <a:lstStyle/>
          <a:p>
            <a:r>
              <a:rPr lang="en-US" dirty="0">
                <a:latin typeface="+mn-lt"/>
              </a:rPr>
              <a:t>NIH </a:t>
            </a:r>
            <a:r>
              <a:rPr lang="en-US" i="0" u="none" strike="noStrike" dirty="0">
                <a:solidFill>
                  <a:srgbClr val="5A5245"/>
                </a:solidFill>
                <a:effectLst/>
                <a:latin typeface="+mn-lt"/>
              </a:rPr>
              <a:t>Director's New </a:t>
            </a:r>
            <a:br>
              <a:rPr lang="en-US" i="0" u="none" strike="noStrike" dirty="0">
                <a:solidFill>
                  <a:srgbClr val="5A5245"/>
                </a:solidFill>
                <a:effectLst/>
                <a:latin typeface="+mn-lt"/>
              </a:rPr>
            </a:br>
            <a:r>
              <a:rPr lang="en-US" i="0" u="none" strike="noStrike" dirty="0">
                <a:solidFill>
                  <a:srgbClr val="5A5245"/>
                </a:solidFill>
                <a:effectLst/>
                <a:latin typeface="+mn-lt"/>
              </a:rPr>
              <a:t>Innovator Award</a:t>
            </a:r>
            <a:br>
              <a:rPr lang="en-US" i="0" u="none" strike="noStrike" dirty="0">
                <a:solidFill>
                  <a:srgbClr val="5A5245"/>
                </a:solidFill>
                <a:effectLst/>
                <a:latin typeface="+mn-lt"/>
              </a:rPr>
            </a:br>
            <a:endParaRPr lang="en-US" dirty="0">
              <a:latin typeface="+mn-lt"/>
            </a:endParaRPr>
          </a:p>
        </p:txBody>
      </p:sp>
      <p:sp>
        <p:nvSpPr>
          <p:cNvPr id="5" name="Content Placeholder 4">
            <a:extLst>
              <a:ext uri="{FF2B5EF4-FFF2-40B4-BE49-F238E27FC236}">
                <a16:creationId xmlns:a16="http://schemas.microsoft.com/office/drawing/2014/main" id="{E64AEBCB-B580-4990-6291-779DE299D563}"/>
              </a:ext>
            </a:extLst>
          </p:cNvPr>
          <p:cNvSpPr>
            <a:spLocks noGrp="1"/>
          </p:cNvSpPr>
          <p:nvPr>
            <p:ph idx="1"/>
          </p:nvPr>
        </p:nvSpPr>
        <p:spPr>
          <a:xfrm>
            <a:off x="755753" y="1788125"/>
            <a:ext cx="10906593" cy="4633326"/>
          </a:xfrm>
        </p:spPr>
        <p:txBody>
          <a:bodyPr>
            <a:normAutofit fontScale="92500" lnSpcReduction="20000"/>
          </a:bodyPr>
          <a:lstStyle/>
          <a:p>
            <a:pPr algn="l"/>
            <a:r>
              <a:rPr lang="en-US" sz="2400" dirty="0">
                <a:solidFill>
                  <a:srgbClr val="444444"/>
                </a:solidFill>
              </a:rPr>
              <a:t>NIA is part of NIH’s </a:t>
            </a:r>
            <a:r>
              <a:rPr lang="en-US" sz="2400" i="0" strike="noStrike" dirty="0">
                <a:solidFill>
                  <a:srgbClr val="000000"/>
                </a:solidFill>
                <a:effectLst/>
              </a:rPr>
              <a:t> </a:t>
            </a:r>
            <a:r>
              <a:rPr lang="en-US" sz="2400" i="0" dirty="0">
                <a:effectLst/>
              </a:rPr>
              <a:t>High-Risk, High-Reward Research program</a:t>
            </a:r>
            <a:r>
              <a:rPr lang="en-US" sz="2400" i="0" strike="noStrike" dirty="0">
                <a:solidFill>
                  <a:srgbClr val="000000"/>
                </a:solidFill>
                <a:effectLst/>
              </a:rPr>
              <a:t>, </a:t>
            </a:r>
            <a:r>
              <a:rPr lang="en-US" sz="2400" i="0" u="none" strike="noStrike" dirty="0">
                <a:solidFill>
                  <a:srgbClr val="000000"/>
                </a:solidFill>
                <a:effectLst/>
              </a:rPr>
              <a:t>and </a:t>
            </a:r>
            <a:r>
              <a:rPr lang="en-US" sz="2400" i="0" u="none" strike="noStrike" dirty="0">
                <a:solidFill>
                  <a:srgbClr val="444444"/>
                </a:solidFill>
                <a:effectLst/>
              </a:rPr>
              <a:t>supports exceptionally creative early career investigators who propose innovative, high-impact projects in the biomedical, behavioral or social sciences within the NIH mission.</a:t>
            </a:r>
            <a:r>
              <a:rPr lang="en-US" sz="2400" i="0" u="none" strike="noStrike" dirty="0">
                <a:solidFill>
                  <a:srgbClr val="000000"/>
                </a:solidFill>
                <a:effectLst/>
              </a:rPr>
              <a:t> NIA is looking for PIs of exceptional creativity who propose bold and highly innovative research projects with the potential to produce a major impact on broad, important areas relevant to the NIH mission.</a:t>
            </a:r>
            <a:endParaRPr lang="en-US" sz="2400" i="0" u="none" strike="noStrike" dirty="0">
              <a:solidFill>
                <a:srgbClr val="444444"/>
              </a:solidFill>
              <a:effectLst/>
            </a:endParaRPr>
          </a:p>
          <a:p>
            <a:pPr algn="l">
              <a:buFont typeface="Arial" panose="020B0604020202020204" pitchFamily="34" charset="0"/>
              <a:buChar char="•"/>
            </a:pPr>
            <a:r>
              <a:rPr lang="en-US" sz="2400" i="0" u="none" strike="noStrike" dirty="0">
                <a:solidFill>
                  <a:srgbClr val="444444"/>
                </a:solidFill>
                <a:effectLst/>
              </a:rPr>
              <a:t>Single PI only</a:t>
            </a:r>
          </a:p>
          <a:p>
            <a:pPr algn="l">
              <a:buFont typeface="Arial" panose="020B0604020202020204" pitchFamily="34" charset="0"/>
              <a:buChar char="•"/>
            </a:pPr>
            <a:r>
              <a:rPr lang="en-US" sz="2400" i="0" u="none" strike="noStrike" dirty="0">
                <a:solidFill>
                  <a:srgbClr val="444444"/>
                </a:solidFill>
                <a:effectLst/>
              </a:rPr>
              <a:t>Must have completed doctoral degree or postgraduate clinical training within last 10 years and never received a substantial NIH independent research award</a:t>
            </a:r>
          </a:p>
          <a:p>
            <a:pPr algn="l">
              <a:buFont typeface="Arial" panose="020B0604020202020204" pitchFamily="34" charset="0"/>
              <a:buChar char="•"/>
            </a:pPr>
            <a:r>
              <a:rPr lang="en-US" sz="2400" i="0" u="none" strike="noStrike" dirty="0">
                <a:solidFill>
                  <a:srgbClr val="444444"/>
                </a:solidFill>
                <a:effectLst/>
              </a:rPr>
              <a:t>No preliminary data required</a:t>
            </a:r>
          </a:p>
          <a:p>
            <a:pPr algn="l">
              <a:buFont typeface="Arial" panose="020B0604020202020204" pitchFamily="34" charset="0"/>
              <a:buChar char="•"/>
            </a:pPr>
            <a:r>
              <a:rPr lang="en-US" sz="2400" i="0" u="none" strike="noStrike" dirty="0">
                <a:solidFill>
                  <a:srgbClr val="444444"/>
                </a:solidFill>
                <a:effectLst/>
              </a:rPr>
              <a:t>Minimum of 25% research effort</a:t>
            </a:r>
          </a:p>
          <a:p>
            <a:pPr algn="l">
              <a:buFont typeface="Arial" panose="020B0604020202020204" pitchFamily="34" charset="0"/>
              <a:buChar char="•"/>
            </a:pPr>
            <a:r>
              <a:rPr lang="en-US" sz="2400" i="0" u="none" strike="noStrike" dirty="0">
                <a:solidFill>
                  <a:srgbClr val="444444"/>
                </a:solidFill>
                <a:effectLst/>
              </a:rPr>
              <a:t>$1.5 million in direct costs split in two multi-year segments</a:t>
            </a:r>
          </a:p>
          <a:p>
            <a:pPr algn="l">
              <a:buFont typeface="Arial" panose="020B0604020202020204" pitchFamily="34" charset="0"/>
              <a:buChar char="•"/>
            </a:pPr>
            <a:r>
              <a:rPr lang="en-US" sz="2400" i="0" u="none" strike="noStrike" dirty="0">
                <a:solidFill>
                  <a:srgbClr val="444444"/>
                </a:solidFill>
                <a:effectLst/>
              </a:rPr>
              <a:t>Deadline: August 19, 2024</a:t>
            </a:r>
          </a:p>
          <a:p>
            <a:pPr algn="l">
              <a:buFont typeface="Arial" panose="020B0604020202020204" pitchFamily="34" charset="0"/>
              <a:buChar char="•"/>
            </a:pPr>
            <a:r>
              <a:rPr lang="en-US" sz="2400" dirty="0">
                <a:solidFill>
                  <a:srgbClr val="FF0000"/>
                </a:solidFill>
              </a:rPr>
              <a:t>Webinar: June 25, 2024, 2:00-3:30 PM EDT</a:t>
            </a:r>
            <a:endParaRPr lang="en-US" sz="2400" i="0" u="none" strike="noStrike" dirty="0">
              <a:solidFill>
                <a:srgbClr val="FF0000"/>
              </a:solidFill>
              <a:effectLst/>
            </a:endParaRPr>
          </a:p>
          <a:p>
            <a:pPr algn="l">
              <a:buFont typeface="Arial" panose="020B0604020202020204" pitchFamily="34" charset="0"/>
              <a:buChar char="•"/>
            </a:pPr>
            <a:r>
              <a:rPr lang="en-US" sz="2400" i="0" u="none" strike="noStrike" dirty="0">
                <a:solidFill>
                  <a:srgbClr val="444444"/>
                </a:solidFill>
                <a:effectLst/>
                <a:hlinkClick r:id="rId2"/>
              </a:rPr>
              <a:t>https://commonfund.nih.gov/newinnovator</a:t>
            </a:r>
            <a:endParaRPr lang="en-US" sz="2400" i="0" u="none" strike="noStrike" dirty="0">
              <a:solidFill>
                <a:srgbClr val="444444"/>
              </a:solidFill>
              <a:effectLst/>
            </a:endParaRPr>
          </a:p>
        </p:txBody>
      </p:sp>
      <p:pic>
        <p:nvPicPr>
          <p:cNvPr id="7" name="Picture 6" descr="A picture containing text&#10;&#10;Description automatically generated">
            <a:extLst>
              <a:ext uri="{FF2B5EF4-FFF2-40B4-BE49-F238E27FC236}">
                <a16:creationId xmlns:a16="http://schemas.microsoft.com/office/drawing/2014/main" id="{EB4D56D5-83C6-B208-0889-D72A4E651B74}"/>
              </a:ext>
            </a:extLst>
          </p:cNvPr>
          <p:cNvPicPr>
            <a:picLocks noChangeAspect="1"/>
          </p:cNvPicPr>
          <p:nvPr/>
        </p:nvPicPr>
        <p:blipFill>
          <a:blip r:embed="rId3"/>
          <a:stretch>
            <a:fillRect/>
          </a:stretch>
        </p:blipFill>
        <p:spPr>
          <a:xfrm>
            <a:off x="6819900" y="90801"/>
            <a:ext cx="5372100" cy="1054100"/>
          </a:xfrm>
          <a:prstGeom prst="rect">
            <a:avLst/>
          </a:prstGeom>
        </p:spPr>
      </p:pic>
    </p:spTree>
    <p:extLst>
      <p:ext uri="{BB962C8B-B14F-4D97-AF65-F5344CB8AC3E}">
        <p14:creationId xmlns:p14="http://schemas.microsoft.com/office/powerpoint/2010/main" val="1150665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F826CF-2EDB-F530-25E0-45CF66F6792F}"/>
              </a:ext>
            </a:extLst>
          </p:cNvPr>
          <p:cNvSpPr>
            <a:spLocks noGrp="1"/>
          </p:cNvSpPr>
          <p:nvPr>
            <p:ph type="title"/>
          </p:nvPr>
        </p:nvSpPr>
        <p:spPr>
          <a:xfrm>
            <a:off x="351020" y="365125"/>
            <a:ext cx="10515600" cy="1325563"/>
          </a:xfrm>
        </p:spPr>
        <p:txBody>
          <a:bodyPr>
            <a:normAutofit/>
          </a:bodyPr>
          <a:lstStyle/>
          <a:p>
            <a:r>
              <a:rPr lang="en-US" dirty="0">
                <a:latin typeface="+mn-lt"/>
              </a:rPr>
              <a:t>NIH Early Career Awards</a:t>
            </a:r>
          </a:p>
        </p:txBody>
      </p:sp>
      <p:sp>
        <p:nvSpPr>
          <p:cNvPr id="5" name="Content Placeholder 4">
            <a:extLst>
              <a:ext uri="{FF2B5EF4-FFF2-40B4-BE49-F238E27FC236}">
                <a16:creationId xmlns:a16="http://schemas.microsoft.com/office/drawing/2014/main" id="{E64AEBCB-B580-4990-6291-779DE299D563}"/>
              </a:ext>
            </a:extLst>
          </p:cNvPr>
          <p:cNvSpPr>
            <a:spLocks noGrp="1"/>
          </p:cNvSpPr>
          <p:nvPr>
            <p:ph idx="1"/>
          </p:nvPr>
        </p:nvSpPr>
        <p:spPr>
          <a:xfrm>
            <a:off x="755753" y="1788125"/>
            <a:ext cx="10906593" cy="4633326"/>
          </a:xfrm>
        </p:spPr>
        <p:txBody>
          <a:bodyPr>
            <a:normAutofit/>
          </a:bodyPr>
          <a:lstStyle/>
          <a:p>
            <a:pPr algn="l"/>
            <a:r>
              <a:rPr lang="en-US" sz="2400" i="0" u="none" strike="noStrike" dirty="0">
                <a:solidFill>
                  <a:srgbClr val="444444"/>
                </a:solidFill>
                <a:effectLst/>
                <a:cs typeface="Calibri" panose="020F0502020204030204" pitchFamily="34" charset="0"/>
              </a:rPr>
              <a:t>K01 – Mentored Research Scientist Development Award</a:t>
            </a:r>
          </a:p>
          <a:p>
            <a:r>
              <a:rPr lang="en-US" sz="2400" dirty="0">
                <a:solidFill>
                  <a:srgbClr val="444444"/>
                </a:solidFill>
                <a:cs typeface="Calibri" panose="020F0502020204030204" pitchFamily="34" charset="0"/>
              </a:rPr>
              <a:t>K08 - </a:t>
            </a:r>
            <a:r>
              <a:rPr lang="en-US" sz="2400" b="0" i="0" u="none" strike="noStrike" dirty="0">
                <a:solidFill>
                  <a:srgbClr val="505050"/>
                </a:solidFill>
                <a:effectLst/>
              </a:rPr>
              <a:t>Mentored Clinical Scientist Research Career Development Award</a:t>
            </a:r>
            <a:endParaRPr lang="en-US" sz="2400" dirty="0">
              <a:solidFill>
                <a:srgbClr val="444444"/>
              </a:solidFill>
              <a:cs typeface="Calibri" panose="020F0502020204030204" pitchFamily="34" charset="0"/>
            </a:endParaRPr>
          </a:p>
          <a:p>
            <a:r>
              <a:rPr lang="en-US" sz="2400" i="0" u="none" strike="noStrike" dirty="0">
                <a:solidFill>
                  <a:srgbClr val="444444"/>
                </a:solidFill>
                <a:effectLst/>
                <a:cs typeface="Calibri" panose="020F0502020204030204" pitchFamily="34" charset="0"/>
              </a:rPr>
              <a:t>K23 - </a:t>
            </a:r>
            <a:r>
              <a:rPr lang="en-US" sz="2400" b="0" i="0" u="none" strike="noStrike" dirty="0">
                <a:solidFill>
                  <a:srgbClr val="505050"/>
                </a:solidFill>
                <a:effectLst/>
              </a:rPr>
              <a:t>Mentored Patient-Oriented Research Career Development Award</a:t>
            </a:r>
          </a:p>
          <a:p>
            <a:r>
              <a:rPr lang="en-US" sz="2400" b="0" i="0" u="none" strike="noStrike" dirty="0">
                <a:solidFill>
                  <a:srgbClr val="293340"/>
                </a:solidFill>
                <a:effectLst/>
              </a:rPr>
              <a:t>An application must include a strong and credible plan for the applicant's transition to research independence, including milestones, and evidence of significant institutional commitment to the continued development of the applicant as an independent researcher at the applicant institution. Applicants are expected to plan to apply for independent research support during the later years of their mentored career award.</a:t>
            </a:r>
            <a:endParaRPr lang="en-US" sz="2400" b="0" i="0" u="none" strike="noStrike" dirty="0">
              <a:solidFill>
                <a:srgbClr val="505050"/>
              </a:solidFill>
              <a:effectLst/>
            </a:endParaRPr>
          </a:p>
          <a:p>
            <a:r>
              <a:rPr lang="en-US" sz="2400" b="0" i="0" u="none" strike="noStrike" dirty="0">
                <a:solidFill>
                  <a:srgbClr val="293340"/>
                </a:solidFill>
                <a:effectLst/>
              </a:rPr>
              <a:t>By the time of award, the individual must be a citizen or a non-citizen national of the United States or have been lawfully admitted for permanent residence</a:t>
            </a:r>
            <a:endParaRPr lang="en-US" sz="2400" b="0" i="0" u="none" strike="noStrike" dirty="0">
              <a:solidFill>
                <a:srgbClr val="505050"/>
              </a:solidFill>
              <a:effectLst/>
            </a:endParaRPr>
          </a:p>
          <a:p>
            <a:pPr algn="l"/>
            <a:endParaRPr lang="en-US" sz="2400" i="0" u="none" strike="noStrike" dirty="0">
              <a:solidFill>
                <a:srgbClr val="444444"/>
              </a:solidFill>
              <a:effectLst/>
              <a:cs typeface="Calibri" panose="020F0502020204030204" pitchFamily="34" charset="0"/>
            </a:endParaRPr>
          </a:p>
          <a:p>
            <a:pPr algn="l"/>
            <a:endParaRPr lang="en-US" sz="2400" i="0" u="none" strike="noStrike" dirty="0">
              <a:solidFill>
                <a:srgbClr val="444444"/>
              </a:solidFill>
              <a:effectLst/>
              <a:cs typeface="Calibri" panose="020F0502020204030204" pitchFamily="34" charset="0"/>
            </a:endParaRPr>
          </a:p>
        </p:txBody>
      </p:sp>
      <p:pic>
        <p:nvPicPr>
          <p:cNvPr id="7" name="Picture 6" descr="A picture containing text&#10;&#10;Description automatically generated">
            <a:extLst>
              <a:ext uri="{FF2B5EF4-FFF2-40B4-BE49-F238E27FC236}">
                <a16:creationId xmlns:a16="http://schemas.microsoft.com/office/drawing/2014/main" id="{EB4D56D5-83C6-B208-0889-D72A4E651B74}"/>
              </a:ext>
            </a:extLst>
          </p:cNvPr>
          <p:cNvPicPr>
            <a:picLocks noChangeAspect="1"/>
          </p:cNvPicPr>
          <p:nvPr/>
        </p:nvPicPr>
        <p:blipFill>
          <a:blip r:embed="rId2"/>
          <a:stretch>
            <a:fillRect/>
          </a:stretch>
        </p:blipFill>
        <p:spPr>
          <a:xfrm>
            <a:off x="6819900" y="90801"/>
            <a:ext cx="5372100" cy="1054100"/>
          </a:xfrm>
          <a:prstGeom prst="rect">
            <a:avLst/>
          </a:prstGeom>
        </p:spPr>
      </p:pic>
    </p:spTree>
    <p:extLst>
      <p:ext uri="{BB962C8B-B14F-4D97-AF65-F5344CB8AC3E}">
        <p14:creationId xmlns:p14="http://schemas.microsoft.com/office/powerpoint/2010/main" val="2305053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F826CF-2EDB-F530-25E0-45CF66F6792F}"/>
              </a:ext>
            </a:extLst>
          </p:cNvPr>
          <p:cNvSpPr>
            <a:spLocks noGrp="1"/>
          </p:cNvSpPr>
          <p:nvPr>
            <p:ph type="title"/>
          </p:nvPr>
        </p:nvSpPr>
        <p:spPr>
          <a:xfrm>
            <a:off x="351020" y="365125"/>
            <a:ext cx="10515600" cy="1325563"/>
          </a:xfrm>
        </p:spPr>
        <p:txBody>
          <a:bodyPr>
            <a:normAutofit/>
          </a:bodyPr>
          <a:lstStyle/>
          <a:p>
            <a:r>
              <a:rPr lang="en-US" dirty="0">
                <a:latin typeface="+mn-lt"/>
              </a:rPr>
              <a:t>Many Other</a:t>
            </a:r>
          </a:p>
        </p:txBody>
      </p:sp>
      <p:sp>
        <p:nvSpPr>
          <p:cNvPr id="5" name="Content Placeholder 4">
            <a:extLst>
              <a:ext uri="{FF2B5EF4-FFF2-40B4-BE49-F238E27FC236}">
                <a16:creationId xmlns:a16="http://schemas.microsoft.com/office/drawing/2014/main" id="{E64AEBCB-B580-4990-6291-779DE299D563}"/>
              </a:ext>
            </a:extLst>
          </p:cNvPr>
          <p:cNvSpPr>
            <a:spLocks noGrp="1"/>
          </p:cNvSpPr>
          <p:nvPr>
            <p:ph idx="1"/>
          </p:nvPr>
        </p:nvSpPr>
        <p:spPr>
          <a:xfrm>
            <a:off x="755753" y="1788125"/>
            <a:ext cx="10906593" cy="4633326"/>
          </a:xfrm>
        </p:spPr>
        <p:txBody>
          <a:bodyPr>
            <a:normAutofit/>
          </a:bodyPr>
          <a:lstStyle/>
          <a:p>
            <a:r>
              <a:rPr lang="en-US" sz="2400" dirty="0">
                <a:effectLst/>
              </a:rPr>
              <a:t>USDA National Institute of Food and Agriculture Agriculture and Food Research Initiative (AFRI)</a:t>
            </a:r>
          </a:p>
          <a:p>
            <a:r>
              <a:rPr lang="en-US" sz="2400" i="0" u="none" strike="noStrike" dirty="0">
                <a:solidFill>
                  <a:srgbClr val="444444"/>
                </a:solidFill>
                <a:cs typeface="Calibri" panose="020F0502020204030204" pitchFamily="34" charset="0"/>
              </a:rPr>
              <a:t>EPA Early Career Awards</a:t>
            </a:r>
          </a:p>
          <a:p>
            <a:r>
              <a:rPr lang="en-US" sz="2400" dirty="0">
                <a:solidFill>
                  <a:srgbClr val="444444"/>
                </a:solidFill>
                <a:cs typeface="Calibri" panose="020F0502020204030204" pitchFamily="34" charset="0"/>
              </a:rPr>
              <a:t>NIST</a:t>
            </a:r>
            <a:endParaRPr lang="en-US" sz="2400" i="0" u="none" strike="noStrike" dirty="0">
              <a:solidFill>
                <a:srgbClr val="444444"/>
              </a:solidFill>
              <a:cs typeface="Calibri" panose="020F0502020204030204" pitchFamily="34" charset="0"/>
            </a:endParaRPr>
          </a:p>
          <a:p>
            <a:r>
              <a:rPr lang="en-US" sz="2400" dirty="0">
                <a:solidFill>
                  <a:srgbClr val="444444"/>
                </a:solidFill>
                <a:cs typeface="Calibri" panose="020F0502020204030204" pitchFamily="34" charset="0"/>
              </a:rPr>
              <a:t>Currently no details published</a:t>
            </a:r>
          </a:p>
          <a:p>
            <a:pPr lvl="1"/>
            <a:r>
              <a:rPr lang="en-US" sz="2000" dirty="0">
                <a:solidFill>
                  <a:srgbClr val="444444"/>
                </a:solidFill>
                <a:cs typeface="Calibri" panose="020F0502020204030204" pitchFamily="34" charset="0"/>
              </a:rPr>
              <a:t>Information available is from before 2022</a:t>
            </a:r>
          </a:p>
          <a:p>
            <a:pPr lvl="1"/>
            <a:r>
              <a:rPr lang="en-US" sz="2000" dirty="0">
                <a:solidFill>
                  <a:srgbClr val="444444"/>
                </a:solidFill>
                <a:cs typeface="Calibri" panose="020F0502020204030204" pitchFamily="34" charset="0"/>
              </a:rPr>
              <a:t>Different directorates have different rules and deadlines</a:t>
            </a:r>
          </a:p>
          <a:p>
            <a:pPr lvl="2"/>
            <a:r>
              <a:rPr lang="en-US" dirty="0">
                <a:solidFill>
                  <a:srgbClr val="444444"/>
                </a:solidFill>
                <a:cs typeface="Calibri" panose="020F0502020204030204" pitchFamily="34" charset="0"/>
              </a:rPr>
              <a:t>E.g. EPA’s STAR program has “regular” and “early career” award tracks</a:t>
            </a:r>
          </a:p>
          <a:p>
            <a:pPr lvl="1"/>
            <a:r>
              <a:rPr lang="en-US" sz="2000" i="0" u="none" strike="noStrike" dirty="0">
                <a:solidFill>
                  <a:srgbClr val="444444"/>
                </a:solidFill>
                <a:cs typeface="Calibri" panose="020F0502020204030204" pitchFamily="34" charset="0"/>
              </a:rPr>
              <a:t>Talk to the Program Manager</a:t>
            </a:r>
          </a:p>
          <a:p>
            <a:pPr lvl="1"/>
            <a:r>
              <a:rPr lang="en-US" sz="2000" i="0" u="none" strike="noStrike" dirty="0">
                <a:solidFill>
                  <a:srgbClr val="444444"/>
                </a:solidFill>
                <a:cs typeface="Calibri" panose="020F0502020204030204" pitchFamily="34" charset="0"/>
              </a:rPr>
              <a:t>Use PIVOT</a:t>
            </a:r>
          </a:p>
          <a:p>
            <a:pPr lvl="1"/>
            <a:r>
              <a:rPr lang="en-US" sz="2000" dirty="0">
                <a:solidFill>
                  <a:srgbClr val="444444"/>
                </a:solidFill>
                <a:cs typeface="Calibri" panose="020F0502020204030204" pitchFamily="34" charset="0"/>
              </a:rPr>
              <a:t>Visit </a:t>
            </a:r>
            <a:r>
              <a:rPr lang="en-US" sz="2000" dirty="0" err="1">
                <a:solidFill>
                  <a:srgbClr val="444444"/>
                </a:solidFill>
                <a:cs typeface="Calibri" panose="020F0502020204030204" pitchFamily="34" charset="0"/>
              </a:rPr>
              <a:t>Grants.gov</a:t>
            </a:r>
            <a:endParaRPr lang="en-US" sz="2000" i="0" u="none" strike="noStrike" dirty="0">
              <a:solidFill>
                <a:srgbClr val="444444"/>
              </a:solidFill>
              <a:cs typeface="Calibri" panose="020F0502020204030204" pitchFamily="34" charset="0"/>
            </a:endParaRPr>
          </a:p>
          <a:p>
            <a:pPr algn="l"/>
            <a:endParaRPr lang="en-US" sz="2400" i="0" u="none" strike="noStrike" dirty="0">
              <a:solidFill>
                <a:srgbClr val="444444"/>
              </a:solidFill>
              <a:effectLst/>
              <a:cs typeface="Calibri" panose="020F0502020204030204" pitchFamily="34" charset="0"/>
            </a:endParaRPr>
          </a:p>
        </p:txBody>
      </p:sp>
    </p:spTree>
    <p:extLst>
      <p:ext uri="{BB962C8B-B14F-4D97-AF65-F5344CB8AC3E}">
        <p14:creationId xmlns:p14="http://schemas.microsoft.com/office/powerpoint/2010/main" val="437704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F826CF-2EDB-F530-25E0-45CF66F6792F}"/>
              </a:ext>
            </a:extLst>
          </p:cNvPr>
          <p:cNvSpPr>
            <a:spLocks noGrp="1"/>
          </p:cNvSpPr>
          <p:nvPr>
            <p:ph type="title"/>
          </p:nvPr>
        </p:nvSpPr>
        <p:spPr/>
        <p:txBody>
          <a:bodyPr/>
          <a:lstStyle/>
          <a:p>
            <a:r>
              <a:rPr lang="en-US" b="1" dirty="0"/>
              <a:t>National Science Foundation</a:t>
            </a:r>
          </a:p>
        </p:txBody>
      </p:sp>
      <p:sp>
        <p:nvSpPr>
          <p:cNvPr id="5" name="Content Placeholder 4">
            <a:extLst>
              <a:ext uri="{FF2B5EF4-FFF2-40B4-BE49-F238E27FC236}">
                <a16:creationId xmlns:a16="http://schemas.microsoft.com/office/drawing/2014/main" id="{E64AEBCB-B580-4990-6291-779DE299D563}"/>
              </a:ext>
            </a:extLst>
          </p:cNvPr>
          <p:cNvSpPr>
            <a:spLocks noGrp="1"/>
          </p:cNvSpPr>
          <p:nvPr>
            <p:ph idx="1"/>
          </p:nvPr>
        </p:nvSpPr>
        <p:spPr>
          <a:xfrm>
            <a:off x="838200" y="1612214"/>
            <a:ext cx="10515600" cy="4753936"/>
          </a:xfrm>
        </p:spPr>
        <p:txBody>
          <a:bodyPr>
            <a:noAutofit/>
          </a:bodyPr>
          <a:lstStyle/>
          <a:p>
            <a:r>
              <a:rPr lang="en-US" sz="2000" b="0" i="0" u="none" strike="noStrike" dirty="0">
                <a:solidFill>
                  <a:srgbClr val="1B1B1B"/>
                </a:solidFill>
                <a:effectLst/>
                <a:latin typeface="Calibri" panose="020F0502020204030204" pitchFamily="34" charset="0"/>
                <a:cs typeface="Calibri" panose="020F0502020204030204" pitchFamily="34" charset="0"/>
              </a:rPr>
              <a:t>The National Science Foundation has programs for early career faculty</a:t>
            </a:r>
          </a:p>
          <a:p>
            <a:r>
              <a:rPr lang="en-US" sz="2000" b="0" i="0" u="none" strike="noStrike" dirty="0">
                <a:solidFill>
                  <a:srgbClr val="1B1B1B"/>
                </a:solidFill>
                <a:effectLst/>
                <a:latin typeface="Calibri" panose="020F0502020204030204" pitchFamily="34" charset="0"/>
                <a:cs typeface="Calibri" panose="020F0502020204030204" pitchFamily="34" charset="0"/>
              </a:rPr>
              <a:t> CRII: </a:t>
            </a:r>
          </a:p>
          <a:p>
            <a:pPr lvl="1"/>
            <a:r>
              <a:rPr lang="en-US" sz="1600" dirty="0">
                <a:effectLst/>
                <a:latin typeface="Calibri" panose="020F0502020204030204" pitchFamily="34" charset="0"/>
                <a:cs typeface="Calibri" panose="020F0502020204030204" pitchFamily="34" charset="0"/>
              </a:rPr>
              <a:t>Computer and Information Science and Engineering Research Initiation Initiative (CRII). Supports early-career scientists in computer and information science and engineering (CISE). </a:t>
            </a:r>
            <a:r>
              <a:rPr lang="en-US" sz="1600" dirty="0">
                <a:solidFill>
                  <a:srgbClr val="191919"/>
                </a:solidFill>
                <a:effectLst/>
                <a:latin typeface="Calibri" panose="020F0502020204030204" pitchFamily="34" charset="0"/>
                <a:cs typeface="Calibri" panose="020F0502020204030204" pitchFamily="34" charset="0"/>
              </a:rPr>
              <a:t>Must be in the </a:t>
            </a:r>
            <a:r>
              <a:rPr lang="en-US" sz="1600" b="1" dirty="0">
                <a:solidFill>
                  <a:srgbClr val="191919"/>
                </a:solidFill>
                <a:effectLst/>
                <a:latin typeface="Calibri" panose="020F0502020204030204" pitchFamily="34" charset="0"/>
                <a:cs typeface="Calibri" panose="020F0502020204030204" pitchFamily="34" charset="0"/>
              </a:rPr>
              <a:t>first three years</a:t>
            </a:r>
            <a:r>
              <a:rPr lang="en-US" sz="1600" dirty="0">
                <a:solidFill>
                  <a:srgbClr val="191919"/>
                </a:solidFill>
                <a:effectLst/>
                <a:latin typeface="Calibri" panose="020F0502020204030204" pitchFamily="34" charset="0"/>
                <a:cs typeface="Calibri" panose="020F0502020204030204" pitchFamily="34" charset="0"/>
              </a:rPr>
              <a:t> in a primary academic position after the PhD, but not more than six years after completion of the PhD. </a:t>
            </a:r>
            <a:r>
              <a:rPr lang="en-US" sz="1600" dirty="0">
                <a:solidFill>
                  <a:srgbClr val="191919"/>
                </a:solidFill>
                <a:latin typeface="Calibri" panose="020F0502020204030204" pitchFamily="34" charset="0"/>
                <a:cs typeface="Calibri" panose="020F0502020204030204" pitchFamily="34" charset="0"/>
              </a:rPr>
              <a:t> </a:t>
            </a:r>
            <a:r>
              <a:rPr lang="en-US" sz="1600" dirty="0">
                <a:effectLst/>
                <a:latin typeface="Calibri" panose="020F0502020204030204" pitchFamily="34" charset="0"/>
                <a:cs typeface="Calibri" panose="020F0502020204030204" pitchFamily="34" charset="0"/>
              </a:rPr>
              <a:t>Cannot have any other Federal grant or contract as a PI or be in n R1 institution</a:t>
            </a:r>
          </a:p>
          <a:p>
            <a:pPr lvl="1"/>
            <a:r>
              <a:rPr lang="en-US" sz="1600" dirty="0">
                <a:latin typeface="Calibri" panose="020F0502020204030204" pitchFamily="34" charset="0"/>
                <a:cs typeface="Calibri" panose="020F0502020204030204" pitchFamily="34" charset="0"/>
              </a:rPr>
              <a:t>$175,000 for 24 months</a:t>
            </a:r>
            <a:endParaRPr lang="en-US" sz="1600" dirty="0">
              <a:effectLst/>
              <a:latin typeface="Calibri" panose="020F0502020204030204" pitchFamily="34" charset="0"/>
              <a:cs typeface="Calibri" panose="020F0502020204030204" pitchFamily="34" charset="0"/>
            </a:endParaRPr>
          </a:p>
          <a:p>
            <a:pPr lvl="1"/>
            <a:r>
              <a:rPr lang="en-US" sz="1600" dirty="0">
                <a:latin typeface="Calibri" panose="020F0502020204030204" pitchFamily="34" charset="0"/>
                <a:cs typeface="Calibri" panose="020F0502020204030204" pitchFamily="34" charset="0"/>
              </a:rPr>
              <a:t>Due date: September 18, 2024</a:t>
            </a:r>
            <a:endParaRPr lang="en-US" sz="1600" dirty="0">
              <a:effectLst/>
              <a:latin typeface="Calibri" panose="020F0502020204030204" pitchFamily="34" charset="0"/>
              <a:cs typeface="Calibri" panose="020F0502020204030204" pitchFamily="34" charset="0"/>
            </a:endParaRPr>
          </a:p>
          <a:p>
            <a:pPr lvl="1"/>
            <a:endParaRPr lang="en-US" sz="1600" dirty="0">
              <a:solidFill>
                <a:srgbClr val="1B1B1B"/>
              </a:solidFill>
              <a:latin typeface="Calibri" panose="020F0502020204030204" pitchFamily="34" charset="0"/>
              <a:cs typeface="Calibri" panose="020F0502020204030204" pitchFamily="34" charset="0"/>
            </a:endParaRPr>
          </a:p>
          <a:p>
            <a:r>
              <a:rPr lang="en-US" sz="2000" b="0" i="0" u="none" strike="noStrike" dirty="0">
                <a:solidFill>
                  <a:srgbClr val="1B1B1B"/>
                </a:solidFill>
                <a:effectLst/>
                <a:latin typeface="Calibri" panose="020F0502020204030204" pitchFamily="34" charset="0"/>
                <a:cs typeface="Calibri" panose="020F0502020204030204" pitchFamily="34" charset="0"/>
              </a:rPr>
              <a:t>ERI: </a:t>
            </a:r>
          </a:p>
          <a:p>
            <a:pPr lvl="1"/>
            <a:r>
              <a:rPr lang="en-US" sz="1600" dirty="0">
                <a:solidFill>
                  <a:srgbClr val="191919"/>
                </a:solidFill>
                <a:effectLst/>
                <a:latin typeface="Calibri" panose="020F0502020204030204" pitchFamily="34" charset="0"/>
                <a:cs typeface="Calibri" panose="020F0502020204030204" pitchFamily="34" charset="0"/>
              </a:rPr>
              <a:t>The NSF Directorate for Engineering (ENG) seeks to build engineering research capacity across the nation by investing in new academic investigators. </a:t>
            </a:r>
            <a:r>
              <a:rPr lang="en-US" sz="1600" dirty="0">
                <a:effectLst/>
                <a:latin typeface="Calibri" panose="020F0502020204030204" pitchFamily="34" charset="0"/>
                <a:cs typeface="Calibri" panose="020F0502020204030204" pitchFamily="34" charset="0"/>
              </a:rPr>
              <a:t>L</a:t>
            </a:r>
            <a:r>
              <a:rPr lang="en-US" sz="1600" dirty="0">
                <a:solidFill>
                  <a:srgbClr val="191919"/>
                </a:solidFill>
                <a:effectLst/>
                <a:latin typeface="Calibri" panose="020F0502020204030204" pitchFamily="34" charset="0"/>
                <a:cs typeface="Calibri" panose="020F0502020204030204" pitchFamily="34" charset="0"/>
              </a:rPr>
              <a:t>imited to investigators who are </a:t>
            </a:r>
            <a:r>
              <a:rPr lang="en-US" sz="1600" b="1" dirty="0">
                <a:solidFill>
                  <a:srgbClr val="191919"/>
                </a:solidFill>
                <a:effectLst/>
                <a:latin typeface="Calibri" panose="020F0502020204030204" pitchFamily="34" charset="0"/>
                <a:cs typeface="Calibri" panose="020F0502020204030204" pitchFamily="34" charset="0"/>
              </a:rPr>
              <a:t>not</a:t>
            </a:r>
            <a:r>
              <a:rPr lang="en-US" sz="1600" dirty="0">
                <a:solidFill>
                  <a:srgbClr val="191919"/>
                </a:solidFill>
                <a:effectLst/>
                <a:latin typeface="Calibri" panose="020F0502020204030204" pitchFamily="34" charset="0"/>
                <a:cs typeface="Calibri" panose="020F0502020204030204" pitchFamily="34" charset="0"/>
              </a:rPr>
              <a:t> affiliated with R1 institutions. At the time of the proposal submission deadline, the PI may not have been a PI, Co-PI or equivalent on any current or prior awarded NSF research grant (including subaward) or have had research support from any other Federal Agency</a:t>
            </a:r>
          </a:p>
          <a:p>
            <a:pPr lvl="1"/>
            <a:r>
              <a:rPr lang="en-US" sz="1600" dirty="0">
                <a:solidFill>
                  <a:srgbClr val="191919"/>
                </a:solidFill>
                <a:latin typeface="Calibri" panose="020F0502020204030204" pitchFamily="34" charset="0"/>
                <a:cs typeface="Calibri" panose="020F0502020204030204" pitchFamily="34" charset="0"/>
              </a:rPr>
              <a:t>Single PI</a:t>
            </a:r>
          </a:p>
          <a:p>
            <a:pPr lvl="1"/>
            <a:r>
              <a:rPr lang="en-US" sz="1600" dirty="0">
                <a:solidFill>
                  <a:srgbClr val="191919"/>
                </a:solidFill>
                <a:effectLst/>
                <a:latin typeface="Calibri" panose="020F0502020204030204" pitchFamily="34" charset="0"/>
                <a:cs typeface="Calibri" panose="020F0502020204030204" pitchFamily="34" charset="0"/>
              </a:rPr>
              <a:t>Maximum $200,000 for 24 months</a:t>
            </a:r>
            <a:endParaRPr lang="en-US" sz="1600" dirty="0">
              <a:effectLst/>
              <a:latin typeface="Calibri" panose="020F0502020204030204" pitchFamily="34" charset="0"/>
              <a:cs typeface="Calibri" panose="020F0502020204030204" pitchFamily="34" charset="0"/>
            </a:endParaRPr>
          </a:p>
        </p:txBody>
      </p:sp>
      <p:pic>
        <p:nvPicPr>
          <p:cNvPr id="6" name="Picture 5" descr="A picture containing logo&#10;&#10;Description automatically generated">
            <a:extLst>
              <a:ext uri="{FF2B5EF4-FFF2-40B4-BE49-F238E27FC236}">
                <a16:creationId xmlns:a16="http://schemas.microsoft.com/office/drawing/2014/main" id="{1293E165-D732-FEAF-9ED7-F8BC1C1F4F11}"/>
              </a:ext>
            </a:extLst>
          </p:cNvPr>
          <p:cNvPicPr>
            <a:picLocks noChangeAspect="1"/>
          </p:cNvPicPr>
          <p:nvPr/>
        </p:nvPicPr>
        <p:blipFill>
          <a:blip r:embed="rId2"/>
          <a:stretch>
            <a:fillRect/>
          </a:stretch>
        </p:blipFill>
        <p:spPr>
          <a:xfrm>
            <a:off x="9051353" y="208212"/>
            <a:ext cx="3020726" cy="1247089"/>
          </a:xfrm>
          <a:prstGeom prst="rect">
            <a:avLst/>
          </a:prstGeom>
        </p:spPr>
      </p:pic>
    </p:spTree>
    <p:extLst>
      <p:ext uri="{BB962C8B-B14F-4D97-AF65-F5344CB8AC3E}">
        <p14:creationId xmlns:p14="http://schemas.microsoft.com/office/powerpoint/2010/main" val="4247320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F826CF-2EDB-F530-25E0-45CF66F6792F}"/>
              </a:ext>
            </a:extLst>
          </p:cNvPr>
          <p:cNvSpPr>
            <a:spLocks noGrp="1"/>
          </p:cNvSpPr>
          <p:nvPr>
            <p:ph type="title"/>
          </p:nvPr>
        </p:nvSpPr>
        <p:spPr>
          <a:xfrm>
            <a:off x="650823" y="168974"/>
            <a:ext cx="10515600" cy="1325563"/>
          </a:xfrm>
        </p:spPr>
        <p:txBody>
          <a:bodyPr/>
          <a:lstStyle/>
          <a:p>
            <a:r>
              <a:rPr lang="en-US" b="1" dirty="0"/>
              <a:t>NSF CAREER</a:t>
            </a:r>
          </a:p>
        </p:txBody>
      </p:sp>
      <p:sp>
        <p:nvSpPr>
          <p:cNvPr id="5" name="Content Placeholder 4">
            <a:extLst>
              <a:ext uri="{FF2B5EF4-FFF2-40B4-BE49-F238E27FC236}">
                <a16:creationId xmlns:a16="http://schemas.microsoft.com/office/drawing/2014/main" id="{E64AEBCB-B580-4990-6291-779DE299D563}"/>
              </a:ext>
            </a:extLst>
          </p:cNvPr>
          <p:cNvSpPr>
            <a:spLocks noGrp="1"/>
          </p:cNvSpPr>
          <p:nvPr>
            <p:ph idx="1"/>
          </p:nvPr>
        </p:nvSpPr>
        <p:spPr>
          <a:xfrm>
            <a:off x="703289" y="1533775"/>
            <a:ext cx="10515600" cy="4753936"/>
          </a:xfrm>
        </p:spPr>
        <p:txBody>
          <a:bodyPr>
            <a:noAutofit/>
          </a:bodyPr>
          <a:lstStyle/>
          <a:p>
            <a:r>
              <a:rPr lang="en-US" sz="1600" b="0" i="1" u="none" strike="noStrike" dirty="0">
                <a:solidFill>
                  <a:srgbClr val="1B1B1B"/>
                </a:solidFill>
                <a:effectLst/>
              </a:rPr>
              <a:t>CAREER</a:t>
            </a:r>
            <a:r>
              <a:rPr lang="en-US" sz="1600" b="0" i="0" u="none" strike="noStrike" dirty="0">
                <a:solidFill>
                  <a:srgbClr val="1B1B1B"/>
                </a:solidFill>
                <a:effectLst/>
              </a:rPr>
              <a:t>: The Faculty Early Career Development (CAREER) Program supports early-career faculty who have the potential to serve as academic role models in research and education and to lead advances in the mission of their department or organization</a:t>
            </a:r>
          </a:p>
          <a:p>
            <a:r>
              <a:rPr lang="en-US" sz="1600" dirty="0">
                <a:solidFill>
                  <a:srgbClr val="1B1B1B"/>
                </a:solidFill>
              </a:rPr>
              <a:t>Qualifications:</a:t>
            </a:r>
          </a:p>
          <a:p>
            <a:pPr lvl="1"/>
            <a:r>
              <a:rPr lang="en-US" sz="1400" dirty="0">
                <a:effectLst/>
              </a:rPr>
              <a:t>Hold a doctoral degree by proposal deadline </a:t>
            </a:r>
          </a:p>
          <a:p>
            <a:pPr lvl="1"/>
            <a:r>
              <a:rPr lang="en-US" sz="1400" dirty="0">
                <a:effectLst/>
              </a:rPr>
              <a:t>Be untenured and employed in an at least 50% tenure-track (or tenure- track-equivalent) assistant professor (or equivalent title) position at an eligible institution as of the annual deadline </a:t>
            </a:r>
          </a:p>
          <a:p>
            <a:pPr lvl="1"/>
            <a:r>
              <a:rPr lang="en-US" sz="1400" dirty="0">
                <a:effectLst/>
              </a:rPr>
              <a:t>Have both research and educational responsibilities at the eligible institution </a:t>
            </a:r>
          </a:p>
          <a:p>
            <a:pPr lvl="1"/>
            <a:r>
              <a:rPr lang="en-US" sz="1400" dirty="0">
                <a:effectLst/>
              </a:rPr>
              <a:t>Have not previously received a CAREER award </a:t>
            </a:r>
          </a:p>
          <a:p>
            <a:pPr lvl="1"/>
            <a:r>
              <a:rPr lang="en-US" sz="1400" dirty="0">
                <a:effectLst/>
              </a:rPr>
              <a:t>Have not had more than two CAREER proposals reviewed previously </a:t>
            </a:r>
          </a:p>
          <a:p>
            <a:r>
              <a:rPr lang="en-US" sz="1600" dirty="0"/>
              <a:t>What makes a CAREER award different:</a:t>
            </a:r>
          </a:p>
          <a:p>
            <a:pPr lvl="1"/>
            <a:r>
              <a:rPr lang="en-US" sz="1400" dirty="0">
                <a:effectLst/>
              </a:rPr>
              <a:t>All CAREER proposals must have an integrated research and education plan at their core</a:t>
            </a:r>
          </a:p>
          <a:p>
            <a:pPr lvl="1"/>
            <a:r>
              <a:rPr lang="en-US" sz="1400" dirty="0"/>
              <a:t>Department letter is important:</a:t>
            </a:r>
          </a:p>
          <a:p>
            <a:pPr lvl="2"/>
            <a:r>
              <a:rPr lang="en-US" sz="1400" dirty="0">
                <a:effectLst/>
              </a:rPr>
              <a:t>Description of how the PI’s career goals and responsibilities mesh with that of the organization and department </a:t>
            </a:r>
          </a:p>
          <a:p>
            <a:pPr lvl="2"/>
            <a:r>
              <a:rPr lang="en-US" sz="1400" dirty="0">
                <a:effectLst/>
              </a:rPr>
              <a:t>Commitment to the PI’s proposed CAREER research and education activities </a:t>
            </a:r>
          </a:p>
          <a:p>
            <a:pPr lvl="2"/>
            <a:r>
              <a:rPr lang="en-US" sz="1400" dirty="0">
                <a:effectLst/>
              </a:rPr>
              <a:t>Description of how the department will contribute to the professional development of the PI with mentoring and whatever is needed to further the PI’s efforts to integrate research and education </a:t>
            </a:r>
            <a:endParaRPr lang="en-US" sz="1400" b="0" i="0" u="none" strike="noStrike" dirty="0">
              <a:solidFill>
                <a:srgbClr val="1B1B1B"/>
              </a:solidFill>
              <a:effectLst/>
            </a:endParaRPr>
          </a:p>
          <a:p>
            <a:r>
              <a:rPr lang="en-US" sz="1600" dirty="0">
                <a:solidFill>
                  <a:srgbClr val="1B1B1B"/>
                </a:solidFill>
                <a:cs typeface="Calibri" panose="020F0502020204030204" pitchFamily="34" charset="0"/>
              </a:rPr>
              <a:t>Proposal deadline: </a:t>
            </a:r>
            <a:r>
              <a:rPr lang="en-US" sz="1600" dirty="0">
                <a:effectLst/>
              </a:rPr>
              <a:t>Fourth Wednesday in July </a:t>
            </a:r>
            <a:r>
              <a:rPr lang="en-US" sz="1600" dirty="0"/>
              <a:t>(July 24, 2024)</a:t>
            </a:r>
            <a:endParaRPr lang="en-US" sz="1600" dirty="0">
              <a:effectLst/>
            </a:endParaRPr>
          </a:p>
          <a:p>
            <a:pPr lvl="1"/>
            <a:endParaRPr lang="en-US" sz="1400" dirty="0">
              <a:effectLst/>
            </a:endParaRPr>
          </a:p>
          <a:p>
            <a:endParaRPr lang="en-US" sz="1400" dirty="0">
              <a:effectLst/>
            </a:endParaRPr>
          </a:p>
          <a:p>
            <a:endParaRPr lang="en-US" sz="1400" dirty="0">
              <a:effectLst/>
              <a:cs typeface="Calibri" panose="020F0502020204030204" pitchFamily="34" charset="0"/>
            </a:endParaRPr>
          </a:p>
        </p:txBody>
      </p:sp>
      <p:pic>
        <p:nvPicPr>
          <p:cNvPr id="6" name="Picture 5" descr="A picture containing logo&#10;&#10;Description automatically generated">
            <a:extLst>
              <a:ext uri="{FF2B5EF4-FFF2-40B4-BE49-F238E27FC236}">
                <a16:creationId xmlns:a16="http://schemas.microsoft.com/office/drawing/2014/main" id="{1293E165-D732-FEAF-9ED7-F8BC1C1F4F11}"/>
              </a:ext>
            </a:extLst>
          </p:cNvPr>
          <p:cNvPicPr>
            <a:picLocks noChangeAspect="1"/>
          </p:cNvPicPr>
          <p:nvPr/>
        </p:nvPicPr>
        <p:blipFill>
          <a:blip r:embed="rId2"/>
          <a:stretch>
            <a:fillRect/>
          </a:stretch>
        </p:blipFill>
        <p:spPr>
          <a:xfrm>
            <a:off x="9051353" y="208212"/>
            <a:ext cx="3020726" cy="1247089"/>
          </a:xfrm>
          <a:prstGeom prst="rect">
            <a:avLst/>
          </a:prstGeom>
        </p:spPr>
      </p:pic>
    </p:spTree>
    <p:extLst>
      <p:ext uri="{BB962C8B-B14F-4D97-AF65-F5344CB8AC3E}">
        <p14:creationId xmlns:p14="http://schemas.microsoft.com/office/powerpoint/2010/main" val="1952181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F826CF-2EDB-F530-25E0-45CF66F6792F}"/>
              </a:ext>
            </a:extLst>
          </p:cNvPr>
          <p:cNvSpPr>
            <a:spLocks noGrp="1"/>
          </p:cNvSpPr>
          <p:nvPr>
            <p:ph type="title"/>
          </p:nvPr>
        </p:nvSpPr>
        <p:spPr/>
        <p:txBody>
          <a:bodyPr/>
          <a:lstStyle/>
          <a:p>
            <a:r>
              <a:rPr lang="en-US" b="1" dirty="0"/>
              <a:t>NSF CAREER (2)</a:t>
            </a:r>
          </a:p>
        </p:txBody>
      </p:sp>
      <p:sp>
        <p:nvSpPr>
          <p:cNvPr id="5" name="Content Placeholder 4">
            <a:extLst>
              <a:ext uri="{FF2B5EF4-FFF2-40B4-BE49-F238E27FC236}">
                <a16:creationId xmlns:a16="http://schemas.microsoft.com/office/drawing/2014/main" id="{E64AEBCB-B580-4990-6291-779DE299D563}"/>
              </a:ext>
            </a:extLst>
          </p:cNvPr>
          <p:cNvSpPr>
            <a:spLocks noGrp="1"/>
          </p:cNvSpPr>
          <p:nvPr>
            <p:ph idx="1"/>
          </p:nvPr>
        </p:nvSpPr>
        <p:spPr>
          <a:xfrm>
            <a:off x="838200" y="1612214"/>
            <a:ext cx="10515600" cy="4753936"/>
          </a:xfrm>
        </p:spPr>
        <p:txBody>
          <a:bodyPr>
            <a:noAutofit/>
          </a:bodyPr>
          <a:lstStyle/>
          <a:p>
            <a:r>
              <a:rPr lang="en-US" sz="1800" dirty="0">
                <a:effectLst/>
              </a:rPr>
              <a:t>NSF offers the </a:t>
            </a:r>
            <a:r>
              <a:rPr lang="en-US" sz="1800" dirty="0"/>
              <a:t>following guidance:</a:t>
            </a:r>
          </a:p>
          <a:p>
            <a:pPr lvl="1"/>
            <a:r>
              <a:rPr lang="en-US" sz="1400" dirty="0">
                <a:effectLst/>
              </a:rPr>
              <a:t>Start early</a:t>
            </a:r>
          </a:p>
          <a:p>
            <a:pPr lvl="1"/>
            <a:r>
              <a:rPr lang="en-US" sz="1400" dirty="0"/>
              <a:t>Have a mentor evaluate your proposal</a:t>
            </a:r>
            <a:endParaRPr lang="en-US" sz="1400" dirty="0">
              <a:effectLst/>
            </a:endParaRPr>
          </a:p>
          <a:p>
            <a:pPr lvl="1"/>
            <a:r>
              <a:rPr lang="en-US" sz="1400" dirty="0">
                <a:effectLst/>
              </a:rPr>
              <a:t>Contact relevant Program Directors to discuss your ideas and seek more information. </a:t>
            </a:r>
          </a:p>
          <a:p>
            <a:pPr lvl="1"/>
            <a:r>
              <a:rPr lang="en-US" sz="1400" dirty="0">
                <a:effectLst/>
              </a:rPr>
              <a:t>Email the appropriate program director(s) and ask if your research project fits their program </a:t>
            </a:r>
            <a:endParaRPr lang="en-US" sz="1400" dirty="0"/>
          </a:p>
          <a:p>
            <a:pPr lvl="2"/>
            <a:r>
              <a:rPr lang="en-US" sz="1400" dirty="0">
                <a:effectLst/>
              </a:rPr>
              <a:t>One-page summary (preferred) </a:t>
            </a:r>
          </a:p>
          <a:p>
            <a:pPr lvl="2"/>
            <a:r>
              <a:rPr lang="en-US" sz="1400" dirty="0">
                <a:effectLst/>
              </a:rPr>
              <a:t>Your program director can: Confirm program fit; Give advice on common proposal preparation errors; Help you understand the review of a previous proposal; Point you to resources you can use to help write a better proposal next time; Give general guidance on good proposal writing</a:t>
            </a:r>
            <a:endParaRPr lang="en-US" sz="1800" dirty="0"/>
          </a:p>
          <a:p>
            <a:pPr lvl="1"/>
            <a:r>
              <a:rPr lang="en-US" sz="1400" dirty="0">
                <a:effectLst/>
              </a:rPr>
              <a:t>Attend </a:t>
            </a:r>
            <a:r>
              <a:rPr lang="en-US" sz="1400" dirty="0"/>
              <a:t>in person and virtual CAREER workshops (e.g. CISE April 29-30, 2024; registration deadline was March 27, 2024)</a:t>
            </a:r>
            <a:endParaRPr lang="en-US" sz="1400" dirty="0">
              <a:effectLst/>
            </a:endParaRPr>
          </a:p>
          <a:p>
            <a:pPr>
              <a:buFont typeface="Arial" panose="020B0604020202020204" pitchFamily="34" charset="0"/>
              <a:buChar char="•"/>
            </a:pPr>
            <a:r>
              <a:rPr lang="en-US" sz="1800" dirty="0">
                <a:effectLst/>
              </a:rPr>
              <a:t>NSF also advises that you volunteer to be a proposal reviewer</a:t>
            </a:r>
          </a:p>
          <a:p>
            <a:pPr lvl="1"/>
            <a:r>
              <a:rPr lang="en-US" sz="1400" dirty="0"/>
              <a:t>Important service</a:t>
            </a:r>
          </a:p>
          <a:p>
            <a:pPr lvl="1"/>
            <a:r>
              <a:rPr lang="en-US" sz="1400" dirty="0">
                <a:effectLst/>
              </a:rPr>
              <a:t>There’s no better way to see how the system works </a:t>
            </a:r>
            <a:endParaRPr lang="en-US" sz="1400" dirty="0"/>
          </a:p>
          <a:p>
            <a:pPr lvl="1"/>
            <a:r>
              <a:rPr lang="en-US" sz="1400" dirty="0">
                <a:effectLst/>
              </a:rPr>
              <a:t>There’s no better way to understand what makes a proposal compelling </a:t>
            </a:r>
            <a:endParaRPr lang="en-US" sz="1400" dirty="0"/>
          </a:p>
          <a:p>
            <a:pPr lvl="1"/>
            <a:r>
              <a:rPr lang="en-US" sz="1400" dirty="0">
                <a:effectLst/>
              </a:rPr>
              <a:t>Email the program officer of the program your expertise aligns with and include a 2-page NSF </a:t>
            </a:r>
            <a:r>
              <a:rPr lang="en-US" sz="1400" dirty="0" err="1">
                <a:effectLst/>
              </a:rPr>
              <a:t>biosketch</a:t>
            </a:r>
            <a:r>
              <a:rPr lang="en-US" sz="1400" dirty="0">
                <a:effectLst/>
              </a:rPr>
              <a:t> and keywords on your expertise for interest in reviewing </a:t>
            </a:r>
          </a:p>
          <a:p>
            <a:endParaRPr lang="en-US" sz="1600" dirty="0">
              <a:effectLst/>
              <a:latin typeface="Calibri" panose="020F0502020204030204" pitchFamily="34" charset="0"/>
              <a:cs typeface="Calibri" panose="020F0502020204030204" pitchFamily="34" charset="0"/>
            </a:endParaRPr>
          </a:p>
        </p:txBody>
      </p:sp>
      <p:pic>
        <p:nvPicPr>
          <p:cNvPr id="6" name="Picture 5" descr="A picture containing logo&#10;&#10;Description automatically generated">
            <a:extLst>
              <a:ext uri="{FF2B5EF4-FFF2-40B4-BE49-F238E27FC236}">
                <a16:creationId xmlns:a16="http://schemas.microsoft.com/office/drawing/2014/main" id="{1293E165-D732-FEAF-9ED7-F8BC1C1F4F11}"/>
              </a:ext>
            </a:extLst>
          </p:cNvPr>
          <p:cNvPicPr>
            <a:picLocks noChangeAspect="1"/>
          </p:cNvPicPr>
          <p:nvPr/>
        </p:nvPicPr>
        <p:blipFill>
          <a:blip r:embed="rId2"/>
          <a:stretch>
            <a:fillRect/>
          </a:stretch>
        </p:blipFill>
        <p:spPr>
          <a:xfrm>
            <a:off x="9051353" y="208212"/>
            <a:ext cx="3020726" cy="1247089"/>
          </a:xfrm>
          <a:prstGeom prst="rect">
            <a:avLst/>
          </a:prstGeom>
        </p:spPr>
      </p:pic>
    </p:spTree>
    <p:extLst>
      <p:ext uri="{BB962C8B-B14F-4D97-AF65-F5344CB8AC3E}">
        <p14:creationId xmlns:p14="http://schemas.microsoft.com/office/powerpoint/2010/main" val="2950905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2">
            <a:extLst>
              <a:ext uri="{FF2B5EF4-FFF2-40B4-BE49-F238E27FC236}">
                <a16:creationId xmlns:a16="http://schemas.microsoft.com/office/drawing/2014/main" id="{A53ADCCA-D15A-C520-8F95-01A156450E05}"/>
              </a:ext>
            </a:extLst>
          </p:cNvPr>
          <p:cNvSpPr txBox="1">
            <a:spLocks/>
          </p:cNvSpPr>
          <p:nvPr/>
        </p:nvSpPr>
        <p:spPr>
          <a:xfrm>
            <a:off x="1371599" y="2318197"/>
            <a:ext cx="9724031" cy="3683358"/>
          </a:xfrm>
          <a:prstGeom prst="rect">
            <a:avLst/>
          </a:prstGeom>
        </p:spPr>
        <p:txBody>
          <a:bodyPr vert="horz" lIns="91440" tIns="45720" rIns="91440" bIns="45720" rtlCol="0" anchor="ct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pPr marL="0" marR="0" lvl="0" indent="0" defTabSz="914400" fontAlgn="base">
              <a:lnSpc>
                <a:spcPct val="90000"/>
              </a:lnSpc>
              <a:spcBef>
                <a:spcPts val="0"/>
              </a:spcBef>
              <a:spcAft>
                <a:spcPts val="0"/>
              </a:spcAft>
              <a:buNone/>
            </a:pPr>
            <a:r>
              <a:rPr lang="en-US" sz="2800" b="1" dirty="0">
                <a:latin typeface="+mn-lt"/>
                <a:ea typeface="+mn-ea"/>
                <a:cs typeface="+mn-cs"/>
              </a:rPr>
              <a:t>Panelists</a:t>
            </a:r>
          </a:p>
          <a:p>
            <a:pPr marL="0" marR="0" lvl="0" indent="-228600" defTabSz="914400" fontAlgn="base">
              <a:lnSpc>
                <a:spcPct val="90000"/>
              </a:lnSpc>
              <a:spcBef>
                <a:spcPts val="0"/>
              </a:spcBef>
              <a:spcAft>
                <a:spcPts val="0"/>
              </a:spcAft>
              <a:buFont typeface="Arial" panose="020B0604020202020204" pitchFamily="34" charset="0"/>
              <a:buChar char="•"/>
            </a:pPr>
            <a:endParaRPr lang="en-US" b="1" dirty="0">
              <a:latin typeface="+mn-lt"/>
              <a:ea typeface="+mn-ea"/>
              <a:cs typeface="+mn-cs"/>
            </a:endParaRPr>
          </a:p>
          <a:p>
            <a:pPr marL="457200" defTabSz="914400" fontAlgn="base">
              <a:lnSpc>
                <a:spcPct val="90000"/>
              </a:lnSpc>
              <a:spcBef>
                <a:spcPts val="0"/>
              </a:spcBef>
              <a:buFont typeface="Wingdings" panose="05000000000000000000" pitchFamily="2" charset="2"/>
              <a:buChar char="Ø"/>
            </a:pPr>
            <a:r>
              <a:rPr lang="en-US" dirty="0">
                <a:effectLst/>
                <a:latin typeface="+mn-lt"/>
                <a:ea typeface="+mn-ea"/>
                <a:cs typeface="+mn-cs"/>
              </a:rPr>
              <a:t>Dr. Kelly Bender (Associate Professor, School of </a:t>
            </a:r>
            <a:r>
              <a:rPr lang="en-US">
                <a:effectLst/>
                <a:latin typeface="+mn-lt"/>
                <a:ea typeface="+mn-ea"/>
                <a:cs typeface="+mn-cs"/>
              </a:rPr>
              <a:t>Biological Sciences)</a:t>
            </a:r>
            <a:endParaRPr lang="en-US" dirty="0">
              <a:effectLst/>
              <a:latin typeface="+mn-lt"/>
              <a:ea typeface="+mn-ea"/>
              <a:cs typeface="+mn-cs"/>
            </a:endParaRPr>
          </a:p>
          <a:p>
            <a:pPr marL="457200" defTabSz="914400" fontAlgn="base">
              <a:lnSpc>
                <a:spcPct val="90000"/>
              </a:lnSpc>
              <a:spcBef>
                <a:spcPts val="0"/>
              </a:spcBef>
              <a:buFont typeface="Wingdings" panose="05000000000000000000" pitchFamily="2" charset="2"/>
              <a:buChar char="Ø"/>
            </a:pPr>
            <a:r>
              <a:rPr lang="en-US" dirty="0">
                <a:effectLst/>
                <a:latin typeface="+mn-lt"/>
                <a:ea typeface="+mn-ea"/>
                <a:cs typeface="+mn-cs"/>
              </a:rPr>
              <a:t>Dr. </a:t>
            </a:r>
            <a:r>
              <a:rPr lang="en-US" dirty="0" err="1">
                <a:effectLst/>
                <a:latin typeface="+mn-lt"/>
                <a:ea typeface="+mn-ea"/>
                <a:cs typeface="+mn-cs"/>
              </a:rPr>
              <a:t>Arash</a:t>
            </a:r>
            <a:r>
              <a:rPr lang="en-US" dirty="0">
                <a:effectLst/>
                <a:latin typeface="+mn-lt"/>
                <a:ea typeface="+mn-ea"/>
                <a:cs typeface="+mn-cs"/>
              </a:rPr>
              <a:t> </a:t>
            </a:r>
            <a:r>
              <a:rPr lang="en-US" dirty="0" err="1">
                <a:effectLst/>
                <a:latin typeface="+mn-lt"/>
                <a:ea typeface="+mn-ea"/>
                <a:cs typeface="+mn-cs"/>
              </a:rPr>
              <a:t>Komaee</a:t>
            </a:r>
            <a:r>
              <a:rPr lang="en-US" dirty="0">
                <a:effectLst/>
                <a:latin typeface="+mn-lt"/>
                <a:ea typeface="+mn-ea"/>
                <a:cs typeface="+mn-cs"/>
              </a:rPr>
              <a:t> (Associate Professor, School of Electrical, Computer, and Biomedical Engineering)   </a:t>
            </a:r>
          </a:p>
          <a:p>
            <a:pPr marL="457200" marR="0" lvl="0" defTabSz="914400" fontAlgn="base">
              <a:lnSpc>
                <a:spcPct val="90000"/>
              </a:lnSpc>
              <a:spcBef>
                <a:spcPts val="0"/>
              </a:spcBef>
              <a:spcAft>
                <a:spcPts val="0"/>
              </a:spcAft>
              <a:buFont typeface="Wingdings" panose="05000000000000000000" pitchFamily="2" charset="2"/>
              <a:buChar char="Ø"/>
            </a:pPr>
            <a:r>
              <a:rPr lang="en-US" dirty="0">
                <a:effectLst/>
                <a:latin typeface="+mn-lt"/>
                <a:ea typeface="+mn-ea"/>
                <a:cs typeface="+mn-cs"/>
              </a:rPr>
              <a:t>Dr. Gary R. </a:t>
            </a:r>
            <a:r>
              <a:rPr lang="en-US" dirty="0" err="1">
                <a:effectLst/>
                <a:latin typeface="+mn-lt"/>
                <a:ea typeface="+mn-ea"/>
                <a:cs typeface="+mn-cs"/>
              </a:rPr>
              <a:t>Kinsel</a:t>
            </a:r>
            <a:r>
              <a:rPr lang="en-US" dirty="0">
                <a:effectLst/>
                <a:latin typeface="+mn-lt"/>
                <a:ea typeface="+mn-ea"/>
                <a:cs typeface="+mn-cs"/>
              </a:rPr>
              <a:t> (Professor, Research &amp; Innovation Strategist, School of Chemical and Biomolecular Sciences)</a:t>
            </a:r>
          </a:p>
          <a:p>
            <a:pPr marL="457200" marR="0" lvl="0" defTabSz="914400" fontAlgn="base">
              <a:lnSpc>
                <a:spcPct val="90000"/>
              </a:lnSpc>
              <a:spcBef>
                <a:spcPts val="0"/>
              </a:spcBef>
              <a:spcAft>
                <a:spcPts val="0"/>
              </a:spcAft>
              <a:buFont typeface="Wingdings" panose="05000000000000000000" pitchFamily="2" charset="2"/>
              <a:buChar char="Ø"/>
            </a:pPr>
            <a:r>
              <a:rPr lang="en-US" dirty="0">
                <a:effectLst/>
                <a:latin typeface="+mn-lt"/>
                <a:ea typeface="+mn-ea"/>
                <a:cs typeface="+mn-cs"/>
              </a:rPr>
              <a:t>Dr. Punit Kohli (Professor, School of Chemical and Biomolecular Sciences) </a:t>
            </a:r>
          </a:p>
          <a:p>
            <a:pPr marL="0" lvl="0" indent="-228600" defTabSz="914400">
              <a:lnSpc>
                <a:spcPct val="90000"/>
              </a:lnSpc>
              <a:buFont typeface="Arial" panose="020B0604020202020204" pitchFamily="34" charset="0"/>
              <a:buChar char="•"/>
            </a:pPr>
            <a:endParaRPr lang="en-US" dirty="0">
              <a:latin typeface="+mn-lt"/>
              <a:ea typeface="+mn-ea"/>
              <a:cs typeface="+mn-cs"/>
            </a:endParaRPr>
          </a:p>
        </p:txBody>
      </p:sp>
      <p:sp>
        <p:nvSpPr>
          <p:cNvPr id="5" name="Slide Number Placeholder 4">
            <a:extLst>
              <a:ext uri="{FF2B5EF4-FFF2-40B4-BE49-F238E27FC236}">
                <a16:creationId xmlns:a16="http://schemas.microsoft.com/office/drawing/2014/main" id="{87E9CB0F-82B7-27BC-0F5C-AB14C0303104}"/>
              </a:ext>
            </a:extLst>
          </p:cNvPr>
          <p:cNvSpPr>
            <a:spLocks noGrp="1"/>
          </p:cNvSpPr>
          <p:nvPr>
            <p:ph type="sldNum" sz="quarter" idx="12"/>
          </p:nvPr>
        </p:nvSpPr>
        <p:spPr>
          <a:xfrm>
            <a:off x="11704320" y="6455431"/>
            <a:ext cx="445913" cy="365125"/>
          </a:xfrm>
        </p:spPr>
        <p:txBody>
          <a:bodyPr vert="horz" lIns="91440" tIns="45720" rIns="91440" bIns="45720" rtlCol="0" anchor="ctr">
            <a:normAutofit/>
          </a:bodyPr>
          <a:lstStyle/>
          <a:p>
            <a:pPr marR="0" lvl="0" indent="0" defTabSz="914400" fontAlgn="auto">
              <a:spcBef>
                <a:spcPts val="0"/>
              </a:spcBef>
              <a:spcAft>
                <a:spcPts val="600"/>
              </a:spcAft>
              <a:buClrTx/>
              <a:buSzTx/>
              <a:buFontTx/>
              <a:buNone/>
              <a:tabLst/>
              <a:defRPr/>
            </a:pPr>
            <a:fld id="{A3A4BFCE-086D-438F-B441-B6F86A11D8E3}" type="slidenum">
              <a:rPr kumimoji="0" lang="en-US" sz="1100" b="0" i="0" u="none" strike="noStrike" cap="none" spc="0" normalizeH="0" baseline="0" noProof="0">
                <a:ln>
                  <a:noFill/>
                </a:ln>
                <a:solidFill>
                  <a:schemeClr val="tx1">
                    <a:lumMod val="50000"/>
                    <a:lumOff val="50000"/>
                  </a:schemeClr>
                </a:solidFill>
                <a:effectLst/>
                <a:uLnTx/>
                <a:uFillTx/>
              </a:rPr>
              <a:pPr marR="0" lvl="0" indent="0" defTabSz="914400" fontAlgn="auto">
                <a:spcBef>
                  <a:spcPts val="0"/>
                </a:spcBef>
                <a:spcAft>
                  <a:spcPts val="600"/>
                </a:spcAft>
                <a:buClrTx/>
                <a:buSzTx/>
                <a:buFontTx/>
                <a:buNone/>
                <a:tabLst/>
                <a:defRPr/>
              </a:pPr>
              <a:t>17</a:t>
            </a:fld>
            <a:endParaRPr kumimoji="0" lang="en-US" sz="1100" b="0" i="0" u="none" strike="noStrike" cap="none" spc="0" normalizeH="0" baseline="0" noProof="0">
              <a:ln>
                <a:noFill/>
              </a:ln>
              <a:solidFill>
                <a:schemeClr val="tx1">
                  <a:lumMod val="50000"/>
                  <a:lumOff val="50000"/>
                </a:schemeClr>
              </a:solidFill>
              <a:effectLst/>
              <a:uLnTx/>
              <a:uFillTx/>
            </a:endParaRPr>
          </a:p>
        </p:txBody>
      </p:sp>
      <p:pic>
        <p:nvPicPr>
          <p:cNvPr id="2" name="Picture 4" descr="Southern Illinois University">
            <a:extLst>
              <a:ext uri="{FF2B5EF4-FFF2-40B4-BE49-F238E27FC236}">
                <a16:creationId xmlns:a16="http://schemas.microsoft.com/office/drawing/2014/main" id="{89AA5795-34B4-E30B-E9E4-CC6F1468F6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5214" y="5554963"/>
            <a:ext cx="1462562" cy="14625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1187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6" name="Rectangle 2065">
            <a:extLst>
              <a:ext uri="{FF2B5EF4-FFF2-40B4-BE49-F238E27FC236}">
                <a16:creationId xmlns:a16="http://schemas.microsoft.com/office/drawing/2014/main" id="{BA79A7CF-01AF-4178-9369-94E0C90EB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F128DCCD-09CA-682A-F00A-561CB2D69216}"/>
              </a:ext>
            </a:extLst>
          </p:cNvPr>
          <p:cNvSpPr>
            <a:spLocks noGrp="1"/>
          </p:cNvSpPr>
          <p:nvPr>
            <p:ph type="ctrTitle"/>
          </p:nvPr>
        </p:nvSpPr>
        <p:spPr>
          <a:xfrm>
            <a:off x="9267909" y="2023110"/>
            <a:ext cx="2469624" cy="2846070"/>
          </a:xfrm>
        </p:spPr>
        <p:txBody>
          <a:bodyPr anchor="ctr">
            <a:normAutofit/>
          </a:bodyPr>
          <a:lstStyle/>
          <a:p>
            <a:pPr algn="l"/>
            <a:r>
              <a:rPr lang="en-US" sz="3700"/>
              <a:t>Thank you for your attention! </a:t>
            </a:r>
          </a:p>
        </p:txBody>
      </p:sp>
      <p:sp>
        <p:nvSpPr>
          <p:cNvPr id="2068" name="Rectangle 2067">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33973" y="-827233"/>
            <a:ext cx="1715478" cy="85834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70" name="Rectangle 2069">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2085" y="664308"/>
            <a:ext cx="8082632" cy="560034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2" name="Picture 4" descr="Seven Strategies for Handling Difficult Questions - What to Say When You  Don't Know the Answer - ProEdge Skills, Inc.">
            <a:extLst>
              <a:ext uri="{FF2B5EF4-FFF2-40B4-BE49-F238E27FC236}">
                <a16:creationId xmlns:a16="http://schemas.microsoft.com/office/drawing/2014/main" id="{B5D35553-5167-BCDD-0B4C-BCFE7A17B39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45238" y="1086883"/>
            <a:ext cx="7608304" cy="4755190"/>
          </a:xfrm>
          <a:prstGeom prst="rect">
            <a:avLst/>
          </a:prstGeom>
          <a:noFill/>
          <a:extLst>
            <a:ext uri="{909E8E84-426E-40DD-AFC4-6F175D3DCCD1}">
              <a14:hiddenFill xmlns:a14="http://schemas.microsoft.com/office/drawing/2010/main">
                <a:solidFill>
                  <a:srgbClr val="FFFFFF"/>
                </a:solidFill>
              </a14:hiddenFill>
            </a:ext>
          </a:extLst>
        </p:spPr>
      </p:pic>
      <p:sp>
        <p:nvSpPr>
          <p:cNvPr id="2072" name="Rectangle 2071">
            <a:extLst>
              <a:ext uri="{FF2B5EF4-FFF2-40B4-BE49-F238E27FC236}">
                <a16:creationId xmlns:a16="http://schemas.microsoft.com/office/drawing/2014/main" id="{90F533E9-6690-41A8-A372-4C6C622D0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950447" y="3392097"/>
            <a:ext cx="1719072"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F8951368-3F63-C7F9-BA17-91E14F8F837E}"/>
              </a:ext>
            </a:extLst>
          </p:cNvPr>
          <p:cNvSpPr>
            <a:spLocks noGrp="1"/>
          </p:cNvSpPr>
          <p:nvPr>
            <p:ph type="sldNum" sz="quarter" idx="12"/>
          </p:nvPr>
        </p:nvSpPr>
        <p:spPr>
          <a:xfrm>
            <a:off x="8610599" y="6492240"/>
            <a:ext cx="3126933" cy="365125"/>
          </a:xfrm>
        </p:spPr>
        <p:txBody>
          <a:bodyPr>
            <a:normAutofit/>
          </a:bodyPr>
          <a:lstStyle/>
          <a:p>
            <a:pPr marL="0" marR="0" lvl="0" indent="0" defTabSz="457200" rtl="0" eaLnBrk="1" fontAlgn="auto" latinLnBrk="0" hangingPunct="1">
              <a:spcBef>
                <a:spcPts val="0"/>
              </a:spcBef>
              <a:spcAft>
                <a:spcPts val="600"/>
              </a:spcAft>
              <a:buClrTx/>
              <a:buSzTx/>
              <a:buFontTx/>
              <a:buNone/>
              <a:tabLst/>
              <a:defRPr/>
            </a:pPr>
            <a:fld id="{A3A4BFCE-086D-438F-B441-B6F86A11D8E3}" type="slidenum">
              <a:rPr kumimoji="0" lang="en-US" b="0" i="0" u="none" strike="noStrike" kern="1200" cap="none" spc="0" normalizeH="0" baseline="0" noProof="0" smtClean="0">
                <a:ln>
                  <a:noFill/>
                </a:ln>
                <a:effectLst/>
                <a:uLnTx/>
                <a:uFillTx/>
                <a:latin typeface="Century Gothic" panose="020B0502020202020204"/>
                <a:ea typeface="+mn-ea"/>
                <a:cs typeface="+mn-cs"/>
              </a:rPr>
              <a:pPr marL="0" marR="0" lvl="0" indent="0" defTabSz="457200" rtl="0" eaLnBrk="1" fontAlgn="auto" latinLnBrk="0" hangingPunct="1">
                <a:spcBef>
                  <a:spcPts val="0"/>
                </a:spcBef>
                <a:spcAft>
                  <a:spcPts val="600"/>
                </a:spcAft>
                <a:buClrTx/>
                <a:buSzTx/>
                <a:buFontTx/>
                <a:buNone/>
                <a:tabLst/>
                <a:defRPr/>
              </a:pPr>
              <a:t>18</a:t>
            </a:fld>
            <a:endParaRPr kumimoji="0" lang="en-US" b="0" i="0" u="none" strike="noStrike" kern="1200" cap="none" spc="0" normalizeH="0" baseline="0" noProof="0">
              <a:ln>
                <a:noFill/>
              </a:ln>
              <a:effectLst/>
              <a:uLnTx/>
              <a:uFillTx/>
              <a:latin typeface="Century Gothic" panose="020B0502020202020204"/>
              <a:ea typeface="+mn-ea"/>
              <a:cs typeface="+mn-cs"/>
            </a:endParaRPr>
          </a:p>
        </p:txBody>
      </p:sp>
    </p:spTree>
    <p:extLst>
      <p:ext uri="{BB962C8B-B14F-4D97-AF65-F5344CB8AC3E}">
        <p14:creationId xmlns:p14="http://schemas.microsoft.com/office/powerpoint/2010/main" val="1397206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F826CF-2EDB-F530-25E0-45CF66F6792F}"/>
              </a:ext>
            </a:extLst>
          </p:cNvPr>
          <p:cNvSpPr>
            <a:spLocks noGrp="1"/>
          </p:cNvSpPr>
          <p:nvPr>
            <p:ph type="title"/>
          </p:nvPr>
        </p:nvSpPr>
        <p:spPr/>
        <p:txBody>
          <a:bodyPr/>
          <a:lstStyle/>
          <a:p>
            <a:r>
              <a:rPr lang="en-US" b="1" dirty="0"/>
              <a:t>ONR YIP</a:t>
            </a:r>
          </a:p>
        </p:txBody>
      </p:sp>
      <p:sp>
        <p:nvSpPr>
          <p:cNvPr id="5" name="Content Placeholder 4">
            <a:extLst>
              <a:ext uri="{FF2B5EF4-FFF2-40B4-BE49-F238E27FC236}">
                <a16:creationId xmlns:a16="http://schemas.microsoft.com/office/drawing/2014/main" id="{E64AEBCB-B580-4990-6291-779DE299D563}"/>
              </a:ext>
            </a:extLst>
          </p:cNvPr>
          <p:cNvSpPr>
            <a:spLocks noGrp="1"/>
          </p:cNvSpPr>
          <p:nvPr>
            <p:ph idx="1"/>
          </p:nvPr>
        </p:nvSpPr>
        <p:spPr>
          <a:xfrm>
            <a:off x="838200" y="2014812"/>
            <a:ext cx="10515600" cy="4351338"/>
          </a:xfrm>
        </p:spPr>
        <p:txBody>
          <a:bodyPr>
            <a:normAutofit fontScale="85000" lnSpcReduction="10000"/>
          </a:bodyPr>
          <a:lstStyle/>
          <a:p>
            <a:r>
              <a:rPr lang="en-US" b="0" i="0" u="none" strike="noStrike" dirty="0">
                <a:solidFill>
                  <a:srgbClr val="1B1B1B"/>
                </a:solidFill>
                <a:effectLst/>
                <a:latin typeface="Calibri" panose="020F0502020204030204" pitchFamily="34" charset="0"/>
                <a:cs typeface="Calibri" panose="020F0502020204030204" pitchFamily="34" charset="0"/>
              </a:rPr>
              <a:t>The Office of Naval Research (ONR) Young Investigator Program seeks to identify and support academic scientists and engineers who are in their first or second full-time tenure-track or </a:t>
            </a:r>
            <a:r>
              <a:rPr lang="en-US" b="0" i="0" dirty="0">
                <a:effectLst/>
                <a:latin typeface="Calibri" panose="020F0502020204030204" pitchFamily="34" charset="0"/>
                <a:cs typeface="Calibri" panose="020F0502020204030204" pitchFamily="34" charset="0"/>
              </a:rPr>
              <a:t>tenure-track-equivalent academic appointment</a:t>
            </a:r>
            <a:r>
              <a:rPr lang="en-US" b="0" i="0" u="none" strike="noStrike" dirty="0">
                <a:solidFill>
                  <a:srgbClr val="1B1B1B"/>
                </a:solidFill>
                <a:effectLst/>
                <a:latin typeface="Calibri" panose="020F0502020204030204" pitchFamily="34" charset="0"/>
                <a:cs typeface="Calibri" panose="020F0502020204030204" pitchFamily="34" charset="0"/>
              </a:rPr>
              <a:t>. </a:t>
            </a:r>
          </a:p>
          <a:p>
            <a:r>
              <a:rPr lang="en-US" b="0" i="0" u="none" strike="noStrike" dirty="0">
                <a:solidFill>
                  <a:srgbClr val="1B1B1B"/>
                </a:solidFill>
                <a:effectLst/>
                <a:latin typeface="Calibri" panose="020F0502020204030204" pitchFamily="34" charset="0"/>
                <a:cs typeface="Calibri" panose="020F0502020204030204" pitchFamily="34" charset="0"/>
              </a:rPr>
              <a:t>The principal investigator of a proposal must be a U.S. citizen, national or permanent resident (on the date proposals are due), holding a first or second full-time tenure-track or tenure-track-equivalent faculty position, and has received his/her doctorate or equivalent degree within the past seven years. </a:t>
            </a:r>
          </a:p>
          <a:p>
            <a:r>
              <a:rPr lang="en-US" b="0" i="0" u="none" strike="noStrike" dirty="0">
                <a:solidFill>
                  <a:srgbClr val="1B1B1B"/>
                </a:solidFill>
                <a:effectLst/>
                <a:latin typeface="Calibri" panose="020F0502020204030204" pitchFamily="34" charset="0"/>
                <a:cs typeface="Calibri" panose="020F0502020204030204" pitchFamily="34" charset="0"/>
              </a:rPr>
              <a:t>The FY24 Young Investigator Program (YIP) accepts proposals until April 30, 2024 5:00 p.m. EST.</a:t>
            </a:r>
          </a:p>
          <a:p>
            <a:pPr lvl="1"/>
            <a:r>
              <a:rPr lang="en-US" b="0" i="0" u="none" strike="noStrike" dirty="0">
                <a:solidFill>
                  <a:srgbClr val="1B1B1B"/>
                </a:solidFill>
                <a:effectLst/>
                <a:latin typeface="Calibri" panose="020F0502020204030204" pitchFamily="34" charset="0"/>
                <a:cs typeface="Calibri" panose="020F0502020204030204" pitchFamily="34" charset="0"/>
              </a:rPr>
              <a:t>MUST include at least one letter of support </a:t>
            </a:r>
          </a:p>
          <a:p>
            <a:r>
              <a:rPr lang="en-US" b="0" i="0" u="none" strike="noStrike" dirty="0">
                <a:solidFill>
                  <a:srgbClr val="1B1B1B"/>
                </a:solidFill>
                <a:effectLst/>
                <a:latin typeface="Calibri" panose="020F0502020204030204" pitchFamily="34" charset="0"/>
                <a:cs typeface="Calibri" panose="020F0502020204030204" pitchFamily="34" charset="0"/>
              </a:rPr>
              <a:t>Up to $750,000 for 3 years</a:t>
            </a:r>
          </a:p>
          <a:p>
            <a:r>
              <a:rPr lang="en-US" sz="2400" i="1" dirty="0">
                <a:effectLst/>
                <a:latin typeface="Helvetica" pitchFamily="2" charset="0"/>
              </a:rPr>
              <a:t>For FY2024, nearly 220 proposals were received, resulting in 24 awards</a:t>
            </a:r>
            <a:endParaRPr lang="en-US" sz="2400" dirty="0">
              <a:effectLst/>
              <a:latin typeface="Helvetica" pitchFamily="2" charset="0"/>
            </a:endParaRPr>
          </a:p>
          <a:p>
            <a:endParaRPr lang="en-US" dirty="0">
              <a:latin typeface="Calibri" panose="020F0502020204030204" pitchFamily="34" charset="0"/>
              <a:cs typeface="Calibri" panose="020F0502020204030204" pitchFamily="34" charset="0"/>
            </a:endParaRPr>
          </a:p>
        </p:txBody>
      </p:sp>
      <p:pic>
        <p:nvPicPr>
          <p:cNvPr id="3" name="Picture 2" descr="A picture containing text&#10;&#10;Description automatically generated">
            <a:extLst>
              <a:ext uri="{FF2B5EF4-FFF2-40B4-BE49-F238E27FC236}">
                <a16:creationId xmlns:a16="http://schemas.microsoft.com/office/drawing/2014/main" id="{32DB52D4-6675-4DEF-8DD3-7813E13FF1BB}"/>
              </a:ext>
            </a:extLst>
          </p:cNvPr>
          <p:cNvPicPr>
            <a:picLocks noChangeAspect="1"/>
          </p:cNvPicPr>
          <p:nvPr/>
        </p:nvPicPr>
        <p:blipFill>
          <a:blip r:embed="rId2"/>
          <a:stretch>
            <a:fillRect/>
          </a:stretch>
        </p:blipFill>
        <p:spPr>
          <a:xfrm>
            <a:off x="5465631" y="141773"/>
            <a:ext cx="6261100" cy="1346200"/>
          </a:xfrm>
          <a:prstGeom prst="rect">
            <a:avLst/>
          </a:prstGeom>
        </p:spPr>
      </p:pic>
    </p:spTree>
    <p:extLst>
      <p:ext uri="{BB962C8B-B14F-4D97-AF65-F5344CB8AC3E}">
        <p14:creationId xmlns:p14="http://schemas.microsoft.com/office/powerpoint/2010/main" val="2345310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F826CF-2EDB-F530-25E0-45CF66F6792F}"/>
              </a:ext>
            </a:extLst>
          </p:cNvPr>
          <p:cNvSpPr>
            <a:spLocks noGrp="1"/>
          </p:cNvSpPr>
          <p:nvPr>
            <p:ph type="title"/>
          </p:nvPr>
        </p:nvSpPr>
        <p:spPr>
          <a:xfrm>
            <a:off x="207831" y="162410"/>
            <a:ext cx="10515600" cy="1325563"/>
          </a:xfrm>
        </p:spPr>
        <p:txBody>
          <a:bodyPr/>
          <a:lstStyle/>
          <a:p>
            <a:r>
              <a:rPr lang="en-US" b="1" dirty="0"/>
              <a:t>AFOSR YIP</a:t>
            </a:r>
          </a:p>
        </p:txBody>
      </p:sp>
      <p:sp>
        <p:nvSpPr>
          <p:cNvPr id="5" name="Content Placeholder 4">
            <a:extLst>
              <a:ext uri="{FF2B5EF4-FFF2-40B4-BE49-F238E27FC236}">
                <a16:creationId xmlns:a16="http://schemas.microsoft.com/office/drawing/2014/main" id="{E64AEBCB-B580-4990-6291-779DE299D563}"/>
              </a:ext>
            </a:extLst>
          </p:cNvPr>
          <p:cNvSpPr>
            <a:spLocks noGrp="1"/>
          </p:cNvSpPr>
          <p:nvPr>
            <p:ph idx="1"/>
          </p:nvPr>
        </p:nvSpPr>
        <p:spPr>
          <a:xfrm>
            <a:off x="838200" y="2014812"/>
            <a:ext cx="10515600" cy="4680778"/>
          </a:xfrm>
        </p:spPr>
        <p:txBody>
          <a:bodyPr>
            <a:normAutofit fontScale="85000" lnSpcReduction="20000"/>
          </a:bodyPr>
          <a:lstStyle/>
          <a:p>
            <a:r>
              <a:rPr lang="en-US" b="0" i="0" u="none" strike="noStrike" dirty="0">
                <a:solidFill>
                  <a:srgbClr val="333333"/>
                </a:solidFill>
                <a:effectLst/>
                <a:latin typeface="Calibri" panose="020F0502020204030204" pitchFamily="34" charset="0"/>
                <a:cs typeface="Calibri" panose="020F0502020204030204" pitchFamily="34" charset="0"/>
              </a:rPr>
              <a:t>The 2025 Air Force Young Investigator Research Program (YIP) intends to support young in career scientists and engineers who are showing exceptional ability and promise for conducting basic research.</a:t>
            </a:r>
          </a:p>
          <a:p>
            <a:r>
              <a:rPr lang="en-US" b="0" i="0" u="none" strike="noStrike" dirty="0">
                <a:solidFill>
                  <a:srgbClr val="333333"/>
                </a:solidFill>
                <a:effectLst/>
                <a:latin typeface="Calibri" panose="020F0502020204030204" pitchFamily="34" charset="0"/>
                <a:cs typeface="Calibri" panose="020F0502020204030204" pitchFamily="34" charset="0"/>
              </a:rPr>
              <a:t> The program objective is to foster creative basic research in science and engineering; enhance early career development of outstanding young investigators; and increase opportunities for the young investigator to recognize the Air Force mission and related challenges in science and engineering.</a:t>
            </a:r>
            <a:r>
              <a:rPr lang="en-US" b="0" i="0" u="none" strike="noStrike" dirty="0">
                <a:solidFill>
                  <a:srgbClr val="1B1B1B"/>
                </a:solidFill>
                <a:effectLst/>
                <a:latin typeface="Calibri" panose="020F0502020204030204" pitchFamily="34" charset="0"/>
                <a:cs typeface="Calibri" panose="020F0502020204030204" pitchFamily="34" charset="0"/>
              </a:rPr>
              <a:t>.</a:t>
            </a:r>
          </a:p>
          <a:p>
            <a:r>
              <a:rPr lang="en-US" b="0" i="0" u="none" strike="noStrike" dirty="0">
                <a:solidFill>
                  <a:srgbClr val="1B1B1B"/>
                </a:solidFill>
                <a:effectLst/>
                <a:latin typeface="Calibri" panose="020F0502020204030204" pitchFamily="34" charset="0"/>
                <a:cs typeface="Calibri" panose="020F0502020204030204" pitchFamily="34" charset="0"/>
              </a:rPr>
              <a:t>The principal investigator of a proposal must be a U.S. citizen, national or permanent resident, holding a full-time tenure-track or tenure-track-equivalent faculty position, and has received his/her doctorate or equivalent degree </a:t>
            </a:r>
            <a:r>
              <a:rPr lang="en-US" b="0" i="0" u="none" strike="noStrike" dirty="0">
                <a:solidFill>
                  <a:srgbClr val="333333"/>
                </a:solidFill>
                <a:effectLst/>
                <a:latin typeface="Calibri" panose="020F0502020204030204" pitchFamily="34" charset="0"/>
                <a:cs typeface="Calibri" panose="020F0502020204030204" pitchFamily="34" charset="0"/>
              </a:rPr>
              <a:t> by 1 April 2017 or later</a:t>
            </a:r>
            <a:r>
              <a:rPr lang="en-US" b="0" i="0" u="none" strike="noStrike" dirty="0">
                <a:solidFill>
                  <a:srgbClr val="1B1B1B"/>
                </a:solidFill>
                <a:effectLst/>
                <a:latin typeface="Calibri" panose="020F0502020204030204" pitchFamily="34" charset="0"/>
                <a:cs typeface="Calibri" panose="020F0502020204030204" pitchFamily="34" charset="0"/>
              </a:rPr>
              <a:t>. </a:t>
            </a:r>
          </a:p>
          <a:p>
            <a:r>
              <a:rPr lang="en-US" b="0" i="0" u="none" strike="noStrike" dirty="0">
                <a:solidFill>
                  <a:srgbClr val="1B1B1B"/>
                </a:solidFill>
                <a:effectLst/>
                <a:latin typeface="Calibri" panose="020F0502020204030204" pitchFamily="34" charset="0"/>
                <a:cs typeface="Calibri" panose="020F0502020204030204" pitchFamily="34" charset="0"/>
              </a:rPr>
              <a:t>The FY25 Young Investigator Program (YIP) accepts proposals by June 21, 2024.</a:t>
            </a:r>
          </a:p>
          <a:p>
            <a:r>
              <a:rPr lang="en-US" dirty="0">
                <a:latin typeface="Calibri" panose="020F0502020204030204" pitchFamily="34" charset="0"/>
                <a:cs typeface="Calibri" panose="020F0502020204030204" pitchFamily="34" charset="0"/>
              </a:rPr>
              <a:t>Up to $450,000 for 3 years</a:t>
            </a:r>
          </a:p>
          <a:p>
            <a:r>
              <a:rPr lang="en-US" sz="2400" i="1" dirty="0">
                <a:latin typeface="Calibri" panose="020F0502020204030204" pitchFamily="34" charset="0"/>
                <a:cs typeface="Calibri" panose="020F0502020204030204" pitchFamily="34" charset="0"/>
              </a:rPr>
              <a:t>Awarded 48 Young Investigator Program grants for 2024</a:t>
            </a:r>
            <a:br>
              <a:rPr lang="en-US" dirty="0">
                <a:latin typeface="Calibri" panose="020F0502020204030204" pitchFamily="34" charset="0"/>
                <a:cs typeface="Calibri" panose="020F0502020204030204" pitchFamily="34" charset="0"/>
              </a:rPr>
            </a:br>
            <a:endParaRPr lang="en-US" dirty="0">
              <a:latin typeface="Calibri" panose="020F0502020204030204" pitchFamily="34" charset="0"/>
              <a:cs typeface="Calibri" panose="020F0502020204030204" pitchFamily="34" charset="0"/>
            </a:endParaRPr>
          </a:p>
        </p:txBody>
      </p:sp>
      <p:pic>
        <p:nvPicPr>
          <p:cNvPr id="7" name="Picture 6" descr="A picture containing text, clipart&#10;&#10;Description automatically generated">
            <a:extLst>
              <a:ext uri="{FF2B5EF4-FFF2-40B4-BE49-F238E27FC236}">
                <a16:creationId xmlns:a16="http://schemas.microsoft.com/office/drawing/2014/main" id="{1AC7313C-C2BE-01A8-DCB9-6F76E360FBBD}"/>
              </a:ext>
            </a:extLst>
          </p:cNvPr>
          <p:cNvPicPr>
            <a:picLocks noChangeAspect="1"/>
          </p:cNvPicPr>
          <p:nvPr/>
        </p:nvPicPr>
        <p:blipFill>
          <a:blip r:embed="rId2"/>
          <a:stretch>
            <a:fillRect/>
          </a:stretch>
        </p:blipFill>
        <p:spPr>
          <a:xfrm>
            <a:off x="8273529" y="162410"/>
            <a:ext cx="3784600" cy="1079500"/>
          </a:xfrm>
          <a:prstGeom prst="rect">
            <a:avLst/>
          </a:prstGeom>
        </p:spPr>
      </p:pic>
    </p:spTree>
    <p:extLst>
      <p:ext uri="{BB962C8B-B14F-4D97-AF65-F5344CB8AC3E}">
        <p14:creationId xmlns:p14="http://schemas.microsoft.com/office/powerpoint/2010/main" val="4220081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F826CF-2EDB-F530-25E0-45CF66F6792F}"/>
              </a:ext>
            </a:extLst>
          </p:cNvPr>
          <p:cNvSpPr>
            <a:spLocks noGrp="1"/>
          </p:cNvSpPr>
          <p:nvPr>
            <p:ph type="title"/>
          </p:nvPr>
        </p:nvSpPr>
        <p:spPr>
          <a:xfrm>
            <a:off x="207831" y="162410"/>
            <a:ext cx="10515600" cy="1325563"/>
          </a:xfrm>
        </p:spPr>
        <p:txBody>
          <a:bodyPr/>
          <a:lstStyle/>
          <a:p>
            <a:r>
              <a:rPr lang="en-US" b="1" dirty="0"/>
              <a:t>ARO YIP</a:t>
            </a:r>
          </a:p>
        </p:txBody>
      </p:sp>
      <p:sp>
        <p:nvSpPr>
          <p:cNvPr id="5" name="Content Placeholder 4">
            <a:extLst>
              <a:ext uri="{FF2B5EF4-FFF2-40B4-BE49-F238E27FC236}">
                <a16:creationId xmlns:a16="http://schemas.microsoft.com/office/drawing/2014/main" id="{E64AEBCB-B580-4990-6291-779DE299D563}"/>
              </a:ext>
            </a:extLst>
          </p:cNvPr>
          <p:cNvSpPr>
            <a:spLocks noGrp="1"/>
          </p:cNvSpPr>
          <p:nvPr>
            <p:ph idx="1"/>
          </p:nvPr>
        </p:nvSpPr>
        <p:spPr>
          <a:xfrm>
            <a:off x="838200" y="2014812"/>
            <a:ext cx="10515600" cy="4680778"/>
          </a:xfrm>
        </p:spPr>
        <p:txBody>
          <a:bodyPr>
            <a:normAutofit fontScale="85000" lnSpcReduction="10000"/>
          </a:bodyPr>
          <a:lstStyle/>
          <a:p>
            <a:r>
              <a:rPr lang="en-US" b="0" i="0" u="none" strike="noStrike" dirty="0">
                <a:solidFill>
                  <a:srgbClr val="333333"/>
                </a:solidFill>
                <a:effectLst/>
                <a:latin typeface="Calibri" panose="020F0502020204030204" pitchFamily="34" charset="0"/>
                <a:cs typeface="Calibri" panose="020F0502020204030204" pitchFamily="34" charset="0"/>
              </a:rPr>
              <a:t>The Army’s Research Office Young Investigator Research Program (YIP) intends </a:t>
            </a:r>
            <a:r>
              <a:rPr lang="en-US" b="0" i="0" u="none" strike="noStrike" dirty="0">
                <a:solidFill>
                  <a:srgbClr val="212529"/>
                </a:solidFill>
                <a:effectLst/>
                <a:latin typeface="freight-sans-pro"/>
              </a:rPr>
              <a:t>to attract outstanding young university faculty members to pursue fundamental research in areas relevant to the Army, to support their research in these areas, and to encourage their teaching and research careers.</a:t>
            </a:r>
          </a:p>
          <a:p>
            <a:pPr algn="l">
              <a:buFont typeface="Arial" panose="020B0604020202020204" pitchFamily="34" charset="0"/>
              <a:buChar char="•"/>
            </a:pPr>
            <a:r>
              <a:rPr lang="en-US" b="0" i="0" u="none" strike="noStrike" dirty="0">
                <a:solidFill>
                  <a:srgbClr val="212529"/>
                </a:solidFill>
                <a:effectLst/>
                <a:latin typeface="freight-sans-pro"/>
              </a:rPr>
              <a:t>Research areas of interest are mechanical sciences, mathematical sciences, electronics, computing science, physics, chemistry, life sciences, materials science, network science, and environmental sciences.</a:t>
            </a:r>
          </a:p>
          <a:p>
            <a:pPr algn="l">
              <a:buFont typeface="Arial" panose="020B0604020202020204" pitchFamily="34" charset="0"/>
              <a:buChar char="•"/>
            </a:pPr>
            <a:r>
              <a:rPr lang="en-US" b="0" i="0" u="none" strike="noStrike" dirty="0">
                <a:solidFill>
                  <a:srgbClr val="1B1B1B"/>
                </a:solidFill>
                <a:effectLst/>
                <a:latin typeface="Calibri" panose="020F0502020204030204" pitchFamily="34" charset="0"/>
                <a:cs typeface="Calibri" panose="020F0502020204030204" pitchFamily="34" charset="0"/>
              </a:rPr>
              <a:t>The principal investigator of a proposal must be a U.S. citizen, national or permanent resident, holding a full-time tenure-track or tenure-track-equivalent faculty position. PhD or equivalent must be held for fewer than 5 years.</a:t>
            </a:r>
            <a:endParaRPr lang="en-US" b="0" i="0" u="none" strike="noStrike" dirty="0">
              <a:solidFill>
                <a:srgbClr val="212529"/>
              </a:solidFill>
              <a:effectLst/>
              <a:latin typeface="freight-sans-pro"/>
            </a:endParaRPr>
          </a:p>
          <a:p>
            <a:pPr algn="l">
              <a:buFont typeface="Arial" panose="020B0604020202020204" pitchFamily="34" charset="0"/>
              <a:buChar char="•"/>
            </a:pPr>
            <a:r>
              <a:rPr lang="en-US" b="0" i="0" u="none" strike="noStrike" dirty="0">
                <a:solidFill>
                  <a:srgbClr val="212529"/>
                </a:solidFill>
                <a:effectLst/>
                <a:latin typeface="freight-sans-pro"/>
              </a:rPr>
              <a:t>Proposals are accepted anytime.</a:t>
            </a:r>
          </a:p>
          <a:p>
            <a:r>
              <a:rPr lang="en-US" dirty="0">
                <a:latin typeface="Calibri" panose="020F0502020204030204" pitchFamily="34" charset="0"/>
                <a:cs typeface="Calibri" panose="020F0502020204030204" pitchFamily="34" charset="0"/>
              </a:rPr>
              <a:t>Up to $360,000 for 3 years</a:t>
            </a:r>
            <a:br>
              <a:rPr lang="en-US" dirty="0">
                <a:latin typeface="Calibri" panose="020F0502020204030204" pitchFamily="34" charset="0"/>
                <a:cs typeface="Calibri" panose="020F0502020204030204" pitchFamily="34" charset="0"/>
              </a:rPr>
            </a:br>
            <a:endParaRPr lang="en-US" dirty="0">
              <a:latin typeface="Calibri" panose="020F0502020204030204" pitchFamily="34" charset="0"/>
              <a:cs typeface="Calibri" panose="020F0502020204030204" pitchFamily="34" charset="0"/>
            </a:endParaRPr>
          </a:p>
        </p:txBody>
      </p:sp>
      <p:pic>
        <p:nvPicPr>
          <p:cNvPr id="6" name="Picture 5">
            <a:extLst>
              <a:ext uri="{FF2B5EF4-FFF2-40B4-BE49-F238E27FC236}">
                <a16:creationId xmlns:a16="http://schemas.microsoft.com/office/drawing/2014/main" id="{E0CD14E3-8476-C295-69C8-9A672910DB79}"/>
              </a:ext>
            </a:extLst>
          </p:cNvPr>
          <p:cNvPicPr>
            <a:picLocks noChangeAspect="1"/>
          </p:cNvPicPr>
          <p:nvPr/>
        </p:nvPicPr>
        <p:blipFill>
          <a:blip r:embed="rId2"/>
          <a:stretch>
            <a:fillRect/>
          </a:stretch>
        </p:blipFill>
        <p:spPr>
          <a:xfrm>
            <a:off x="5054600" y="283979"/>
            <a:ext cx="7137400" cy="863600"/>
          </a:xfrm>
          <a:prstGeom prst="rect">
            <a:avLst/>
          </a:prstGeom>
        </p:spPr>
      </p:pic>
    </p:spTree>
    <p:extLst>
      <p:ext uri="{BB962C8B-B14F-4D97-AF65-F5344CB8AC3E}">
        <p14:creationId xmlns:p14="http://schemas.microsoft.com/office/powerpoint/2010/main" val="1956502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F826CF-2EDB-F530-25E0-45CF66F6792F}"/>
              </a:ext>
            </a:extLst>
          </p:cNvPr>
          <p:cNvSpPr>
            <a:spLocks noGrp="1"/>
          </p:cNvSpPr>
          <p:nvPr>
            <p:ph type="title"/>
          </p:nvPr>
        </p:nvSpPr>
        <p:spPr/>
        <p:txBody>
          <a:bodyPr/>
          <a:lstStyle/>
          <a:p>
            <a:r>
              <a:rPr lang="en-US" b="1" dirty="0"/>
              <a:t>DARPA YFA</a:t>
            </a:r>
          </a:p>
        </p:txBody>
      </p:sp>
      <p:sp>
        <p:nvSpPr>
          <p:cNvPr id="5" name="Content Placeholder 4">
            <a:extLst>
              <a:ext uri="{FF2B5EF4-FFF2-40B4-BE49-F238E27FC236}">
                <a16:creationId xmlns:a16="http://schemas.microsoft.com/office/drawing/2014/main" id="{E64AEBCB-B580-4990-6291-779DE299D563}"/>
              </a:ext>
            </a:extLst>
          </p:cNvPr>
          <p:cNvSpPr>
            <a:spLocks noGrp="1"/>
          </p:cNvSpPr>
          <p:nvPr>
            <p:ph idx="1"/>
          </p:nvPr>
        </p:nvSpPr>
        <p:spPr>
          <a:xfrm>
            <a:off x="838200" y="2014812"/>
            <a:ext cx="10515600" cy="4351338"/>
          </a:xfrm>
        </p:spPr>
        <p:txBody>
          <a:bodyPr>
            <a:noAutofit/>
          </a:bodyPr>
          <a:lstStyle/>
          <a:p>
            <a:r>
              <a:rPr lang="en-US" sz="1800" dirty="0">
                <a:effectLst/>
                <a:latin typeface="Calibri" panose="020F0502020204030204" pitchFamily="34" charset="0"/>
                <a:cs typeface="Calibri" panose="020F0502020204030204" pitchFamily="34" charset="0"/>
              </a:rPr>
              <a:t>The objective of the DARPA Young Faculty Award (YFA) program is to identify and engage rising stars in junior research positions, emphasizing those without prior DARPA funding, and expose them to DoD needs and DARPA’s program development process </a:t>
            </a:r>
          </a:p>
          <a:p>
            <a:pPr>
              <a:buFont typeface="Arial" panose="020B0604020202020204" pitchFamily="34" charset="0"/>
              <a:buChar char="•"/>
            </a:pPr>
            <a:r>
              <a:rPr lang="en-US" sz="1800" dirty="0">
                <a:effectLst/>
                <a:latin typeface="Calibri" panose="020F0502020204030204" pitchFamily="34" charset="0"/>
                <a:cs typeface="Calibri" panose="020F0502020204030204" pitchFamily="34" charset="0"/>
              </a:rPr>
              <a:t>Proposers must be one of the following: current Tenure-Track Assistant/Associate Professors; current Tenured faculty within 3 years of their Tenure date</a:t>
            </a:r>
            <a:r>
              <a:rPr lang="en-US" sz="1800" dirty="0">
                <a:latin typeface="Calibri" panose="020F0502020204030204" pitchFamily="34" charset="0"/>
                <a:cs typeface="Calibri" panose="020F0502020204030204" pitchFamily="34" charset="0"/>
              </a:rPr>
              <a:t>. Citizenship not required.</a:t>
            </a:r>
            <a:endParaRPr lang="en-US" sz="1800" i="0" u="none" strike="noStrike" dirty="0">
              <a:effectLst/>
              <a:latin typeface="Calibri" panose="020F0502020204030204" pitchFamily="34" charset="0"/>
              <a:cs typeface="Calibri" panose="020F0502020204030204" pitchFamily="34" charset="0"/>
            </a:endParaRPr>
          </a:p>
          <a:p>
            <a:r>
              <a:rPr lang="en-US" sz="1800" dirty="0">
                <a:effectLst/>
                <a:latin typeface="Calibri" panose="020F0502020204030204" pitchFamily="34" charset="0"/>
                <a:cs typeface="Calibri" panose="020F0502020204030204" pitchFamily="34" charset="0"/>
              </a:rPr>
              <a:t>Engagement with DARPA:</a:t>
            </a:r>
          </a:p>
          <a:p>
            <a:pPr lvl="1"/>
            <a:r>
              <a:rPr lang="en-US" sz="1800" dirty="0">
                <a:effectLst/>
                <a:latin typeface="Calibri" panose="020F0502020204030204" pitchFamily="34" charset="0"/>
                <a:cs typeface="Calibri" panose="020F0502020204030204" pitchFamily="34" charset="0"/>
              </a:rPr>
              <a:t>Each YFA Awardee has a PM Mentor with closely aligned research interests </a:t>
            </a:r>
          </a:p>
          <a:p>
            <a:pPr lvl="1"/>
            <a:r>
              <a:rPr lang="en-US" sz="1800" dirty="0">
                <a:effectLst/>
                <a:latin typeface="Calibri" panose="020F0502020204030204" pitchFamily="34" charset="0"/>
                <a:cs typeface="Calibri" panose="020F0502020204030204" pitchFamily="34" charset="0"/>
              </a:rPr>
              <a:t>The annual meeting provides networking opportunities and presentations from DARPA Technical Offices, military liaisons, and industry representatives </a:t>
            </a:r>
          </a:p>
          <a:p>
            <a:pPr lvl="1"/>
            <a:r>
              <a:rPr lang="en-US" sz="1800" dirty="0">
                <a:effectLst/>
                <a:latin typeface="Calibri" panose="020F0502020204030204" pitchFamily="34" charset="0"/>
                <a:cs typeface="Calibri" panose="020F0502020204030204" pitchFamily="34" charset="0"/>
              </a:rPr>
              <a:t>YFA Awardees have the opportunity to visit military installations, defense- relevant research facilities, or participation in training exercises </a:t>
            </a:r>
          </a:p>
          <a:p>
            <a:pPr lvl="1"/>
            <a:r>
              <a:rPr lang="en-US" sz="1800" dirty="0">
                <a:effectLst/>
                <a:latin typeface="Calibri" panose="020F0502020204030204" pitchFamily="34" charset="0"/>
                <a:cs typeface="Calibri" panose="020F0502020204030204" pitchFamily="34" charset="0"/>
              </a:rPr>
              <a:t>YFA awardees are invited to present their work at Program Review meetings, providing networking opportunities with PMs and other performers </a:t>
            </a:r>
          </a:p>
          <a:p>
            <a:pPr lvl="1"/>
            <a:r>
              <a:rPr lang="en-US" sz="1800" dirty="0">
                <a:effectLst/>
                <a:latin typeface="Calibri" panose="020F0502020204030204" pitchFamily="34" charset="0"/>
                <a:cs typeface="Calibri" panose="020F0502020204030204" pitchFamily="34" charset="0"/>
              </a:rPr>
              <a:t>PM Mentors can nominate YFA Awardees to receive an additional $500K Director’s Fellowship option. </a:t>
            </a:r>
            <a:endParaRPr lang="en-US" sz="1800" i="0" u="none" strike="noStrike" dirty="0">
              <a:effectLst/>
              <a:latin typeface="Calibri" panose="020F0502020204030204" pitchFamily="34" charset="0"/>
              <a:cs typeface="Calibri" panose="020F0502020204030204" pitchFamily="34" charset="0"/>
            </a:endParaRPr>
          </a:p>
          <a:p>
            <a:r>
              <a:rPr lang="en-US" sz="1800" dirty="0">
                <a:latin typeface="Calibri" panose="020F0502020204030204" pitchFamily="34" charset="0"/>
                <a:cs typeface="Calibri" panose="020F0502020204030204" pitchFamily="34" charset="0"/>
              </a:rPr>
              <a:t>Up to $500,000 for 2 years</a:t>
            </a:r>
            <a:br>
              <a:rPr lang="en-US" sz="1800" dirty="0">
                <a:latin typeface="Calibri" panose="020F0502020204030204" pitchFamily="34" charset="0"/>
                <a:cs typeface="Calibri" panose="020F0502020204030204" pitchFamily="34" charset="0"/>
              </a:rPr>
            </a:br>
            <a:endParaRPr lang="en-US" sz="1800" dirty="0">
              <a:latin typeface="Calibri" panose="020F0502020204030204" pitchFamily="34" charset="0"/>
              <a:cs typeface="Calibri" panose="020F0502020204030204" pitchFamily="34" charset="0"/>
            </a:endParaRPr>
          </a:p>
          <a:p>
            <a:pPr marL="0" indent="0">
              <a:buNone/>
            </a:pPr>
            <a:br>
              <a:rPr lang="en-US" sz="1800" dirty="0">
                <a:latin typeface="Calibri" panose="020F0502020204030204" pitchFamily="34" charset="0"/>
                <a:cs typeface="Calibri" panose="020F0502020204030204" pitchFamily="34" charset="0"/>
              </a:rPr>
            </a:br>
            <a:endParaRPr lang="en-US" sz="1800" dirty="0">
              <a:latin typeface="Calibri" panose="020F0502020204030204" pitchFamily="34" charset="0"/>
              <a:cs typeface="Calibri" panose="020F0502020204030204" pitchFamily="34" charset="0"/>
            </a:endParaRPr>
          </a:p>
        </p:txBody>
      </p:sp>
      <p:pic>
        <p:nvPicPr>
          <p:cNvPr id="6" name="Picture 5" descr="A picture containing graphical user interface&#10;&#10;Description automatically generated">
            <a:extLst>
              <a:ext uri="{FF2B5EF4-FFF2-40B4-BE49-F238E27FC236}">
                <a16:creationId xmlns:a16="http://schemas.microsoft.com/office/drawing/2014/main" id="{ADF1DE4E-1890-374A-3B0A-2600A8AE2C86}"/>
              </a:ext>
            </a:extLst>
          </p:cNvPr>
          <p:cNvPicPr>
            <a:picLocks noChangeAspect="1"/>
          </p:cNvPicPr>
          <p:nvPr/>
        </p:nvPicPr>
        <p:blipFill>
          <a:blip r:embed="rId2"/>
          <a:stretch>
            <a:fillRect/>
          </a:stretch>
        </p:blipFill>
        <p:spPr>
          <a:xfrm>
            <a:off x="7236919" y="365125"/>
            <a:ext cx="4673600" cy="1257300"/>
          </a:xfrm>
          <a:prstGeom prst="rect">
            <a:avLst/>
          </a:prstGeom>
        </p:spPr>
      </p:pic>
    </p:spTree>
    <p:extLst>
      <p:ext uri="{BB962C8B-B14F-4D97-AF65-F5344CB8AC3E}">
        <p14:creationId xmlns:p14="http://schemas.microsoft.com/office/powerpoint/2010/main" val="2374731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935F8-7314-D770-9AAC-CF1D15E74FC7}"/>
              </a:ext>
            </a:extLst>
          </p:cNvPr>
          <p:cNvSpPr>
            <a:spLocks noGrp="1"/>
          </p:cNvSpPr>
          <p:nvPr>
            <p:ph type="title"/>
          </p:nvPr>
        </p:nvSpPr>
        <p:spPr/>
        <p:txBody>
          <a:bodyPr/>
          <a:lstStyle/>
          <a:p>
            <a:r>
              <a:rPr lang="en-US" b="1" dirty="0"/>
              <a:t>Recommendations</a:t>
            </a:r>
          </a:p>
        </p:txBody>
      </p:sp>
      <p:sp>
        <p:nvSpPr>
          <p:cNvPr id="3" name="Content Placeholder 2">
            <a:extLst>
              <a:ext uri="{FF2B5EF4-FFF2-40B4-BE49-F238E27FC236}">
                <a16:creationId xmlns:a16="http://schemas.microsoft.com/office/drawing/2014/main" id="{F3A8EFFA-FF9F-5C93-B24A-AA0227416E5E}"/>
              </a:ext>
            </a:extLst>
          </p:cNvPr>
          <p:cNvSpPr>
            <a:spLocks noGrp="1"/>
          </p:cNvSpPr>
          <p:nvPr>
            <p:ph idx="1"/>
          </p:nvPr>
        </p:nvSpPr>
        <p:spPr/>
        <p:txBody>
          <a:bodyPr/>
          <a:lstStyle/>
          <a:p>
            <a:r>
              <a:rPr lang="en-US" dirty="0"/>
              <a:t>Register in SIUC’s PIVOT</a:t>
            </a:r>
          </a:p>
          <a:p>
            <a:r>
              <a:rPr lang="en-US" dirty="0"/>
              <a:t>Contact program managers: virtually or in person</a:t>
            </a:r>
          </a:p>
          <a:p>
            <a:r>
              <a:rPr lang="en-US" dirty="0"/>
              <a:t>Attend webinars about specific announcement</a:t>
            </a:r>
          </a:p>
          <a:p>
            <a:r>
              <a:rPr lang="en-US" dirty="0"/>
              <a:t>Study the FAQs (and submit questions yourselves)</a:t>
            </a:r>
          </a:p>
          <a:p>
            <a:r>
              <a:rPr lang="en-US" dirty="0"/>
              <a:t>Respond to RFIs</a:t>
            </a:r>
          </a:p>
          <a:p>
            <a:r>
              <a:rPr lang="en-US" dirty="0"/>
              <a:t>Contact program managers: virtually or in person</a:t>
            </a:r>
          </a:p>
        </p:txBody>
      </p:sp>
      <p:pic>
        <p:nvPicPr>
          <p:cNvPr id="7" name="Picture 6" descr="Text&#10;&#10;Description automatically generated with medium confidence">
            <a:extLst>
              <a:ext uri="{FF2B5EF4-FFF2-40B4-BE49-F238E27FC236}">
                <a16:creationId xmlns:a16="http://schemas.microsoft.com/office/drawing/2014/main" id="{2DF76135-667B-6258-4B5D-CB5C2F06F697}"/>
              </a:ext>
            </a:extLst>
          </p:cNvPr>
          <p:cNvPicPr>
            <a:picLocks noChangeAspect="1"/>
          </p:cNvPicPr>
          <p:nvPr/>
        </p:nvPicPr>
        <p:blipFill>
          <a:blip r:embed="rId2"/>
          <a:stretch>
            <a:fillRect/>
          </a:stretch>
        </p:blipFill>
        <p:spPr>
          <a:xfrm>
            <a:off x="7290528" y="365125"/>
            <a:ext cx="4686300" cy="838200"/>
          </a:xfrm>
          <a:prstGeom prst="rect">
            <a:avLst/>
          </a:prstGeom>
        </p:spPr>
      </p:pic>
    </p:spTree>
    <p:extLst>
      <p:ext uri="{BB962C8B-B14F-4D97-AF65-F5344CB8AC3E}">
        <p14:creationId xmlns:p14="http://schemas.microsoft.com/office/powerpoint/2010/main" val="638790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F826CF-2EDB-F530-25E0-45CF66F6792F}"/>
              </a:ext>
            </a:extLst>
          </p:cNvPr>
          <p:cNvSpPr>
            <a:spLocks noGrp="1"/>
          </p:cNvSpPr>
          <p:nvPr>
            <p:ph type="title"/>
          </p:nvPr>
        </p:nvSpPr>
        <p:spPr/>
        <p:txBody>
          <a:bodyPr/>
          <a:lstStyle/>
          <a:p>
            <a:r>
              <a:rPr lang="en-US" b="1" dirty="0"/>
              <a:t>DoE Early Career Research </a:t>
            </a:r>
            <a:br>
              <a:rPr lang="en-US" b="1" dirty="0"/>
            </a:br>
            <a:r>
              <a:rPr lang="en-US" b="1" dirty="0"/>
              <a:t>Program</a:t>
            </a:r>
          </a:p>
        </p:txBody>
      </p:sp>
      <p:sp>
        <p:nvSpPr>
          <p:cNvPr id="5" name="Content Placeholder 4">
            <a:extLst>
              <a:ext uri="{FF2B5EF4-FFF2-40B4-BE49-F238E27FC236}">
                <a16:creationId xmlns:a16="http://schemas.microsoft.com/office/drawing/2014/main" id="{E64AEBCB-B580-4990-6291-779DE299D563}"/>
              </a:ext>
            </a:extLst>
          </p:cNvPr>
          <p:cNvSpPr>
            <a:spLocks noGrp="1"/>
          </p:cNvSpPr>
          <p:nvPr>
            <p:ph idx="1"/>
          </p:nvPr>
        </p:nvSpPr>
        <p:spPr>
          <a:xfrm>
            <a:off x="838200" y="2014812"/>
            <a:ext cx="10515600" cy="4351338"/>
          </a:xfrm>
        </p:spPr>
        <p:txBody>
          <a:bodyPr>
            <a:normAutofit fontScale="85000" lnSpcReduction="20000"/>
          </a:bodyPr>
          <a:lstStyle/>
          <a:p>
            <a:pPr algn="l"/>
            <a:r>
              <a:rPr lang="en-US" b="0" i="0" u="none" strike="noStrike" dirty="0">
                <a:effectLst/>
                <a:latin typeface="Calibri" panose="020F0502020204030204" pitchFamily="34" charset="0"/>
                <a:cs typeface="Calibri" panose="020F0502020204030204" pitchFamily="34" charset="0"/>
              </a:rPr>
              <a:t>The DOE Office of Science is the nation’s largest supporter of basic research in the physical sciences. Early career researchers may apply to one of eight Office of Science program offices: Advanced Scientific Computing Research; Biological and Environmental Research; Basic Energy Sciences; Fusion Energy Sciences; High Energy Physics; Nuclear Physics; Accelerator R&amp;D and Production; and Isotope R&amp;D and Production</a:t>
            </a:r>
          </a:p>
          <a:p>
            <a:pPr algn="l"/>
            <a:r>
              <a:rPr lang="en-US" b="0" i="0" u="none" strike="noStrike" dirty="0">
                <a:effectLst/>
                <a:latin typeface="Calibri" panose="020F0502020204030204" pitchFamily="34" charset="0"/>
                <a:cs typeface="Calibri" panose="020F0502020204030204" pitchFamily="34" charset="0"/>
              </a:rPr>
              <a:t>To be eligible for the program, a researcher must be an untenured, tenure-track assistant or associate professor at a U.S. academic institution with eligibility window for this competition of 12 years</a:t>
            </a:r>
          </a:p>
          <a:p>
            <a:pPr algn="l"/>
            <a:r>
              <a:rPr lang="en-US" b="0" i="0" u="none" strike="noStrike" dirty="0">
                <a:effectLst/>
                <a:latin typeface="Calibri" panose="020F0502020204030204" pitchFamily="34" charset="0"/>
                <a:cs typeface="Calibri" panose="020F0502020204030204" pitchFamily="34" charset="0"/>
              </a:rPr>
              <a:t>Pre-applications are mandatory and were due on Thursday, January 30, 2024. Applications are due on Thursday, April 25, 2024. Only those applicants that receive notification from DOE encouraging a formal application could submit full applications.</a:t>
            </a:r>
          </a:p>
          <a:p>
            <a:r>
              <a:rPr lang="en-US" dirty="0">
                <a:latin typeface="Calibri" panose="020F0502020204030204" pitchFamily="34" charset="0"/>
                <a:cs typeface="Calibri" panose="020F0502020204030204" pitchFamily="34" charset="0"/>
              </a:rPr>
              <a:t>Up to $875,000 for 5 years</a:t>
            </a:r>
            <a:br>
              <a:rPr lang="en-US" dirty="0">
                <a:latin typeface="Calibri" panose="020F0502020204030204" pitchFamily="34" charset="0"/>
                <a:cs typeface="Calibri" panose="020F0502020204030204" pitchFamily="34" charset="0"/>
              </a:rPr>
            </a:br>
            <a:endParaRPr lang="en-US" dirty="0">
              <a:latin typeface="Calibri" panose="020F0502020204030204" pitchFamily="34" charset="0"/>
              <a:cs typeface="Calibri" panose="020F0502020204030204" pitchFamily="34" charset="0"/>
            </a:endParaRPr>
          </a:p>
        </p:txBody>
      </p:sp>
      <p:pic>
        <p:nvPicPr>
          <p:cNvPr id="6" name="Picture 5" descr="Text&#10;&#10;Description automatically generated with medium confidence">
            <a:extLst>
              <a:ext uri="{FF2B5EF4-FFF2-40B4-BE49-F238E27FC236}">
                <a16:creationId xmlns:a16="http://schemas.microsoft.com/office/drawing/2014/main" id="{F0E5F94D-0EBE-958D-DD9F-7B5399128C01}"/>
              </a:ext>
            </a:extLst>
          </p:cNvPr>
          <p:cNvPicPr>
            <a:picLocks noChangeAspect="1"/>
          </p:cNvPicPr>
          <p:nvPr/>
        </p:nvPicPr>
        <p:blipFill>
          <a:blip r:embed="rId2"/>
          <a:stretch>
            <a:fillRect/>
          </a:stretch>
        </p:blipFill>
        <p:spPr>
          <a:xfrm>
            <a:off x="8068769" y="236615"/>
            <a:ext cx="3924300" cy="1003300"/>
          </a:xfrm>
          <a:prstGeom prst="rect">
            <a:avLst/>
          </a:prstGeom>
        </p:spPr>
      </p:pic>
    </p:spTree>
    <p:extLst>
      <p:ext uri="{BB962C8B-B14F-4D97-AF65-F5344CB8AC3E}">
        <p14:creationId xmlns:p14="http://schemas.microsoft.com/office/powerpoint/2010/main" val="1270396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F826CF-2EDB-F530-25E0-45CF66F6792F}"/>
              </a:ext>
            </a:extLst>
          </p:cNvPr>
          <p:cNvSpPr>
            <a:spLocks noGrp="1"/>
          </p:cNvSpPr>
          <p:nvPr>
            <p:ph type="title"/>
          </p:nvPr>
        </p:nvSpPr>
        <p:spPr/>
        <p:txBody>
          <a:bodyPr/>
          <a:lstStyle/>
          <a:p>
            <a:r>
              <a:rPr lang="en-US" b="1" dirty="0"/>
              <a:t>NASA ECF (ROSES)</a:t>
            </a:r>
          </a:p>
        </p:txBody>
      </p:sp>
      <p:sp>
        <p:nvSpPr>
          <p:cNvPr id="5" name="Content Placeholder 4">
            <a:extLst>
              <a:ext uri="{FF2B5EF4-FFF2-40B4-BE49-F238E27FC236}">
                <a16:creationId xmlns:a16="http://schemas.microsoft.com/office/drawing/2014/main" id="{E64AEBCB-B580-4990-6291-779DE299D563}"/>
              </a:ext>
            </a:extLst>
          </p:cNvPr>
          <p:cNvSpPr>
            <a:spLocks noGrp="1"/>
          </p:cNvSpPr>
          <p:nvPr>
            <p:ph idx="1"/>
          </p:nvPr>
        </p:nvSpPr>
        <p:spPr>
          <a:xfrm>
            <a:off x="755753" y="1788125"/>
            <a:ext cx="10906593" cy="4633326"/>
          </a:xfrm>
        </p:spPr>
        <p:txBody>
          <a:bodyPr>
            <a:normAutofit fontScale="85000" lnSpcReduction="20000"/>
          </a:bodyPr>
          <a:lstStyle/>
          <a:p>
            <a:r>
              <a:rPr lang="en-US" b="0" i="0" u="none" strike="noStrike" dirty="0">
                <a:solidFill>
                  <a:srgbClr val="333333"/>
                </a:solidFill>
                <a:effectLst/>
                <a:cs typeface="Calibri" panose="020F0502020204030204" pitchFamily="34" charset="0"/>
              </a:rPr>
              <a:t>The Early Career Faculty (ECF) component of the </a:t>
            </a:r>
            <a:r>
              <a:rPr lang="en-US" b="1" i="0" u="none" strike="noStrike" dirty="0">
                <a:solidFill>
                  <a:srgbClr val="333333"/>
                </a:solidFill>
                <a:effectLst/>
                <a:cs typeface="Calibri" panose="020F0502020204030204" pitchFamily="34" charset="0"/>
              </a:rPr>
              <a:t>Space Technology</a:t>
            </a:r>
            <a:r>
              <a:rPr lang="en-US" b="0" i="0" u="none" strike="noStrike" dirty="0">
                <a:solidFill>
                  <a:srgbClr val="333333"/>
                </a:solidFill>
                <a:effectLst/>
                <a:cs typeface="Calibri" panose="020F0502020204030204" pitchFamily="34" charset="0"/>
              </a:rPr>
              <a:t> Program and the </a:t>
            </a:r>
            <a:r>
              <a:rPr lang="en-US" b="1" i="0" u="none" strike="noStrike" dirty="0">
                <a:solidFill>
                  <a:srgbClr val="333333"/>
                </a:solidFill>
                <a:effectLst/>
                <a:cs typeface="Calibri" panose="020F0502020204030204" pitchFamily="34" charset="0"/>
              </a:rPr>
              <a:t>ROSES</a:t>
            </a:r>
            <a:r>
              <a:rPr lang="en-US" b="0" i="0" u="none" strike="noStrike" dirty="0">
                <a:solidFill>
                  <a:srgbClr val="333333"/>
                </a:solidFill>
                <a:effectLst/>
                <a:cs typeface="Calibri" panose="020F0502020204030204" pitchFamily="34" charset="0"/>
              </a:rPr>
              <a:t> (Research Opportunities in Space and Earth Science) program awards grants to accredited U.S. universities on behalf of outstanding faculty researchers early in their careers. </a:t>
            </a:r>
          </a:p>
          <a:p>
            <a:r>
              <a:rPr lang="en-US" b="0" i="0" u="none" strike="noStrike" dirty="0">
                <a:solidFill>
                  <a:srgbClr val="333333"/>
                </a:solidFill>
                <a:effectLst/>
                <a:cs typeface="Calibri" panose="020F0502020204030204" pitchFamily="34" charset="0"/>
              </a:rPr>
              <a:t>ECF challenges early career faculty to examine the theoretical feasibility of ideas and approaches that are critical to making science, space travel, and exploration more effective, affordable, and sustainable. </a:t>
            </a:r>
          </a:p>
          <a:p>
            <a:r>
              <a:rPr lang="en-US" b="0" i="0" u="none" strike="noStrike" dirty="0">
                <a:solidFill>
                  <a:srgbClr val="4A4A4A"/>
                </a:solidFill>
                <a:effectLst/>
              </a:rPr>
              <a:t>The proposed research must be led by a single, eligible principal investigator. The proposed principal investigator must be an untenured assistant professor on the tenure track at the time of award. They must be a U.S. citizen or have lawful status of permanent residency. Co-investigators are not permitted.</a:t>
            </a:r>
            <a:endParaRPr lang="en-US" b="0" i="0" u="none" strike="noStrike" dirty="0">
              <a:solidFill>
                <a:srgbClr val="333333"/>
              </a:solidFill>
              <a:effectLst/>
              <a:cs typeface="Calibri" panose="020F0502020204030204" pitchFamily="34" charset="0"/>
            </a:endParaRPr>
          </a:p>
          <a:p>
            <a:r>
              <a:rPr lang="en-US" b="0" i="0" u="none" strike="noStrike" dirty="0">
                <a:solidFill>
                  <a:srgbClr val="1B1B1B"/>
                </a:solidFill>
                <a:effectLst/>
                <a:cs typeface="Calibri" panose="020F0502020204030204" pitchFamily="34" charset="0"/>
              </a:rPr>
              <a:t>ROSES 2024 contains over 100 proposal opportunities. It was published February 14, 2024</a:t>
            </a:r>
            <a:endParaRPr lang="en-US" dirty="0">
              <a:cs typeface="Calibri" panose="020F0502020204030204" pitchFamily="34" charset="0"/>
            </a:endParaRPr>
          </a:p>
          <a:p>
            <a:r>
              <a:rPr lang="en-US" dirty="0">
                <a:cs typeface="Calibri" panose="020F0502020204030204" pitchFamily="34" charset="0"/>
              </a:rPr>
              <a:t>Visit </a:t>
            </a:r>
            <a:r>
              <a:rPr lang="en-US" b="0" i="0" u="none" strike="noStrike" dirty="0">
                <a:solidFill>
                  <a:srgbClr val="444444"/>
                </a:solidFill>
                <a:effectLst/>
                <a:cs typeface="Calibri" panose="020F0502020204030204" pitchFamily="34" charset="0"/>
                <a:hlinkClick r:id="rId2"/>
              </a:rPr>
              <a:t>http://nspires.nasaprs.com</a:t>
            </a:r>
            <a:r>
              <a:rPr lang="en-US" b="0" i="0" u="none" strike="noStrike" dirty="0">
                <a:solidFill>
                  <a:srgbClr val="444444"/>
                </a:solidFill>
                <a:effectLst/>
                <a:cs typeface="Calibri" panose="020F0502020204030204" pitchFamily="34" charset="0"/>
              </a:rPr>
              <a:t> and/or </a:t>
            </a:r>
            <a:r>
              <a:rPr lang="en-US" b="0" i="0" u="none" strike="noStrike" dirty="0" err="1">
                <a:solidFill>
                  <a:srgbClr val="444444"/>
                </a:solidFill>
                <a:effectLst/>
                <a:cs typeface="Calibri" panose="020F0502020204030204" pitchFamily="34" charset="0"/>
              </a:rPr>
              <a:t>Grants.gov</a:t>
            </a:r>
            <a:endParaRPr lang="en-US" dirty="0">
              <a:cs typeface="Calibri" panose="020F0502020204030204" pitchFamily="34" charset="0"/>
            </a:endParaRPr>
          </a:p>
        </p:txBody>
      </p:sp>
      <p:pic>
        <p:nvPicPr>
          <p:cNvPr id="6" name="Picture 5" descr="A picture containing text, dark&#10;&#10;Description automatically generated">
            <a:extLst>
              <a:ext uri="{FF2B5EF4-FFF2-40B4-BE49-F238E27FC236}">
                <a16:creationId xmlns:a16="http://schemas.microsoft.com/office/drawing/2014/main" id="{8D5C3D9B-3D7A-7995-7E3F-00CCC32C4607}"/>
              </a:ext>
            </a:extLst>
          </p:cNvPr>
          <p:cNvPicPr>
            <a:picLocks noChangeAspect="1"/>
          </p:cNvPicPr>
          <p:nvPr/>
        </p:nvPicPr>
        <p:blipFill>
          <a:blip r:embed="rId3"/>
          <a:stretch>
            <a:fillRect/>
          </a:stretch>
        </p:blipFill>
        <p:spPr>
          <a:xfrm>
            <a:off x="8810155" y="267688"/>
            <a:ext cx="3192553" cy="1325563"/>
          </a:xfrm>
          <a:prstGeom prst="rect">
            <a:avLst/>
          </a:prstGeom>
        </p:spPr>
      </p:pic>
    </p:spTree>
    <p:extLst>
      <p:ext uri="{BB962C8B-B14F-4D97-AF65-F5344CB8AC3E}">
        <p14:creationId xmlns:p14="http://schemas.microsoft.com/office/powerpoint/2010/main" val="1774248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F826CF-2EDB-F530-25E0-45CF66F6792F}"/>
              </a:ext>
            </a:extLst>
          </p:cNvPr>
          <p:cNvSpPr>
            <a:spLocks noGrp="1"/>
          </p:cNvSpPr>
          <p:nvPr>
            <p:ph type="title"/>
          </p:nvPr>
        </p:nvSpPr>
        <p:spPr/>
        <p:txBody>
          <a:bodyPr>
            <a:normAutofit/>
          </a:bodyPr>
          <a:lstStyle/>
          <a:p>
            <a:r>
              <a:rPr lang="en-US" b="1" dirty="0"/>
              <a:t>NASA ROSES research </a:t>
            </a:r>
            <a:br>
              <a:rPr lang="en-US" b="1" dirty="0"/>
            </a:br>
            <a:r>
              <a:rPr lang="en-US" b="1" dirty="0"/>
              <a:t>initiation (F.19 RIA)</a:t>
            </a:r>
          </a:p>
        </p:txBody>
      </p:sp>
      <p:sp>
        <p:nvSpPr>
          <p:cNvPr id="5" name="Content Placeholder 4">
            <a:extLst>
              <a:ext uri="{FF2B5EF4-FFF2-40B4-BE49-F238E27FC236}">
                <a16:creationId xmlns:a16="http://schemas.microsoft.com/office/drawing/2014/main" id="{E64AEBCB-B580-4990-6291-779DE299D563}"/>
              </a:ext>
            </a:extLst>
          </p:cNvPr>
          <p:cNvSpPr>
            <a:spLocks noGrp="1"/>
          </p:cNvSpPr>
          <p:nvPr>
            <p:ph idx="1"/>
          </p:nvPr>
        </p:nvSpPr>
        <p:spPr>
          <a:xfrm>
            <a:off x="642703" y="1956986"/>
            <a:ext cx="10906593" cy="4633326"/>
          </a:xfrm>
        </p:spPr>
        <p:txBody>
          <a:bodyPr>
            <a:normAutofit/>
          </a:bodyPr>
          <a:lstStyle/>
          <a:p>
            <a:pPr algn="l" fontAlgn="base">
              <a:buFont typeface="Arial" panose="020B0604020202020204" pitchFamily="34" charset="0"/>
              <a:buChar char="•"/>
            </a:pPr>
            <a:r>
              <a:rPr lang="en-US" sz="2000" b="0" i="1" u="none" strike="noStrike" dirty="0">
                <a:solidFill>
                  <a:srgbClr val="222222"/>
                </a:solidFill>
                <a:effectLst/>
                <a:latin typeface="inherit"/>
              </a:rPr>
              <a:t>This program element is expected to solicit proposals this year, but final details and dates are not yet determined. The 'close date' of 02/14/2025 advertised is not a proposal due date. When final dates are established, this program element will be amended, full information will be provided in a revised solicitation document, posted above, and the close date will be changed to reflect the proposal due date.</a:t>
            </a:r>
          </a:p>
          <a:p>
            <a:r>
              <a:rPr lang="en-US" sz="2000" kern="0" dirty="0">
                <a:effectLst/>
                <a:ea typeface="Times New Roman" panose="02020603050405020304" pitchFamily="18" charset="0"/>
              </a:rPr>
              <a:t>Proposals are being solicited from non-R1 institutions (as of 2021) to provide support for investigators and their students at institutions underrepresented in the Space Mission Directorate (SMD) ecosystem.</a:t>
            </a:r>
          </a:p>
          <a:p>
            <a:pPr lvl="1"/>
            <a:r>
              <a:rPr lang="en-US" sz="1600" kern="0" dirty="0">
                <a:effectLst/>
                <a:ea typeface="Times New Roman" panose="02020603050405020304" pitchFamily="18" charset="0"/>
              </a:rPr>
              <a:t>At least 75% of the funds must remain at the non-R1 institution</a:t>
            </a:r>
          </a:p>
          <a:p>
            <a:r>
              <a:rPr lang="en-US" sz="2000" kern="0" dirty="0">
                <a:effectLst/>
                <a:ea typeface="Times New Roman" panose="02020603050405020304" pitchFamily="18" charset="0"/>
              </a:rPr>
              <a:t>The PI in the last 5 years may not have been a PI on any current or prior Federal research grant or have research support from any other US Federal Agency</a:t>
            </a:r>
          </a:p>
          <a:p>
            <a:r>
              <a:rPr lang="en-US" sz="2000" kern="0" dirty="0">
                <a:effectLst/>
                <a:ea typeface="Times New Roman" panose="02020603050405020304" pitchFamily="18" charset="0"/>
              </a:rPr>
              <a:t>POC: Maggie Yancey, Science Mission Directorate, NASA HQ, Washington DC; </a:t>
            </a:r>
          </a:p>
          <a:p>
            <a:pPr marL="0" indent="0">
              <a:buNone/>
            </a:pPr>
            <a:r>
              <a:rPr lang="en-US" sz="2000" kern="0" dirty="0">
                <a:effectLst/>
                <a:ea typeface="Times New Roman" panose="02020603050405020304" pitchFamily="18" charset="0"/>
              </a:rPr>
              <a:t>    EMAIL:  </a:t>
            </a:r>
            <a:r>
              <a:rPr lang="en-US" sz="2000" kern="0" dirty="0" err="1">
                <a:effectLst/>
                <a:ea typeface="Times New Roman" panose="02020603050405020304" pitchFamily="18" charset="0"/>
              </a:rPr>
              <a:t>hq-msd-ria@mail.nasa.gov</a:t>
            </a:r>
            <a:endParaRPr lang="en-US" sz="2000" dirty="0">
              <a:cs typeface="Calibri" panose="020F0502020204030204" pitchFamily="34" charset="0"/>
            </a:endParaRPr>
          </a:p>
          <a:p>
            <a:r>
              <a:rPr lang="en-US" sz="2000" b="0" i="0" u="none" strike="noStrike" dirty="0">
                <a:effectLst/>
                <a:cs typeface="Calibri" panose="020F0502020204030204" pitchFamily="34" charset="0"/>
              </a:rPr>
              <a:t>Learn more at </a:t>
            </a:r>
            <a:r>
              <a:rPr lang="en-US" sz="2000" b="0" i="0" u="none" strike="noStrike" dirty="0">
                <a:effectLst/>
                <a:cs typeface="Calibri" panose="020F0502020204030204" pitchFamily="34" charset="0"/>
                <a:hlinkClick r:id="rId2">
                  <a:extLst>
                    <a:ext uri="{A12FA001-AC4F-418D-AE19-62706E023703}">
                      <ahyp:hlinkClr xmlns:ahyp="http://schemas.microsoft.com/office/drawing/2018/hyperlinkcolor" val="tx"/>
                    </a:ext>
                  </a:extLst>
                </a:hlinkClick>
              </a:rPr>
              <a:t>NSPIRES</a:t>
            </a:r>
            <a:endParaRPr lang="en-US" sz="2000" b="0" i="0" u="none" strike="noStrike" dirty="0">
              <a:effectLst/>
              <a:cs typeface="Calibri" panose="020F0502020204030204" pitchFamily="34" charset="0"/>
            </a:endParaRPr>
          </a:p>
        </p:txBody>
      </p:sp>
      <p:pic>
        <p:nvPicPr>
          <p:cNvPr id="6" name="Picture 5" descr="A picture containing text, dark&#10;&#10;Description automatically generated">
            <a:extLst>
              <a:ext uri="{FF2B5EF4-FFF2-40B4-BE49-F238E27FC236}">
                <a16:creationId xmlns:a16="http://schemas.microsoft.com/office/drawing/2014/main" id="{8D5C3D9B-3D7A-7995-7E3F-00CCC32C4607}"/>
              </a:ext>
            </a:extLst>
          </p:cNvPr>
          <p:cNvPicPr>
            <a:picLocks noChangeAspect="1"/>
          </p:cNvPicPr>
          <p:nvPr/>
        </p:nvPicPr>
        <p:blipFill>
          <a:blip r:embed="rId3"/>
          <a:stretch>
            <a:fillRect/>
          </a:stretch>
        </p:blipFill>
        <p:spPr>
          <a:xfrm>
            <a:off x="8810155" y="267688"/>
            <a:ext cx="3192553" cy="1325563"/>
          </a:xfrm>
          <a:prstGeom prst="rect">
            <a:avLst/>
          </a:prstGeom>
        </p:spPr>
      </p:pic>
    </p:spTree>
    <p:extLst>
      <p:ext uri="{BB962C8B-B14F-4D97-AF65-F5344CB8AC3E}">
        <p14:creationId xmlns:p14="http://schemas.microsoft.com/office/powerpoint/2010/main" val="276252603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6857</TotalTime>
  <Words>2331</Words>
  <Application>Microsoft Macintosh PowerPoint</Application>
  <PresentationFormat>Widescreen</PresentationFormat>
  <Paragraphs>148</Paragraphs>
  <Slides>18</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freight-sans-pro</vt:lpstr>
      <vt:lpstr>inherit</vt:lpstr>
      <vt:lpstr>Public Sans Web</vt:lpstr>
      <vt:lpstr>Arial</vt:lpstr>
      <vt:lpstr>Calibri</vt:lpstr>
      <vt:lpstr>Calibri Light</vt:lpstr>
      <vt:lpstr>Century Gothic</vt:lpstr>
      <vt:lpstr>Helvetica</vt:lpstr>
      <vt:lpstr>Times New Roman</vt:lpstr>
      <vt:lpstr>Wingdings</vt:lpstr>
      <vt:lpstr>Office Theme</vt:lpstr>
      <vt:lpstr>  LET'S TALK RESEARCH  Early Career Research Funding Opportunity Workshop</vt:lpstr>
      <vt:lpstr>ONR YIP</vt:lpstr>
      <vt:lpstr>AFOSR YIP</vt:lpstr>
      <vt:lpstr>ARO YIP</vt:lpstr>
      <vt:lpstr>DARPA YFA</vt:lpstr>
      <vt:lpstr>Recommendations</vt:lpstr>
      <vt:lpstr>DoE Early Career Research  Program</vt:lpstr>
      <vt:lpstr>NASA ECF (ROSES)</vt:lpstr>
      <vt:lpstr>NASA ROSES research  initiation (F.19 RIA)</vt:lpstr>
      <vt:lpstr>NASA ECF ESD</vt:lpstr>
      <vt:lpstr>NIH Director's New  Innovator Award </vt:lpstr>
      <vt:lpstr>NIH Early Career Awards</vt:lpstr>
      <vt:lpstr>Many Other</vt:lpstr>
      <vt:lpstr>National Science Foundation</vt:lpstr>
      <vt:lpstr>NSF CAREER</vt:lpstr>
      <vt:lpstr>NSF CAREER (2)</vt:lpstr>
      <vt:lpstr>PowerPoint Presentation</vt:lpstr>
      <vt:lpstr>Thank you for your attention!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Jia</dc:creator>
  <cp:lastModifiedBy>Tsatsoulis, Constantinos</cp:lastModifiedBy>
  <cp:revision>208</cp:revision>
  <dcterms:created xsi:type="dcterms:W3CDTF">2023-02-11T03:50:10Z</dcterms:created>
  <dcterms:modified xsi:type="dcterms:W3CDTF">2024-04-16T23:11:46Z</dcterms:modified>
</cp:coreProperties>
</file>