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0" r:id="rId2"/>
    <p:sldId id="297" r:id="rId3"/>
    <p:sldId id="295" r:id="rId4"/>
    <p:sldId id="298" r:id="rId5"/>
    <p:sldId id="257" r:id="rId6"/>
    <p:sldId id="302" r:id="rId7"/>
    <p:sldId id="303" r:id="rId8"/>
    <p:sldId id="308" r:id="rId9"/>
    <p:sldId id="299" r:id="rId10"/>
    <p:sldId id="300" r:id="rId11"/>
    <p:sldId id="301" r:id="rId12"/>
    <p:sldId id="304" r:id="rId13"/>
    <p:sldId id="305" r:id="rId14"/>
    <p:sldId id="306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6190"/>
  </p:normalViewPr>
  <p:slideViewPr>
    <p:cSldViewPr snapToGrid="0">
      <p:cViewPr varScale="1">
        <p:scale>
          <a:sx n="123" d="100"/>
          <a:sy n="123" d="100"/>
        </p:scale>
        <p:origin x="1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B9B05-0087-1F45-8858-AC4F82FCDB50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BBD7-7A19-B64A-BE35-0BE31E1E5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5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EE79-EA69-51F6-541D-C76D70E0B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DE205-4BD7-993A-BBD6-0E92751C8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B566B-9B50-CBA1-D884-626D22C5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A360-3584-B04A-A7E5-6C175B2C0BA4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FCFA5-73A1-0431-533C-9463DA8A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FDF4-6A24-ED5D-6A95-EBBCB628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17C-18A5-7C4C-9E50-FB0D2F45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9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4900-BBB3-8A6B-B31C-CCB4AD8A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C6542-C731-7310-BF49-BF3ABA610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7CCAA-1A1C-482B-FB28-496343CD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A360-3584-B04A-A7E5-6C175B2C0BA4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061C2-E98D-86DC-CADE-920D3503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543D8-46EF-1EF8-7BB9-E61DD97C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17C-18A5-7C4C-9E50-FB0D2F45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7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BCE1DE-CED8-F345-5D3F-B98EE388E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69AAF-2E04-7B8C-79DB-760A93610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E184E-55F4-A25D-41CB-11705DC6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A360-3584-B04A-A7E5-6C175B2C0BA4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6FE37-0D93-E37F-36DF-776BB186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5AC8D-1CDB-ED98-5B6B-88996A93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17C-18A5-7C4C-9E50-FB0D2F45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4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Student Succes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A76AAC-410A-7878-25D0-303DB969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49AB141-7A2F-D908-34C0-4C10F5FA92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45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Column - Student Succes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A76AAC-410A-7878-25D0-303DB969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49AB141-7A2F-D908-34C0-4C10F5FA92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42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8EBD-8DAC-3460-C074-4ECBB99F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C543-948C-302E-26A0-1A41B9E76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96E0C-1D69-CDAE-6BF8-72A76CE3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A360-3584-B04A-A7E5-6C175B2C0BA4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53E1-76ED-FC1F-370F-7B578C8C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13389-E86A-66A9-2EF6-B15797F1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17C-18A5-7C4C-9E50-FB0D2F45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5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671F-B8B7-C87B-F105-6B0C609A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228D5-2732-5583-A200-C134E64AB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62D29-5461-2381-B2CF-F6B7CACC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A360-3584-B04A-A7E5-6C175B2C0BA4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E9A69-6316-C420-21E0-95DDDBD2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303AD-69F8-7D86-942C-601F894A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17C-18A5-7C4C-9E50-FB0D2F45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5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6553-E3FA-33E0-B110-4FBBD754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D0034-92C1-B744-7BAC-2545639DB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907E9-3725-FFD0-EB9C-906C8E5EA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F94DD-CF11-8E73-B9F7-6A12C6B3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A360-3584-B04A-A7E5-6C175B2C0BA4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E30C6-6A3B-DDE3-AFF4-B1971DCE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7683-C527-C9C2-6119-A22C9CC9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17C-18A5-7C4C-9E50-FB0D2F45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7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985B-AAE8-21C2-0B3E-46EC081A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3E5A0-0744-848F-591D-003CADC37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3A409-F8DA-3419-5BF3-4A2DEECFF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6AAD5-FFF8-600E-B1FB-57305FAA3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A8631-10A7-09EF-335B-8E35E0F90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18384-685E-F0DB-4CFE-016DE476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A360-3584-B04A-A7E5-6C175B2C0BA4}" type="datetimeFigureOut">
              <a:rPr lang="en-US" smtClean="0"/>
              <a:t>2/16/24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5990C-3224-CE24-845A-A92C8B5B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C2630-DDC9-68C7-C990-7A6E0BFC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17C-18A5-7C4C-9E50-FB0D2F45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9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B3973-7FF5-08C3-7E6F-7F74777F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49383-E907-8477-4A3A-B5D90922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A360-3584-B04A-A7E5-6C175B2C0BA4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8E605-A29A-0C47-E578-07980E13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4D29A-00EA-AFD5-7ACC-12690095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17C-18A5-7C4C-9E50-FB0D2F45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7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D0785-3B06-C802-AC3D-A2256DEC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A360-3584-B04A-A7E5-6C175B2C0BA4}" type="datetimeFigureOut">
              <a:rPr lang="en-US" smtClean="0"/>
              <a:t>2/16/24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D5CC35-604F-4C07-10F5-40DE43D8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13B46-2FF5-DC58-50C7-C4753414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17C-18A5-7C4C-9E50-FB0D2F45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2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ADC2-5028-B38A-6029-E553A0DD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BE77-09DF-92A6-F820-948FEF4E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CAA42-5488-6F50-8B2A-E20DBDDFE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422EE-BF43-54C9-4435-F669C58D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A360-3584-B04A-A7E5-6C175B2C0BA4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05A02-42C7-768E-CB52-29EE752B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64642-B565-4F8B-FC81-22B6E1E3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17C-18A5-7C4C-9E50-FB0D2F45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3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FA11-3C75-5A92-EFB7-233BFEB6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F6019-21FA-B458-7469-694F98E76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883E1-7E92-B0B6-219C-20034092B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C6E2B-C8C6-0A27-5F33-6A313138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A360-3584-B04A-A7E5-6C175B2C0BA4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2E03E-00C2-49E3-2B08-8CDF5FE1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02329-8F68-5BE1-18C1-D2B5E69A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17C-18A5-7C4C-9E50-FB0D2F45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3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8F215-796F-1E67-EA58-442444A1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A07A3-1097-DC01-89DF-CA6352B2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63EEF-23EC-0B6E-2C92-47CC597F4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A360-3584-B04A-A7E5-6C175B2C0BA4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C5981-DADA-FE61-0A86-14D2C3E6E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91846-398F-3881-5707-A54750696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017C-18A5-7C4C-9E50-FB0D2F45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rants.nih.gov/funding/searchguide/index.html#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701&amp;picture=any-question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06EB4-3DA8-16CC-3017-ABDF1078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 TO FUNDED RESEARCH</a:t>
            </a:r>
          </a:p>
        </p:txBody>
      </p:sp>
      <p:pic>
        <p:nvPicPr>
          <p:cNvPr id="5" name="Content Placeholder 4" descr="A group of gears with icons&#10;&#10;Description automatically generated">
            <a:extLst>
              <a:ext uri="{FF2B5EF4-FFF2-40B4-BE49-F238E27FC236}">
                <a16:creationId xmlns:a16="http://schemas.microsoft.com/office/drawing/2014/main" id="{AA7EA08F-5589-8A6F-99A3-71D0BD62016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232584"/>
            <a:ext cx="6780700" cy="4390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366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2E90-655E-511E-1D84-882F2C68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HOW TO IDENTIFY THE RIGHT AGENCY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0EE52-2518-D206-0721-6647144DFC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569028"/>
            <a:ext cx="10629280" cy="51435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Talk to your colleagues and mentors</a:t>
            </a:r>
          </a:p>
          <a:p>
            <a:r>
              <a:rPr lang="en-US" dirty="0"/>
              <a:t>Come to our workshops. </a:t>
            </a:r>
          </a:p>
          <a:p>
            <a:pPr lvl="1"/>
            <a:r>
              <a:rPr lang="en-US" dirty="0"/>
              <a:t>In Spring 2024:</a:t>
            </a:r>
          </a:p>
          <a:p>
            <a:pPr lvl="2"/>
            <a:r>
              <a:rPr lang="en-US" dirty="0"/>
              <a:t>Proposal writing</a:t>
            </a:r>
          </a:p>
          <a:p>
            <a:pPr lvl="2"/>
            <a:r>
              <a:rPr lang="en-US" dirty="0"/>
              <a:t>How I learned to be a mentor</a:t>
            </a:r>
          </a:p>
          <a:p>
            <a:pPr lvl="2"/>
            <a:r>
              <a:rPr lang="en-US" dirty="0"/>
              <a:t>Working with State agencies</a:t>
            </a:r>
          </a:p>
          <a:p>
            <a:pPr lvl="2"/>
            <a:r>
              <a:rPr lang="en-US" dirty="0"/>
              <a:t>R&amp;D with industry</a:t>
            </a:r>
          </a:p>
          <a:p>
            <a:pPr lvl="2"/>
            <a:r>
              <a:rPr lang="en-US" dirty="0"/>
              <a:t>Early Career Funding Opportunities</a:t>
            </a:r>
          </a:p>
          <a:p>
            <a:pPr lvl="1"/>
            <a:r>
              <a:rPr lang="en-US" dirty="0"/>
              <a:t>Planned for Fall 2024:</a:t>
            </a:r>
          </a:p>
          <a:p>
            <a:pPr lvl="2"/>
            <a:r>
              <a:rPr lang="en-US" dirty="0"/>
              <a:t>Beyond NSF  (DOD, NIH, NASA, USGS, DoE, DOT, etc.)</a:t>
            </a:r>
          </a:p>
          <a:p>
            <a:pPr lvl="2"/>
            <a:r>
              <a:rPr lang="en-US" dirty="0"/>
              <a:t>Types of NSF Grants</a:t>
            </a:r>
          </a:p>
          <a:p>
            <a:pPr lvl="2"/>
            <a:r>
              <a:rPr lang="en-US" dirty="0"/>
              <a:t>Identifying Funding Opportunities for the Arts and the Humanities</a:t>
            </a:r>
          </a:p>
          <a:p>
            <a:r>
              <a:rPr lang="en-US" dirty="0"/>
              <a:t>Research Discovery Workshop</a:t>
            </a:r>
          </a:p>
          <a:p>
            <a:pPr lvl="1"/>
            <a:r>
              <a:rPr lang="en-US" dirty="0"/>
              <a:t>Team building</a:t>
            </a:r>
          </a:p>
          <a:p>
            <a:pPr lvl="1"/>
            <a:r>
              <a:rPr lang="en-US" dirty="0"/>
              <a:t>Opportunities for </a:t>
            </a:r>
            <a:r>
              <a:rPr lang="en-US" u="sng" dirty="0"/>
              <a:t>all</a:t>
            </a:r>
            <a:r>
              <a:rPr lang="en-US" dirty="0"/>
              <a:t> disciplines</a:t>
            </a:r>
          </a:p>
          <a:p>
            <a:r>
              <a:rPr lang="en-US" dirty="0"/>
              <a:t>My office sends out major research opportunities to build teams</a:t>
            </a:r>
          </a:p>
          <a:p>
            <a:r>
              <a:rPr lang="en-US" dirty="0"/>
              <a:t>PIVOT</a:t>
            </a:r>
            <a:endParaRPr lang="en-US" i="1" dirty="0"/>
          </a:p>
        </p:txBody>
      </p:sp>
      <p:pic>
        <p:nvPicPr>
          <p:cNvPr id="5" name="Picture 4" descr="A logo with a letter i in a circle&#10;&#10;Description automatically generated">
            <a:extLst>
              <a:ext uri="{FF2B5EF4-FFF2-40B4-BE49-F238E27FC236}">
                <a16:creationId xmlns:a16="http://schemas.microsoft.com/office/drawing/2014/main" id="{6CD55075-75E5-67FD-74D2-86E28E94B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" y="6294120"/>
            <a:ext cx="59944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8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52CA-8DB5-1283-2135-C45BC6D2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HOW TO IDENTIFY THE RIGHT AGENCY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BC013-6552-796F-D291-4E64F3FCEE1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Funding Agencies want to spend their funds</a:t>
            </a:r>
          </a:p>
          <a:p>
            <a:pPr lvl="1"/>
            <a:r>
              <a:rPr lang="en-US" dirty="0"/>
              <a:t>This is their mission description: use the funds to support research, development, and creative activities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But sometimes it is hard to find out where to apply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https://grants.nih.gov/funding/searchguide/index.html#/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Now what??</a:t>
            </a:r>
          </a:p>
          <a:p>
            <a:pPr lvl="1"/>
            <a:r>
              <a:rPr lang="en-US" dirty="0"/>
              <a:t>Come to our workshops</a:t>
            </a:r>
          </a:p>
          <a:p>
            <a:pPr lvl="1"/>
            <a:r>
              <a:rPr lang="en-US" dirty="0"/>
              <a:t>Talk to your colleagues and mentors</a:t>
            </a:r>
          </a:p>
          <a:p>
            <a:pPr lvl="1"/>
            <a:r>
              <a:rPr lang="en-US" i="1" dirty="0"/>
              <a:t>Talk to the Program Managers / Program Directors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logo with a letter i in a circle&#10;&#10;Description automatically generated">
            <a:extLst>
              <a:ext uri="{FF2B5EF4-FFF2-40B4-BE49-F238E27FC236}">
                <a16:creationId xmlns:a16="http://schemas.microsoft.com/office/drawing/2014/main" id="{992813A0-1735-CC88-2F08-933A0FB55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" y="6294120"/>
            <a:ext cx="59944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8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CD3E-F6BE-0B5B-EA7F-037DC98E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MAKING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DCC85-D4E5-4BAE-1004-F1838209F5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8" y="1899920"/>
            <a:ext cx="10835945" cy="47502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on an RFP/BAA/FFO/etc. is not always 100% what an agency is looking for or it can be unclear or confusing</a:t>
            </a:r>
          </a:p>
          <a:p>
            <a:r>
              <a:rPr lang="en-US" dirty="0"/>
              <a:t>The PD/PM knows for sure</a:t>
            </a:r>
          </a:p>
          <a:p>
            <a:r>
              <a:rPr lang="en-US" dirty="0"/>
              <a:t>Reach out to them to learn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Every program needs reviewers. Send a 2 page CV volunteering to be a reviewer and panelist</a:t>
            </a:r>
          </a:p>
          <a:p>
            <a:pPr lvl="2"/>
            <a:r>
              <a:rPr lang="en-US" dirty="0"/>
              <a:t>You will find out very quickly if you fit the Directorate’s mission</a:t>
            </a:r>
          </a:p>
          <a:p>
            <a:pPr lvl="2"/>
            <a:r>
              <a:rPr lang="en-US" dirty="0"/>
              <a:t>You have built </a:t>
            </a:r>
            <a:r>
              <a:rPr lang="en-US" b="1" dirty="0">
                <a:solidFill>
                  <a:srgbClr val="7030A0"/>
                </a:solidFill>
              </a:rPr>
              <a:t>ONE</a:t>
            </a:r>
            <a:r>
              <a:rPr lang="en-US" dirty="0"/>
              <a:t> connection</a:t>
            </a:r>
          </a:p>
          <a:p>
            <a:pPr lvl="1"/>
            <a:r>
              <a:rPr lang="en-US" dirty="0"/>
              <a:t>Write a 2 page </a:t>
            </a:r>
            <a:r>
              <a:rPr lang="en-US" i="1" dirty="0"/>
              <a:t>white paper </a:t>
            </a:r>
            <a:r>
              <a:rPr lang="en-US" dirty="0"/>
              <a:t>describing your research idea and email it</a:t>
            </a:r>
          </a:p>
          <a:p>
            <a:pPr lvl="2"/>
            <a:r>
              <a:rPr lang="en-US" dirty="0"/>
              <a:t>You may get feedback. </a:t>
            </a:r>
            <a:r>
              <a:rPr lang="en-US" b="1" dirty="0">
                <a:solidFill>
                  <a:srgbClr val="7030A0"/>
                </a:solidFill>
              </a:rPr>
              <a:t>SECOND</a:t>
            </a:r>
            <a:r>
              <a:rPr lang="en-US" dirty="0"/>
              <a:t> connection</a:t>
            </a:r>
          </a:p>
          <a:p>
            <a:pPr lvl="3"/>
            <a:r>
              <a:rPr lang="en-US" dirty="0"/>
              <a:t>Some agencies are better than others in responding. So are some PMs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lvl="1"/>
            <a:r>
              <a:rPr lang="en-US" dirty="0">
                <a:sym typeface="Wingdings" pitchFamily="2" charset="2"/>
              </a:rPr>
              <a:t>Ask the PM for a meeting to learn about the agency and to present your ideas</a:t>
            </a:r>
          </a:p>
          <a:p>
            <a:pPr lvl="2"/>
            <a:r>
              <a:rPr lang="en-US" dirty="0">
                <a:sym typeface="Wingdings" pitchFamily="2" charset="2"/>
              </a:rPr>
              <a:t>Could be remote or in person. </a:t>
            </a:r>
            <a:r>
              <a:rPr lang="en-US" b="1" dirty="0">
                <a:solidFill>
                  <a:srgbClr val="7030A0"/>
                </a:solidFill>
                <a:sym typeface="Wingdings" pitchFamily="2" charset="2"/>
              </a:rPr>
              <a:t>THIRD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connection</a:t>
            </a:r>
          </a:p>
          <a:p>
            <a:pPr lvl="1"/>
            <a:r>
              <a:rPr lang="en-US" dirty="0">
                <a:sym typeface="Wingdings" pitchFamily="2" charset="2"/>
              </a:rPr>
              <a:t>Respond to RFIs</a:t>
            </a:r>
          </a:p>
          <a:p>
            <a:pPr lvl="2"/>
            <a:r>
              <a:rPr lang="en-US" dirty="0">
                <a:sym typeface="Wingdings" pitchFamily="2" charset="2"/>
              </a:rPr>
              <a:t>These are not as often, but worthwhile. PIVOT can track for you. </a:t>
            </a:r>
            <a:r>
              <a:rPr lang="en-US" b="1" dirty="0">
                <a:solidFill>
                  <a:srgbClr val="7030A0"/>
                </a:solidFill>
                <a:sym typeface="Wingdings" pitchFamily="2" charset="2"/>
              </a:rPr>
              <a:t>FOURTH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connection.</a:t>
            </a:r>
          </a:p>
          <a:p>
            <a:pPr lvl="1"/>
            <a:r>
              <a:rPr lang="en-US" dirty="0">
                <a:sym typeface="Wingdings" pitchFamily="2" charset="2"/>
              </a:rPr>
              <a:t>Take advantage of all opportunities to connect with industry, government labs, companies</a:t>
            </a:r>
          </a:p>
          <a:p>
            <a:pPr lvl="2"/>
            <a:r>
              <a:rPr lang="en-US" dirty="0">
                <a:sym typeface="Wingdings" pitchFamily="2" charset="2"/>
              </a:rPr>
              <a:t>Be part of SIU’s TIE, visits to Argonne, talks by industry, and -of course- our workshops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logo with a letter i in a circle&#10;&#10;Description automatically generated">
            <a:extLst>
              <a:ext uri="{FF2B5EF4-FFF2-40B4-BE49-F238E27FC236}">
                <a16:creationId xmlns:a16="http://schemas.microsoft.com/office/drawing/2014/main" id="{D9BB1856-0947-1D67-83F8-6080B57CD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" y="6294120"/>
            <a:ext cx="59944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4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E4E8-47B2-88EC-C2D4-D719D837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MAKING A GOOD IMPRESSION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B2F6-0962-DA88-567B-58A9DC7011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Keep your web site current</a:t>
            </a:r>
          </a:p>
          <a:p>
            <a:pPr lvl="1"/>
            <a:r>
              <a:rPr lang="en-US" dirty="0"/>
              <a:t>Put links to your vita and publications!</a:t>
            </a:r>
          </a:p>
          <a:p>
            <a:r>
              <a:rPr lang="en-US" dirty="0"/>
              <a:t>When contacting agencies be prepared</a:t>
            </a:r>
          </a:p>
          <a:p>
            <a:pPr lvl="1"/>
            <a:r>
              <a:rPr lang="en-US" dirty="0"/>
              <a:t>Do your research</a:t>
            </a:r>
          </a:p>
          <a:p>
            <a:pPr lvl="1"/>
            <a:r>
              <a:rPr lang="en-US" dirty="0"/>
              <a:t>Know your elevator speech</a:t>
            </a:r>
          </a:p>
          <a:p>
            <a:pPr lvl="1"/>
            <a:r>
              <a:rPr lang="en-US" i="1" dirty="0"/>
              <a:t>If you give us your white papers this Spring semester expert reviewers will comment on them</a:t>
            </a:r>
          </a:p>
          <a:p>
            <a:pPr lvl="1"/>
            <a:r>
              <a:rPr lang="en-US" dirty="0"/>
              <a:t>Listen, listen, listen</a:t>
            </a:r>
          </a:p>
          <a:p>
            <a:pPr lvl="1"/>
            <a:r>
              <a:rPr lang="en-US" dirty="0"/>
              <a:t>Offer to review proposals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logo with a letter i in a circle&#10;&#10;Description automatically generated">
            <a:extLst>
              <a:ext uri="{FF2B5EF4-FFF2-40B4-BE49-F238E27FC236}">
                <a16:creationId xmlns:a16="http://schemas.microsoft.com/office/drawing/2014/main" id="{1621C7EF-CAA6-337E-986C-09635E8B1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" y="6294120"/>
            <a:ext cx="59944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7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38BE-6473-FCA1-B1C7-5C4A437E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INTERNAL SUPPORT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DA7B-D486-3FFB-5BB0-875C19C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860" y="1444336"/>
            <a:ext cx="10837719" cy="52355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Starting a research career is not easy. We are here to help:</a:t>
            </a:r>
          </a:p>
          <a:p>
            <a:pPr lvl="1"/>
            <a:r>
              <a:rPr lang="en-US" dirty="0"/>
              <a:t>OSPA</a:t>
            </a:r>
          </a:p>
          <a:p>
            <a:pPr lvl="1"/>
            <a:r>
              <a:rPr lang="en-US" dirty="0"/>
              <a:t>Compliance</a:t>
            </a:r>
          </a:p>
          <a:p>
            <a:r>
              <a:rPr lang="en-US" dirty="0"/>
              <a:t>Proposal mentor team</a:t>
            </a:r>
          </a:p>
          <a:p>
            <a:r>
              <a:rPr lang="en-US" dirty="0"/>
              <a:t>Research Centers</a:t>
            </a:r>
          </a:p>
          <a:p>
            <a:r>
              <a:rPr lang="en-US" dirty="0"/>
              <a:t>Seed grants</a:t>
            </a:r>
          </a:p>
          <a:p>
            <a:pPr lvl="1"/>
            <a:r>
              <a:rPr lang="en-US" dirty="0"/>
              <a:t>SIU System to build collaborations with </a:t>
            </a:r>
            <a:r>
              <a:rPr lang="en-US" dirty="0" err="1"/>
              <a:t>SoM</a:t>
            </a:r>
            <a:endParaRPr lang="en-US" dirty="0"/>
          </a:p>
          <a:p>
            <a:pPr lvl="1"/>
            <a:r>
              <a:rPr lang="en-US" dirty="0"/>
              <a:t>Meyer Research Center</a:t>
            </a:r>
          </a:p>
          <a:p>
            <a:pPr lvl="1"/>
            <a:r>
              <a:rPr lang="en-US" dirty="0"/>
              <a:t>Advanced Energy Institute</a:t>
            </a:r>
          </a:p>
          <a:p>
            <a:pPr lvl="1"/>
            <a:r>
              <a:rPr lang="en-US" dirty="0"/>
              <a:t>Proposal Development Support</a:t>
            </a:r>
          </a:p>
          <a:p>
            <a:pPr lvl="1"/>
            <a:r>
              <a:rPr lang="en-US" dirty="0"/>
              <a:t>SIU Foundation</a:t>
            </a:r>
          </a:p>
          <a:p>
            <a:r>
              <a:rPr lang="en-US" dirty="0"/>
              <a:t>Student research support</a:t>
            </a:r>
          </a:p>
          <a:p>
            <a:pPr lvl="1"/>
            <a:r>
              <a:rPr lang="en-US" dirty="0"/>
              <a:t>REACH</a:t>
            </a:r>
          </a:p>
          <a:p>
            <a:pPr lvl="1"/>
            <a:r>
              <a:rPr lang="en-US" dirty="0"/>
              <a:t>Fellowships</a:t>
            </a:r>
          </a:p>
          <a:p>
            <a:r>
              <a:rPr lang="en-US" dirty="0"/>
              <a:t>Workshops, Research Discovery, Creative Activities and Research Presentations (CARP), Graduate Student Research Forum, Professional Development for Graduate Students, Conference Travel Support for Faculty, Support to Visit Funding Agencies</a:t>
            </a:r>
          </a:p>
          <a:p>
            <a:pPr lvl="1"/>
            <a:endParaRPr lang="en-US" dirty="0"/>
          </a:p>
        </p:txBody>
      </p:sp>
      <p:pic>
        <p:nvPicPr>
          <p:cNvPr id="4" name="Picture 3" descr="A logo with a letter i in a circle&#10;&#10;Description automatically generated">
            <a:extLst>
              <a:ext uri="{FF2B5EF4-FFF2-40B4-BE49-F238E27FC236}">
                <a16:creationId xmlns:a16="http://schemas.microsoft.com/office/drawing/2014/main" id="{5211981C-7E54-E248-BC46-4FE8661E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" y="6294120"/>
            <a:ext cx="599440" cy="563880"/>
          </a:xfrm>
          <a:prstGeom prst="rect">
            <a:avLst/>
          </a:prstGeom>
        </p:spPr>
      </p:pic>
      <p:pic>
        <p:nvPicPr>
          <p:cNvPr id="5" name="Content Placeholder 6" descr="A group of people holding certificates&#10;&#10;Description automatically generated">
            <a:extLst>
              <a:ext uri="{FF2B5EF4-FFF2-40B4-BE49-F238E27FC236}">
                <a16:creationId xmlns:a16="http://schemas.microsoft.com/office/drawing/2014/main" id="{1F1500CC-8238-7D11-B51B-59E034986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695"/>
          <a:stretch/>
        </p:blipFill>
        <p:spPr>
          <a:xfrm>
            <a:off x="7855528" y="811934"/>
            <a:ext cx="4336472" cy="4758854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7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blackboard&#10;&#10;Description automatically generated">
            <a:extLst>
              <a:ext uri="{FF2B5EF4-FFF2-40B4-BE49-F238E27FC236}">
                <a16:creationId xmlns:a16="http://schemas.microsoft.com/office/drawing/2014/main" id="{A94E6F8E-13DE-F0F5-65F2-F67DBBA16BF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16CD-C681-D504-0C85-7766F869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WHY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4B8D-C9DA-A6E6-E2E1-D0CC5A41F5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569027"/>
            <a:ext cx="10629280" cy="492384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900"/>
              </a:spcAft>
            </a:pPr>
            <a:r>
              <a:rPr lang="en-US" dirty="0"/>
              <a:t>It is the mission of Doctoral Research Universities</a:t>
            </a:r>
          </a:p>
          <a:p>
            <a:pPr>
              <a:spcAft>
                <a:spcPts val="900"/>
              </a:spcAft>
            </a:pPr>
            <a:r>
              <a:rPr lang="en-US" sz="2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Intellectually exciting; challenging; leads to lifelong learning</a:t>
            </a:r>
          </a:p>
          <a:p>
            <a:pPr>
              <a:spcAft>
                <a:spcPts val="900"/>
              </a:spcAft>
            </a:pPr>
            <a:r>
              <a:rPr lang="en-US" dirty="0"/>
              <a:t>Creates credibility with peers</a:t>
            </a:r>
          </a:p>
          <a:p>
            <a:pPr>
              <a:spcAft>
                <a:spcPts val="900"/>
              </a:spcAft>
            </a:pPr>
            <a:r>
              <a:rPr lang="en-US" dirty="0"/>
              <a:t>Solves real problems; addresses real issues</a:t>
            </a:r>
          </a:p>
          <a:p>
            <a:pPr>
              <a:spcAft>
                <a:spcPts val="900"/>
              </a:spcAft>
            </a:pPr>
            <a:r>
              <a:rPr lang="en-US" dirty="0"/>
              <a:t>Visibility to University	reputation, ranking, enrollments, recruiting of faculty and students</a:t>
            </a:r>
          </a:p>
          <a:p>
            <a:pPr>
              <a:spcAft>
                <a:spcPts val="900"/>
              </a:spcAft>
            </a:pPr>
            <a:r>
              <a:rPr lang="en-US" dirty="0"/>
              <a:t>Economic development, clinical, commercial, and business opportunities</a:t>
            </a:r>
          </a:p>
          <a:p>
            <a:pPr>
              <a:spcAft>
                <a:spcPts val="900"/>
              </a:spcAft>
            </a:pPr>
            <a:r>
              <a:rPr lang="en-US" dirty="0"/>
              <a:t>Research Universities are vibrant, exciting places to learn and teach and work</a:t>
            </a:r>
          </a:p>
          <a:p>
            <a:pPr>
              <a:spcAft>
                <a:spcPts val="900"/>
              </a:spcAft>
            </a:pPr>
            <a:r>
              <a:rPr lang="en-US" sz="2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As faculty you train</a:t>
            </a:r>
            <a:r>
              <a:rPr lang="en-US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educate, and mentor students</a:t>
            </a:r>
          </a:p>
          <a:p>
            <a:pPr marL="457200" lvl="1">
              <a:spcBef>
                <a:spcPts val="0"/>
              </a:spcBef>
              <a:spcAft>
                <a:spcPts val="900"/>
              </a:spcAft>
            </a:pP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Graduate and undergraduate students engaged in research are better prepared for the workforce and have a higher probability of graduation</a:t>
            </a:r>
            <a:endParaRPr lang="en-US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endParaRPr lang="en-US" dirty="0"/>
          </a:p>
          <a:p>
            <a:pPr>
              <a:spcAft>
                <a:spcPts val="900"/>
              </a:spcAft>
            </a:pPr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2A67E5-69A5-3C75-6E35-6CED6B44FC11}"/>
              </a:ext>
            </a:extLst>
          </p:cNvPr>
          <p:cNvCxnSpPr/>
          <p:nvPr/>
        </p:nvCxnSpPr>
        <p:spPr>
          <a:xfrm>
            <a:off x="4395355" y="3730336"/>
            <a:ext cx="467590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19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6B970-520B-8B2D-86A8-B597A2663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HOW TO START RESEARCH AT SIUC?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83C66E-4D81-8FA1-FEF4-D77BFFCEB7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602740"/>
            <a:ext cx="10629280" cy="44500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1. Set up your lab or studio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Use your start up to purchase and install equipment</a:t>
            </a:r>
          </a:p>
          <a:p>
            <a:pPr marL="0" indent="0">
              <a:buNone/>
            </a:pPr>
            <a:r>
              <a:rPr lang="en-US" dirty="0"/>
              <a:t>2. Hire students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Talk to your Director of Graduate Studies to get access to applications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The Grad School has a program to bring the best prospective students to visit campus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Personal contact matters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Look to recruit the most talented students from your classes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The established stipends are </a:t>
            </a:r>
            <a:r>
              <a:rPr lang="en-US" i="1" dirty="0"/>
              <a:t>minima. </a:t>
            </a:r>
            <a:r>
              <a:rPr lang="en-US" dirty="0"/>
              <a:t>Be nationally competitive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Undergraduate research students can be prepared to join your research in future years</a:t>
            </a:r>
          </a:p>
          <a:p>
            <a:pPr marL="0" indent="0">
              <a:buNone/>
            </a:pPr>
            <a:r>
              <a:rPr lang="en-US" dirty="0"/>
              <a:t>3. Start preparing for your external funding proposals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 descr="A logo with a letter i in a circle&#10;&#10;Description automatically generated">
            <a:extLst>
              <a:ext uri="{FF2B5EF4-FFF2-40B4-BE49-F238E27FC236}">
                <a16:creationId xmlns:a16="http://schemas.microsoft.com/office/drawing/2014/main" id="{44E5D437-CCC8-C106-240A-48A442F71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" y="6294120"/>
            <a:ext cx="59944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9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5044-C99F-77B1-386E-9AC81EC9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62" y="219652"/>
            <a:ext cx="10546775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	HOW TO IDENTIFY FUNDING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F4E2-3976-2514-8359-275AF469C0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444337"/>
            <a:ext cx="10629280" cy="52889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Let’s divide disciplines very broadly:</a:t>
            </a:r>
          </a:p>
          <a:p>
            <a:pPr lvl="1"/>
            <a:r>
              <a:rPr lang="en-US" dirty="0"/>
              <a:t>Medicine</a:t>
            </a:r>
          </a:p>
          <a:p>
            <a:pPr lvl="1"/>
            <a:r>
              <a:rPr lang="en-US" dirty="0"/>
              <a:t>STEM</a:t>
            </a:r>
          </a:p>
          <a:p>
            <a:pPr lvl="1"/>
            <a:r>
              <a:rPr lang="en-US" dirty="0"/>
              <a:t>Social Sciences</a:t>
            </a:r>
          </a:p>
          <a:p>
            <a:pPr lvl="1"/>
            <a:r>
              <a:rPr lang="en-US" dirty="0"/>
              <a:t>Humanities</a:t>
            </a:r>
          </a:p>
          <a:p>
            <a:pPr lvl="1"/>
            <a:r>
              <a:rPr lang="en-US" dirty="0"/>
              <a:t>Arts</a:t>
            </a:r>
          </a:p>
          <a:p>
            <a:pPr lvl="1"/>
            <a:r>
              <a:rPr lang="en-US" dirty="0"/>
              <a:t>Other</a:t>
            </a:r>
          </a:p>
          <a:p>
            <a:r>
              <a:rPr lang="en-US" dirty="0"/>
              <a:t>Medical research is funded by almost all Federal agencies </a:t>
            </a:r>
            <a:r>
              <a:rPr lang="en-US" i="1" dirty="0"/>
              <a:t>except</a:t>
            </a:r>
            <a:r>
              <a:rPr lang="en-US" dirty="0"/>
              <a:t> </a:t>
            </a:r>
            <a:r>
              <a:rPr lang="en-US" i="1" dirty="0"/>
              <a:t>NSF</a:t>
            </a:r>
          </a:p>
          <a:p>
            <a:pPr lvl="1"/>
            <a:r>
              <a:rPr lang="en-US" dirty="0"/>
              <a:t>(Learn abbreviations </a:t>
            </a:r>
            <a:r>
              <a:rPr lang="en-US" dirty="0">
                <a:sym typeface="Wingdings" pitchFamily="2" charset="2"/>
              </a:rPr>
              <a:t> )</a:t>
            </a:r>
          </a:p>
          <a:p>
            <a:r>
              <a:rPr lang="en-US" dirty="0">
                <a:sym typeface="Wingdings" pitchFamily="2" charset="2"/>
              </a:rPr>
              <a:t>STEM research is funded by all Federal Agencies</a:t>
            </a:r>
          </a:p>
          <a:p>
            <a:r>
              <a:rPr lang="en-US" dirty="0"/>
              <a:t>Social Science research is funded primarily by NSF</a:t>
            </a:r>
          </a:p>
          <a:p>
            <a:r>
              <a:rPr lang="en-US" dirty="0"/>
              <a:t>Humanities and Arts research is funded primarily by the NEH and the NEA</a:t>
            </a:r>
          </a:p>
          <a:p>
            <a:r>
              <a:rPr lang="en-US" dirty="0"/>
              <a:t>State agencies also fund major research efforts</a:t>
            </a:r>
          </a:p>
          <a:p>
            <a:r>
              <a:rPr lang="en-US" dirty="0"/>
              <a:t>Foundations (family, private, corporate) and individual donors also fund all research</a:t>
            </a:r>
          </a:p>
        </p:txBody>
      </p:sp>
      <p:pic>
        <p:nvPicPr>
          <p:cNvPr id="4" name="Picture 3" descr="A logo with a letter i in a circle&#10;&#10;Description automatically generated">
            <a:extLst>
              <a:ext uri="{FF2B5EF4-FFF2-40B4-BE49-F238E27FC236}">
                <a16:creationId xmlns:a16="http://schemas.microsoft.com/office/drawing/2014/main" id="{7EC1C480-D405-D859-F61E-22D713CD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" y="6294120"/>
            <a:ext cx="59944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2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15B207-1075-4785-E3C0-352EECF88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hart, pie chart&#10;&#10;Description automatically generated">
            <a:extLst>
              <a:ext uri="{FF2B5EF4-FFF2-40B4-BE49-F238E27FC236}">
                <a16:creationId xmlns:a16="http://schemas.microsoft.com/office/drawing/2014/main" id="{584D4051-E04B-128B-FFDE-ECD2280D7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06" y="771290"/>
            <a:ext cx="12196505" cy="540567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570419-3084-BBE4-52FD-A58EA7F28BCE}"/>
              </a:ext>
            </a:extLst>
          </p:cNvPr>
          <p:cNvSpPr/>
          <p:nvPr/>
        </p:nvSpPr>
        <p:spPr>
          <a:xfrm>
            <a:off x="481914" y="5881816"/>
            <a:ext cx="1581664" cy="518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0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7F25-E6B8-2D7A-BB86-1A543D5E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7417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TOTAL REQUESTED R&amp;D FY23</a:t>
            </a:r>
          </a:p>
        </p:txBody>
      </p:sp>
      <p:pic>
        <p:nvPicPr>
          <p:cNvPr id="6" name="Content Placeholder 5" descr="A pie chart with numbers and a number of people&#10;&#10;Description automatically generated">
            <a:extLst>
              <a:ext uri="{FF2B5EF4-FFF2-40B4-BE49-F238E27FC236}">
                <a16:creationId xmlns:a16="http://schemas.microsoft.com/office/drawing/2014/main" id="{5B4B7DF2-BC09-3928-0507-F686C8D42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855" y="1288473"/>
            <a:ext cx="9717274" cy="5602345"/>
          </a:xfrm>
        </p:spPr>
      </p:pic>
    </p:spTree>
    <p:extLst>
      <p:ext uri="{BB962C8B-B14F-4D97-AF65-F5344CB8AC3E}">
        <p14:creationId xmlns:p14="http://schemas.microsoft.com/office/powerpoint/2010/main" val="315343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02BD60EE-F6D6-4B6C-5CB3-09BE14099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159" y="48004"/>
            <a:ext cx="6579475" cy="671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7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09E3-4287-32E1-5896-F94D5A44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18" y="1138265"/>
            <a:ext cx="3647209" cy="2909296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SOME 2023 FUNDING SOURCES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21C73B-5265-E91B-D710-3768EBB5C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808358"/>
              </p:ext>
            </p:extLst>
          </p:nvPr>
        </p:nvGraphicFramePr>
        <p:xfrm>
          <a:off x="4878846" y="849177"/>
          <a:ext cx="6474956" cy="5403780"/>
        </p:xfrm>
        <a:graphic>
          <a:graphicData uri="http://schemas.openxmlformats.org/drawingml/2006/table">
            <a:tbl>
              <a:tblPr/>
              <a:tblGrid>
                <a:gridCol w="1264389">
                  <a:extLst>
                    <a:ext uri="{9D8B030D-6E8A-4147-A177-3AD203B41FA5}">
                      <a16:colId xmlns:a16="http://schemas.microsoft.com/office/drawing/2014/main" val="3372268244"/>
                    </a:ext>
                  </a:extLst>
                </a:gridCol>
                <a:gridCol w="1748847">
                  <a:extLst>
                    <a:ext uri="{9D8B030D-6E8A-4147-A177-3AD203B41FA5}">
                      <a16:colId xmlns:a16="http://schemas.microsoft.com/office/drawing/2014/main" val="1052336948"/>
                    </a:ext>
                  </a:extLst>
                </a:gridCol>
                <a:gridCol w="1698727">
                  <a:extLst>
                    <a:ext uri="{9D8B030D-6E8A-4147-A177-3AD203B41FA5}">
                      <a16:colId xmlns:a16="http://schemas.microsoft.com/office/drawing/2014/main" val="2581871995"/>
                    </a:ext>
                  </a:extLst>
                </a:gridCol>
                <a:gridCol w="1762993">
                  <a:extLst>
                    <a:ext uri="{9D8B030D-6E8A-4147-A177-3AD203B41FA5}">
                      <a16:colId xmlns:a16="http://schemas.microsoft.com/office/drawing/2014/main" val="351407872"/>
                    </a:ext>
                  </a:extLst>
                </a:gridCol>
              </a:tblGrid>
              <a:tr h="622218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Federal Sources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Industry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 of Illinois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83751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NASA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BASF Corporation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Board Education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Soybean Council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091700"/>
                  </a:ext>
                </a:extLst>
              </a:tr>
              <a:tr h="62221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NIH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Constellation Energy 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Nat Res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Chicago Botanic Garden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167959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NSF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Arkea Bio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Agriculture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Nature Conservancy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99552"/>
                  </a:ext>
                </a:extLst>
              </a:tr>
              <a:tr h="62221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DoE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Bayer 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Natural Res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Metro Water Distr SoCal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405235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Army Corps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KBR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Commerce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Green Tech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724270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USDA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Sygenta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 Health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 DNR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493959"/>
                  </a:ext>
                </a:extLst>
              </a:tr>
              <a:tr h="62221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EPA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Peabody Energy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Transportation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Egyptian Area Agency on Aging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322412"/>
                  </a:ext>
                </a:extLst>
              </a:tr>
              <a:tr h="62221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Library of Congress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Corp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Human Services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SIH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78416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USDI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IKAV Energy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Arts Counil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IA Workforce dev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826656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 Dreyfus Co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Native Plant Soc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LLNL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90" marR="14390" marT="1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014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27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2E90-655E-511E-1D84-882F2C68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HOW TO IDENTIFY THE RIGHT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0EE52-2518-D206-0721-6647144DFC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27967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Each agency has a </a:t>
            </a:r>
            <a:r>
              <a:rPr lang="en-US" i="1" dirty="0"/>
              <a:t>mission</a:t>
            </a:r>
          </a:p>
          <a:p>
            <a:pPr lvl="1"/>
            <a:r>
              <a:rPr lang="en-US" dirty="0"/>
              <a:t>Study the basic mission to understand how your research fits</a:t>
            </a:r>
          </a:p>
          <a:p>
            <a:r>
              <a:rPr lang="en-US" dirty="0"/>
              <a:t>Each agency has </a:t>
            </a:r>
            <a:r>
              <a:rPr lang="en-US" i="1" dirty="0"/>
              <a:t>subdivisions (directorates, programs, etc.)</a:t>
            </a:r>
          </a:p>
          <a:p>
            <a:pPr lvl="1"/>
            <a:r>
              <a:rPr lang="en-US" dirty="0"/>
              <a:t>Identify the ones that fit your research</a:t>
            </a:r>
          </a:p>
          <a:p>
            <a:r>
              <a:rPr lang="en-US" dirty="0"/>
              <a:t>Each agency has:</a:t>
            </a:r>
          </a:p>
          <a:p>
            <a:pPr lvl="1"/>
            <a:r>
              <a:rPr lang="en-US" i="1" dirty="0"/>
              <a:t>Application deadlines</a:t>
            </a:r>
          </a:p>
          <a:p>
            <a:pPr lvl="1"/>
            <a:r>
              <a:rPr lang="en-US" i="1" dirty="0"/>
              <a:t>Application format, rules, etc.</a:t>
            </a:r>
          </a:p>
          <a:p>
            <a:pPr lvl="1"/>
            <a:r>
              <a:rPr lang="en-US" i="1" dirty="0"/>
              <a:t>Eligibility criteria</a:t>
            </a:r>
          </a:p>
          <a:p>
            <a:pPr lvl="1"/>
            <a:r>
              <a:rPr lang="en-US" dirty="0"/>
              <a:t>Example</a:t>
            </a:r>
            <a:r>
              <a:rPr lang="en-US" i="1" dirty="0"/>
              <a:t>: AFOSR YIP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2B826-70E3-FF2D-3E2F-530A70A7C170}"/>
              </a:ext>
            </a:extLst>
          </p:cNvPr>
          <p:cNvSpPr txBox="1"/>
          <p:nvPr/>
        </p:nvSpPr>
        <p:spPr>
          <a:xfrm>
            <a:off x="4353791" y="4399994"/>
            <a:ext cx="76581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principal investigator of a proposal must be a 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U.S. citizen, national or permanent resident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holding a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full-time tenure-track or tenure-track-equivalent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faculty position, and has received his/her doctorate or equivalent degree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by 1 April 2016 or later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r>
              <a:rPr lang="en-US" b="0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FY24 Young Investigator Program (YIP) accepts 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white papers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June 12, 2023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proposals until 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August 14, 2023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 to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$450,000 for 3 years</a:t>
            </a:r>
            <a:endParaRPr lang="en-US" i="1" dirty="0">
              <a:highlight>
                <a:srgbClr val="FFFF00"/>
              </a:highlight>
            </a:endParaRPr>
          </a:p>
          <a:p>
            <a:endParaRPr lang="en-US" sz="2000" dirty="0"/>
          </a:p>
        </p:txBody>
      </p:sp>
      <p:pic>
        <p:nvPicPr>
          <p:cNvPr id="5" name="Picture 4" descr="A logo with a letter i in a circle&#10;&#10;Description automatically generated">
            <a:extLst>
              <a:ext uri="{FF2B5EF4-FFF2-40B4-BE49-F238E27FC236}">
                <a16:creationId xmlns:a16="http://schemas.microsoft.com/office/drawing/2014/main" id="{10CE0256-D8C0-7534-CA3E-69D9FC357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" y="6294120"/>
            <a:ext cx="59944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01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1032</Words>
  <Application>Microsoft Macintosh PowerPoint</Application>
  <PresentationFormat>Widescreen</PresentationFormat>
  <Paragraphs>171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 Narrow</vt:lpstr>
      <vt:lpstr>Arial</vt:lpstr>
      <vt:lpstr>Calibri</vt:lpstr>
      <vt:lpstr>Calibri Light</vt:lpstr>
      <vt:lpstr>Wingdings</vt:lpstr>
      <vt:lpstr>Office Theme</vt:lpstr>
      <vt:lpstr>INTRODUCTION TO FUNDED RESEARCH</vt:lpstr>
      <vt:lpstr>WHY RESEARCH?</vt:lpstr>
      <vt:lpstr>HOW TO START RESEARCH AT SIUC?</vt:lpstr>
      <vt:lpstr> HOW TO IDENTIFY FUNDING SOURCES</vt:lpstr>
      <vt:lpstr>PowerPoint Presentation</vt:lpstr>
      <vt:lpstr>TOTAL REQUESTED R&amp;D FY23</vt:lpstr>
      <vt:lpstr>PowerPoint Presentation</vt:lpstr>
      <vt:lpstr>SOME 2023 FUNDING SOURCES</vt:lpstr>
      <vt:lpstr>HOW TO IDENTIFY THE RIGHT AGENCY</vt:lpstr>
      <vt:lpstr>HOW TO IDENTIFY THE RIGHT AGENCY (ii)</vt:lpstr>
      <vt:lpstr>HOW TO IDENTIFY THE RIGHT AGENCY (iii)</vt:lpstr>
      <vt:lpstr>MAKING CONNECTIONS</vt:lpstr>
      <vt:lpstr>MAKING A GOOD IMPRESSION</vt:lpstr>
      <vt:lpstr>INTERNAL 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Enrollment Goals</dc:title>
  <dc:creator>Tsatsoulis, Constantinos</dc:creator>
  <cp:lastModifiedBy>Tsatsoulis, Constantinos</cp:lastModifiedBy>
  <cp:revision>99</cp:revision>
  <dcterms:created xsi:type="dcterms:W3CDTF">2023-09-22T21:07:27Z</dcterms:created>
  <dcterms:modified xsi:type="dcterms:W3CDTF">2024-02-16T16:31:15Z</dcterms:modified>
</cp:coreProperties>
</file>