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67" r:id="rId5"/>
    <p:sldId id="275" r:id="rId6"/>
    <p:sldId id="270" r:id="rId7"/>
    <p:sldId id="260" r:id="rId8"/>
    <p:sldId id="277" r:id="rId9"/>
    <p:sldId id="278" r:id="rId10"/>
    <p:sldId id="279" r:id="rId11"/>
    <p:sldId id="280" r:id="rId12"/>
    <p:sldId id="281" r:id="rId13"/>
    <p:sldId id="282" r:id="rId14"/>
    <p:sldId id="257" r:id="rId15"/>
    <p:sldId id="258" r:id="rId16"/>
    <p:sldId id="259" r:id="rId17"/>
    <p:sldId id="256" r:id="rId18"/>
    <p:sldId id="261" r:id="rId19"/>
    <p:sldId id="262" r:id="rId20"/>
    <p:sldId id="283" r:id="rId21"/>
    <p:sldId id="284" r:id="rId22"/>
    <p:sldId id="290" r:id="rId23"/>
    <p:sldId id="28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C0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3436" autoAdjust="0"/>
  </p:normalViewPr>
  <p:slideViewPr>
    <p:cSldViewPr snapToGrid="0">
      <p:cViewPr varScale="1">
        <p:scale>
          <a:sx n="50" d="100"/>
          <a:sy n="50" d="100"/>
        </p:scale>
        <p:origin x="1620" y="54"/>
      </p:cViewPr>
      <p:guideLst/>
    </p:cSldViewPr>
  </p:slideViewPr>
  <p:notesTextViewPr>
    <p:cViewPr>
      <p:scale>
        <a:sx n="1" d="1"/>
        <a:sy n="1" d="1"/>
      </p:scale>
      <p:origin x="0" y="0"/>
    </p:cViewPr>
  </p:notesTextViewPr>
  <p:sorterViewPr>
    <p:cViewPr>
      <p:scale>
        <a:sx n="100" d="100"/>
        <a:sy n="100" d="100"/>
      </p:scale>
      <p:origin x="0" y="-8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C8138E5F-4558-4B4B-94AB-B2261FCC9E7A}" type="datetimeFigureOut">
              <a:t>9/3/2024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42314C-1621-44E6-A8EB-6B2742D25D2A}" type="slidenum">
              <a:t>‹#›</a:t>
            </a:fld>
            <a:endParaRPr lang="en-US"/>
          </a:p>
        </p:txBody>
      </p:sp>
    </p:spTree>
    <p:extLst>
      <p:ext uri="{BB962C8B-B14F-4D97-AF65-F5344CB8AC3E}">
        <p14:creationId xmlns:p14="http://schemas.microsoft.com/office/powerpoint/2010/main" val="3388236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42314C-1621-44E6-A8EB-6B2742D25D2A}" type="slidenum">
              <a:rPr lang="en-US" smtClean="0"/>
              <a:t>1</a:t>
            </a:fld>
            <a:endParaRPr lang="en-US"/>
          </a:p>
        </p:txBody>
      </p:sp>
    </p:spTree>
    <p:extLst>
      <p:ext uri="{BB962C8B-B14F-4D97-AF65-F5344CB8AC3E}">
        <p14:creationId xmlns:p14="http://schemas.microsoft.com/office/powerpoint/2010/main" val="1294349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Clicking finish will take you back to your original tab, directly to your profile in Pivot. Take a few minutes and add a few details to your profile—this will enhance Pivot’s ability to tailor funding opportunity recommendations to you. You can always edit or add more later as well.</a:t>
            </a:r>
          </a:p>
          <a:p>
            <a:endParaRPr lang="en-US" dirty="0"/>
          </a:p>
          <a:p>
            <a:r>
              <a:rPr lang="en-US" dirty="0"/>
              <a:t>Switch to browser</a:t>
            </a:r>
          </a:p>
        </p:txBody>
      </p:sp>
      <p:sp>
        <p:nvSpPr>
          <p:cNvPr id="4" name="Slide Number Placeholder 3"/>
          <p:cNvSpPr>
            <a:spLocks noGrp="1"/>
          </p:cNvSpPr>
          <p:nvPr>
            <p:ph type="sldNum" sz="quarter" idx="5"/>
          </p:nvPr>
        </p:nvSpPr>
        <p:spPr/>
        <p:txBody>
          <a:bodyPr/>
          <a:lstStyle/>
          <a:p>
            <a:fld id="{A842314C-1621-44E6-A8EB-6B2742D25D2A}" type="slidenum">
              <a:rPr lang="en-US" smtClean="0"/>
              <a:t>10</a:t>
            </a:fld>
            <a:endParaRPr lang="en-US"/>
          </a:p>
        </p:txBody>
      </p:sp>
    </p:spTree>
    <p:extLst>
      <p:ext uri="{BB962C8B-B14F-4D97-AF65-F5344CB8AC3E}">
        <p14:creationId xmlns:p14="http://schemas.microsoft.com/office/powerpoint/2010/main" val="2403344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Beth</a:t>
            </a:r>
          </a:p>
          <a:p>
            <a:endParaRPr lang="en-US" b="1" dirty="0">
              <a:cs typeface="Calibri"/>
            </a:endParaRPr>
          </a:p>
          <a:p>
            <a:r>
              <a:rPr lang="en-US" b="1" dirty="0">
                <a:cs typeface="Calibri"/>
              </a:rPr>
              <a:t>Grants.gov</a:t>
            </a:r>
            <a:r>
              <a:rPr lang="en-US" dirty="0">
                <a:cs typeface="Calibri"/>
              </a:rPr>
              <a:t> is a great quick place to search for federal grant opportunities. The site has a basic search and advanced filters. Make sure you're using the most recent version of a solicitation by finding it in grants.gov.</a:t>
            </a:r>
            <a:br>
              <a:rPr lang="en-US" dirty="0">
                <a:cs typeface="+mn-lt"/>
              </a:rPr>
            </a:br>
            <a:endParaRPr lang="en-US" dirty="0">
              <a:cs typeface="Calibri"/>
            </a:endParaRPr>
          </a:p>
          <a:p>
            <a:r>
              <a:rPr lang="en-US" b="1" dirty="0">
                <a:cs typeface="Calibri"/>
              </a:rPr>
              <a:t>Eligibility</a:t>
            </a:r>
            <a:r>
              <a:rPr lang="en-US" dirty="0">
                <a:cs typeface="Calibri"/>
              </a:rPr>
              <a:t> – most likely all of you qualify under Category 1 and are eligible as a PI. If you will be working with others, please check the list on our website to see who is eligible to serve as a PI. </a:t>
            </a:r>
          </a:p>
          <a:p>
            <a:r>
              <a:rPr lang="en-US" dirty="0">
                <a:cs typeface="Calibri"/>
              </a:rPr>
              <a:t>Review the RFP/solicitation carefully to ensure you and SIU are eligible to apply. It is important to do this first, as you don't want to spend time preparing a proposal only to find out later that you can't apply. For example, some solicitations are specific to the number of years past your terminal degree. Sometimes there are limited submissions – where only 1 or a few proposals may be submitted by the University. In this case, we have an internal process to determine who from SIU can apply. Our website has more information.</a:t>
            </a:r>
          </a:p>
          <a:p>
            <a:r>
              <a:rPr lang="en-US" dirty="0">
                <a:cs typeface="Calibri"/>
              </a:rPr>
              <a:t>Once you've decided to apply, you should </a:t>
            </a:r>
            <a:r>
              <a:rPr lang="en-US" b="1" dirty="0">
                <a:cs typeface="Calibri"/>
              </a:rPr>
              <a:t>notify our office</a:t>
            </a:r>
            <a:r>
              <a:rPr lang="en-US" dirty="0">
                <a:cs typeface="Calibri"/>
              </a:rPr>
              <a:t> through the proposal notification form that can be accessed from our home page. Please submit this notice at least 3 weeks before the sponsor deadline. You will receive an auto-confirmation that your notification was received and within 2 days you will be assigned to an OSPA team member who will email you to get started on the process, letting you know what is needed. </a:t>
            </a:r>
          </a:p>
        </p:txBody>
      </p:sp>
      <p:sp>
        <p:nvSpPr>
          <p:cNvPr id="4" name="Slide Number Placeholder 3"/>
          <p:cNvSpPr>
            <a:spLocks noGrp="1"/>
          </p:cNvSpPr>
          <p:nvPr>
            <p:ph type="sldNum" sz="quarter" idx="5"/>
          </p:nvPr>
        </p:nvSpPr>
        <p:spPr/>
        <p:txBody>
          <a:bodyPr/>
          <a:lstStyle/>
          <a:p>
            <a:fld id="{A842314C-1621-44E6-A8EB-6B2742D25D2A}" type="slidenum">
              <a:t>11</a:t>
            </a:fld>
            <a:endParaRPr lang="en-US"/>
          </a:p>
        </p:txBody>
      </p:sp>
    </p:spTree>
    <p:extLst>
      <p:ext uri="{BB962C8B-B14F-4D97-AF65-F5344CB8AC3E}">
        <p14:creationId xmlns:p14="http://schemas.microsoft.com/office/powerpoint/2010/main" val="1700219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Beth</a:t>
            </a:r>
          </a:p>
          <a:p>
            <a:endParaRPr lang="en-US" dirty="0">
              <a:cs typeface="Calibri"/>
            </a:endParaRPr>
          </a:p>
          <a:p>
            <a:r>
              <a:rPr lang="en-US" dirty="0">
                <a:cs typeface="Calibri"/>
              </a:rPr>
              <a:t>These deadlines are listed on our website. Some documents like subawards and cost share may not apply to your proposal.</a:t>
            </a:r>
          </a:p>
          <a:p>
            <a:pPr defTabSz="931774">
              <a:defRPr/>
            </a:pPr>
            <a:r>
              <a:rPr lang="en-US" dirty="0">
                <a:cs typeface="Calibri"/>
              </a:rPr>
              <a:t>It is critical to adhere to these deadlines as it will allow our team to balance our workload and ensure that all proposals get a full review. L</a:t>
            </a:r>
            <a:r>
              <a:rPr lang="en-US" dirty="0"/>
              <a:t>ast minute submissions can overload sponsor submission systems or lead to omissions/errors that could have been prevented.</a:t>
            </a:r>
          </a:p>
          <a:p>
            <a:endParaRPr lang="en-US" dirty="0">
              <a:cs typeface="Calibri"/>
            </a:endParaRPr>
          </a:p>
          <a:p>
            <a:r>
              <a:rPr lang="en-US" dirty="0"/>
              <a:t>Note: Our office cannot guarantee submission unless all required documents are received in the office three business days prior to the submission deadline.</a:t>
            </a:r>
          </a:p>
          <a:p>
            <a:endParaRPr lang="en-US" dirty="0">
              <a:cs typeface="Calibri"/>
            </a:endParaRPr>
          </a:p>
          <a:p>
            <a:pPr defTabSz="931774">
              <a:defRPr/>
            </a:pPr>
            <a:r>
              <a:rPr lang="en-US" dirty="0">
                <a:cs typeface="Calibri"/>
              </a:rPr>
              <a:t>At minimum the listed Internal OSPA documents are required. However depending on the specifics of a proposal, there could be more forms required. Your OSPA Representative will guide you on any other additional forms that may be needed. </a:t>
            </a:r>
          </a:p>
          <a:p>
            <a:pPr defTabSz="931774">
              <a:defRPr/>
            </a:pPr>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A842314C-1621-44E6-A8EB-6B2742D25D2A}" type="slidenum">
              <a:t>12</a:t>
            </a:fld>
            <a:endParaRPr lang="en-US"/>
          </a:p>
        </p:txBody>
      </p:sp>
    </p:spTree>
    <p:extLst>
      <p:ext uri="{BB962C8B-B14F-4D97-AF65-F5344CB8AC3E}">
        <p14:creationId xmlns:p14="http://schemas.microsoft.com/office/powerpoint/2010/main" val="862069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Beth</a:t>
            </a:r>
          </a:p>
          <a:p>
            <a:endParaRPr lang="en-US" sz="1400" dirty="0">
              <a:cs typeface="Calibri"/>
            </a:endParaRPr>
          </a:p>
          <a:p>
            <a:r>
              <a:rPr lang="en-US" sz="1400" dirty="0">
                <a:cs typeface="Calibri"/>
              </a:rPr>
              <a:t>Previous slides refer to many documents that are part of a proposal package. Several of them are internal to OSPA and those can be found on our website. </a:t>
            </a:r>
            <a:r>
              <a:rPr lang="en-US" sz="1400" dirty="0">
                <a:highlight>
                  <a:srgbClr val="FFFF00"/>
                </a:highlight>
                <a:cs typeface="Calibri"/>
              </a:rPr>
              <a:t>(Show where forms are located on the website and brief overview of what's available.) </a:t>
            </a:r>
          </a:p>
          <a:p>
            <a:r>
              <a:rPr lang="en-US" sz="1400" dirty="0">
                <a:cs typeface="Calibri"/>
              </a:rPr>
              <a:t>Note that there will be sponsor-required documents and formats as well, but that the OSPA internal documents are always required. </a:t>
            </a:r>
            <a:endParaRPr lang="en-US" sz="1400" dirty="0"/>
          </a:p>
          <a:p>
            <a:r>
              <a:rPr lang="en-US" sz="1400" dirty="0">
                <a:cs typeface="Calibri"/>
              </a:rPr>
              <a:t>Our Institutional Information is available on the website and it's a very helpful reference tool as you complete sponsor applications. (go to webpage to show what is available)</a:t>
            </a:r>
          </a:p>
        </p:txBody>
      </p:sp>
      <p:sp>
        <p:nvSpPr>
          <p:cNvPr id="4" name="Slide Number Placeholder 3"/>
          <p:cNvSpPr>
            <a:spLocks noGrp="1"/>
          </p:cNvSpPr>
          <p:nvPr>
            <p:ph type="sldNum" sz="quarter" idx="5"/>
          </p:nvPr>
        </p:nvSpPr>
        <p:spPr/>
        <p:txBody>
          <a:bodyPr/>
          <a:lstStyle/>
          <a:p>
            <a:fld id="{A842314C-1621-44E6-A8EB-6B2742D25D2A}" type="slidenum">
              <a:t>13</a:t>
            </a:fld>
            <a:endParaRPr lang="en-US"/>
          </a:p>
        </p:txBody>
      </p:sp>
    </p:spTree>
    <p:extLst>
      <p:ext uri="{BB962C8B-B14F-4D97-AF65-F5344CB8AC3E}">
        <p14:creationId xmlns:p14="http://schemas.microsoft.com/office/powerpoint/2010/main" val="1113912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a:p>
            <a:endParaRPr lang="en-US" dirty="0"/>
          </a:p>
          <a:p>
            <a:r>
              <a:rPr lang="en-US" dirty="0"/>
              <a:t>PI prepares the budget and OSPA reviews it. SIU has federally negotiated indirect cost rates. We must use these rates, though there are very rare occasions when a different rate could be used. Work with your OSPA representative to determine the correct rate.</a:t>
            </a:r>
          </a:p>
          <a:p>
            <a:r>
              <a:rPr lang="en-US" dirty="0"/>
              <a:t> </a:t>
            </a:r>
            <a:endParaRPr lang="en-US" dirty="0">
              <a:cs typeface="Calibri"/>
            </a:endParaRPr>
          </a:p>
          <a:p>
            <a:pPr defTabSz="931774">
              <a:defRPr/>
            </a:pPr>
            <a:r>
              <a:rPr lang="en-US" dirty="0">
                <a:cs typeface="Calibri"/>
              </a:rPr>
              <a:t>Emphasize that when they begin to create the budget, they should refer to the links for more information on budget categories and budget rates.</a:t>
            </a:r>
            <a:r>
              <a:rPr lang="en-US" dirty="0"/>
              <a:t> Download new forms for every proposal as rates are updated.</a:t>
            </a:r>
          </a:p>
          <a:p>
            <a:pPr defTabSz="931774">
              <a:defRPr/>
            </a:pPr>
            <a:endParaRPr lang="en-US" dirty="0">
              <a:cs typeface="Calibri"/>
            </a:endParaRP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A842314C-1621-44E6-A8EB-6B2742D25D2A}" type="slidenum">
              <a:rPr lang="en-US"/>
              <a:t>14</a:t>
            </a:fld>
            <a:endParaRPr lang="en-US"/>
          </a:p>
        </p:txBody>
      </p:sp>
    </p:spTree>
    <p:extLst>
      <p:ext uri="{BB962C8B-B14F-4D97-AF65-F5344CB8AC3E}">
        <p14:creationId xmlns:p14="http://schemas.microsoft.com/office/powerpoint/2010/main" val="4272041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a:p>
            <a:endParaRPr lang="en-US" dirty="0"/>
          </a:p>
          <a:p>
            <a:r>
              <a:rPr lang="en-US" dirty="0"/>
              <a:t>A subrecipient or </a:t>
            </a:r>
            <a:r>
              <a:rPr lang="en-US" dirty="0" err="1"/>
              <a:t>subawardee</a:t>
            </a:r>
            <a:r>
              <a:rPr lang="en-US" dirty="0"/>
              <a:t> is another organization that will be responsible for carrying out a portion of the scope of work. We would require at the minimum a detailed budget and justification in the sponsor’s format, scope of work, and commitment form from the organization—your OSPA representative will assist you in determining whether a collaborator would be included as a subrecipient or other participant, and what additional documentation will be required.</a:t>
            </a:r>
          </a:p>
          <a:p>
            <a:endParaRPr lang="en-US" dirty="0"/>
          </a:p>
          <a:p>
            <a:r>
              <a:rPr lang="en-US" dirty="0"/>
              <a:t>Cost share refers to any costs committed to a project that are not covered by the sponsor. There are several different types of cost share—mandatory, voluntary, and uncommitted. Some cost shared items would require our cost share request form—this is detailed on our website under Pre-Award, Budget Preparation, and again your OSPA representative will advise you on whether additional documentation would be required. </a:t>
            </a:r>
          </a:p>
          <a:p>
            <a:endParaRPr lang="en-US" dirty="0"/>
          </a:p>
          <a:p>
            <a:r>
              <a:rPr lang="en-US" dirty="0"/>
              <a:t>Compliance refers to things like human subjects research, vertebrate animals research, etc. which Sarah and her group will talk about in a bit more detail. In most instances, compliance approvals will not be required at the time of proposal submission, but need to be indicated on the proposal checklist in the event it is awarded so we can coordinate with the appropriate parties.</a:t>
            </a:r>
          </a:p>
        </p:txBody>
      </p:sp>
      <p:sp>
        <p:nvSpPr>
          <p:cNvPr id="4" name="Slide Number Placeholder 3"/>
          <p:cNvSpPr>
            <a:spLocks noGrp="1"/>
          </p:cNvSpPr>
          <p:nvPr>
            <p:ph type="sldNum" sz="quarter" idx="5"/>
          </p:nvPr>
        </p:nvSpPr>
        <p:spPr/>
        <p:txBody>
          <a:bodyPr/>
          <a:lstStyle/>
          <a:p>
            <a:fld id="{A842314C-1621-44E6-A8EB-6B2742D25D2A}" type="slidenum">
              <a:rPr lang="en-US" smtClean="0"/>
              <a:t>15</a:t>
            </a:fld>
            <a:endParaRPr lang="en-US"/>
          </a:p>
        </p:txBody>
      </p:sp>
    </p:spTree>
    <p:extLst>
      <p:ext uri="{BB962C8B-B14F-4D97-AF65-F5344CB8AC3E}">
        <p14:creationId xmlns:p14="http://schemas.microsoft.com/office/powerpoint/2010/main" val="2097470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a:p>
            <a:endParaRPr lang="en-US" dirty="0"/>
          </a:p>
          <a:p>
            <a:r>
              <a:rPr lang="en-US" dirty="0"/>
              <a:t>Sometimes it is more appropriate for PIs to submit—some sponsors have their own portals where proposal details are entered manually. In those types of cases, we would request login info or a PDF of the portal information to review prior to submission.</a:t>
            </a:r>
          </a:p>
          <a:p>
            <a:endParaRPr lang="en-US" dirty="0"/>
          </a:p>
          <a:p>
            <a:r>
              <a:rPr lang="en-US" dirty="0"/>
              <a:t>Most federal proposals, our office submits, but the PI has their own account—your OSPA representative will assist you with getting an account set up if you do not already have one. Please keep in mind setting up an account may take time, so begin the process early. Make sure to adhere to our deadlines discussed earlier. </a:t>
            </a:r>
          </a:p>
        </p:txBody>
      </p:sp>
      <p:sp>
        <p:nvSpPr>
          <p:cNvPr id="4" name="Slide Number Placeholder 3"/>
          <p:cNvSpPr>
            <a:spLocks noGrp="1"/>
          </p:cNvSpPr>
          <p:nvPr>
            <p:ph type="sldNum" sz="quarter" idx="5"/>
          </p:nvPr>
        </p:nvSpPr>
        <p:spPr/>
        <p:txBody>
          <a:bodyPr/>
          <a:lstStyle/>
          <a:p>
            <a:fld id="{A842314C-1621-44E6-A8EB-6B2742D25D2A}" type="slidenum">
              <a:rPr lang="en-US" smtClean="0"/>
              <a:t>16</a:t>
            </a:fld>
            <a:endParaRPr lang="en-US"/>
          </a:p>
        </p:txBody>
      </p:sp>
    </p:spTree>
    <p:extLst>
      <p:ext uri="{BB962C8B-B14F-4D97-AF65-F5344CB8AC3E}">
        <p14:creationId xmlns:p14="http://schemas.microsoft.com/office/powerpoint/2010/main" val="2959837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Kelly</a:t>
            </a:r>
          </a:p>
          <a:p>
            <a:endParaRPr lang="en-US" dirty="0"/>
          </a:p>
          <a:p>
            <a:r>
              <a:rPr lang="en-US" dirty="0"/>
              <a:t>Congratulations your proposal was funded!  OSPA should receive the Notice of Award – if you receive it directly please forward to our office.</a:t>
            </a:r>
          </a:p>
          <a:p>
            <a:endParaRPr lang="en-US" dirty="0"/>
          </a:p>
          <a:p>
            <a:r>
              <a:rPr lang="en-US" dirty="0"/>
              <a:t>The Pre-Award team will review the award for all business matters (dates, budget, deliverables), compliance concerns (IACUC, IRB, etc.), and legal terms.  The review process can often involve several units on campus (ORC, TT, Export) we do our very best to minimize any delays but sometimes they are unavoidable depending on the project.  </a:t>
            </a:r>
          </a:p>
          <a:p>
            <a:endParaRPr lang="en-US" dirty="0"/>
          </a:p>
          <a:p>
            <a:r>
              <a:rPr lang="en-US" dirty="0"/>
              <a:t>We do try to negotiate more favorable terms, but in some cases review by legal counsel is required</a:t>
            </a:r>
          </a:p>
          <a:p>
            <a:endParaRPr lang="en-US" dirty="0"/>
          </a:p>
          <a:p>
            <a:r>
              <a:rPr lang="en-US" dirty="0"/>
              <a:t>Proposals that are complete and that have been fully reviewed by OSPA, generally take the least amount of time to setup.</a:t>
            </a:r>
          </a:p>
        </p:txBody>
      </p:sp>
      <p:sp>
        <p:nvSpPr>
          <p:cNvPr id="4" name="Slide Number Placeholder 3"/>
          <p:cNvSpPr>
            <a:spLocks noGrp="1"/>
          </p:cNvSpPr>
          <p:nvPr>
            <p:ph type="sldNum" sz="quarter" idx="5"/>
          </p:nvPr>
        </p:nvSpPr>
        <p:spPr/>
        <p:txBody>
          <a:bodyPr/>
          <a:lstStyle/>
          <a:p>
            <a:fld id="{A842314C-1621-44E6-A8EB-6B2742D25D2A}" type="slidenum">
              <a:rPr lang="en-US" smtClean="0"/>
              <a:t>17</a:t>
            </a:fld>
            <a:endParaRPr lang="en-US"/>
          </a:p>
        </p:txBody>
      </p:sp>
    </p:spTree>
    <p:extLst>
      <p:ext uri="{BB962C8B-B14F-4D97-AF65-F5344CB8AC3E}">
        <p14:creationId xmlns:p14="http://schemas.microsoft.com/office/powerpoint/2010/main" val="4215378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Once the agreement is fully executed the Pre-Award team will request an account or Budget Purpose be established.  A BP is a restricted funds account designated for this activity and this activity only. </a:t>
            </a:r>
          </a:p>
          <a:p>
            <a:r>
              <a:rPr lang="en-US" dirty="0"/>
              <a:t>It is important to note that all compliance approvals must be in place before a Budget Purpose can be requested.  </a:t>
            </a:r>
          </a:p>
          <a:p>
            <a:endParaRPr lang="en-US" dirty="0"/>
          </a:p>
          <a:p>
            <a:r>
              <a:rPr lang="en-US" dirty="0"/>
              <a:t>If negotiations are lengthy there is an option to establish an advance account, see our forms page for more guidance.</a:t>
            </a:r>
          </a:p>
          <a:p>
            <a:endParaRPr lang="en-US" dirty="0"/>
          </a:p>
          <a:p>
            <a:r>
              <a:rPr lang="en-US" dirty="0"/>
              <a:t>For modifications such as rebudgeting requiring program approval, no cost extensions, or changes to KP or SOW, your first contact should be your post-award contact; they can determine what will be needed and if pre and post need to collaborate on the mod</a:t>
            </a:r>
          </a:p>
          <a:p>
            <a:endParaRPr lang="en-US" dirty="0"/>
          </a:p>
          <a:p>
            <a:pPr defTabSz="931774"/>
            <a:r>
              <a:rPr lang="en-US" dirty="0"/>
              <a:t>Similar to proposals you will be assigned to work with a specific member of our post-award team for the financial management of your project. Along with the BP, you are assigned a post-award contact/accountant. This person will review the account expenditures to ensure they’re allowable, allocable,  and reasonable, monitor spending, submit invoices/financial reporting to sponsor, as well as closeout.  As with proposals there are strict deadlines that must be followed when accepting sponsored funding, especially federal funds.  It is critical that you are aware of the deadlines and assist our office in meeting sponsor requirements; please review your award carefully for these requirements</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842314C-1621-44E6-A8EB-6B2742D25D2A}" type="slidenum">
              <a:rPr lang="en-US" smtClean="0"/>
              <a:t>18</a:t>
            </a:fld>
            <a:endParaRPr lang="en-US"/>
          </a:p>
        </p:txBody>
      </p:sp>
    </p:spTree>
    <p:extLst>
      <p:ext uri="{BB962C8B-B14F-4D97-AF65-F5344CB8AC3E}">
        <p14:creationId xmlns:p14="http://schemas.microsoft.com/office/powerpoint/2010/main" val="4197556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OSPA will be rolling out Kuali Research in FY25 – Kuali is a cloud based, research administration software tool. </a:t>
            </a:r>
          </a:p>
          <a:p>
            <a:endParaRPr lang="en-US" dirty="0"/>
          </a:p>
          <a:p>
            <a:r>
              <a:rPr lang="en-US" dirty="0"/>
              <a:t>PIs will have access to three modules within Kuali: Proposal Development; Institutional Proposal, and Award.  Please be on the lookout for emails from our office regarding important dates and training. If you would like to be included in the user acceptance phase, please reach out to ospa@siu.edu or let us know after today’s session.</a:t>
            </a:r>
          </a:p>
          <a:p>
            <a:endParaRPr lang="en-US" dirty="0"/>
          </a:p>
          <a:p>
            <a:endParaRPr lang="en-US" dirty="0"/>
          </a:p>
        </p:txBody>
      </p:sp>
      <p:sp>
        <p:nvSpPr>
          <p:cNvPr id="4" name="Slide Number Placeholder 3"/>
          <p:cNvSpPr>
            <a:spLocks noGrp="1"/>
          </p:cNvSpPr>
          <p:nvPr>
            <p:ph type="sldNum" sz="quarter" idx="5"/>
          </p:nvPr>
        </p:nvSpPr>
        <p:spPr/>
        <p:txBody>
          <a:bodyPr/>
          <a:lstStyle/>
          <a:p>
            <a:fld id="{A842314C-1621-44E6-A8EB-6B2742D25D2A}" type="slidenum">
              <a:rPr lang="en-US" smtClean="0"/>
              <a:t>19</a:t>
            </a:fld>
            <a:endParaRPr lang="en-US"/>
          </a:p>
        </p:txBody>
      </p:sp>
    </p:spTree>
    <p:extLst>
      <p:ext uri="{BB962C8B-B14F-4D97-AF65-F5344CB8AC3E}">
        <p14:creationId xmlns:p14="http://schemas.microsoft.com/office/powerpoint/2010/main" val="3111163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OSPA is a unit of the VCR  - primary mission is to support the research efforts of the University while ensuring activities comply with federal, state and university regulations. </a:t>
            </a:r>
          </a:p>
          <a:p>
            <a:endParaRPr lang="en-US" dirty="0"/>
          </a:p>
          <a:p>
            <a:r>
              <a:rPr lang="en-US" dirty="0"/>
              <a:t>OSPA consists of two teams – Pre-Award and Post-Award</a:t>
            </a:r>
          </a:p>
          <a:p>
            <a:endParaRPr lang="en-US" dirty="0"/>
          </a:p>
          <a:p>
            <a:endParaRPr lang="en-US" dirty="0"/>
          </a:p>
          <a:p>
            <a:r>
              <a:rPr lang="en-US" dirty="0"/>
              <a:t>OSPA is the central unit responsible for the submission of grant proposals and acceptance of awards on behalf of the university</a:t>
            </a:r>
          </a:p>
          <a:p>
            <a:endParaRPr lang="en-US" dirty="0"/>
          </a:p>
          <a:p>
            <a:r>
              <a:rPr lang="en-US" dirty="0"/>
              <a:t>OSPA is here to assist you in every step of the sponsored projects lifecycle – from providing tools to identify funding through closeout.  Today we will be highlighting key items from the lifecycle that will assist your pursuit for external funding.</a:t>
            </a:r>
          </a:p>
          <a:p>
            <a:endParaRPr lang="en-US" dirty="0"/>
          </a:p>
        </p:txBody>
      </p:sp>
      <p:sp>
        <p:nvSpPr>
          <p:cNvPr id="4" name="Slide Number Placeholder 3"/>
          <p:cNvSpPr>
            <a:spLocks noGrp="1"/>
          </p:cNvSpPr>
          <p:nvPr>
            <p:ph type="sldNum" sz="quarter" idx="5"/>
          </p:nvPr>
        </p:nvSpPr>
        <p:spPr/>
        <p:txBody>
          <a:bodyPr/>
          <a:lstStyle/>
          <a:p>
            <a:fld id="{A842314C-1621-44E6-A8EB-6B2742D25D2A}" type="slidenum">
              <a:rPr lang="en-US" smtClean="0"/>
              <a:t>2</a:t>
            </a:fld>
            <a:endParaRPr lang="en-US"/>
          </a:p>
        </p:txBody>
      </p:sp>
    </p:spTree>
    <p:extLst>
      <p:ext uri="{BB962C8B-B14F-4D97-AF65-F5344CB8AC3E}">
        <p14:creationId xmlns:p14="http://schemas.microsoft.com/office/powerpoint/2010/main" val="1595719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Today’s session was intended to provide you what you need to get started, if you have identified a funding opportunity, we do encourage you to scheduled a 1:1 with a Pre-Award specialist for your first submission.  Are there any questions related to </a:t>
            </a:r>
            <a:r>
              <a:rPr lang="en-US"/>
              <a:t>proposal submission or Pivot?</a:t>
            </a:r>
            <a:endParaRPr lang="en-US" dirty="0"/>
          </a:p>
          <a:p>
            <a:pPr defTabSz="931774">
              <a:defRPr/>
            </a:pPr>
            <a:endParaRPr lang="en-US" dirty="0"/>
          </a:p>
          <a:p>
            <a:pPr defTabSz="931774">
              <a:defRPr/>
            </a:pPr>
            <a:endParaRPr lang="en-US" dirty="0"/>
          </a:p>
          <a:p>
            <a:pPr defTabSz="931774">
              <a:defRPr/>
            </a:pPr>
            <a:r>
              <a:rPr lang="en-US" dirty="0"/>
              <a:t>Thank you for joining today and please be on the lookout for future training sessions offered by OSPA.</a:t>
            </a:r>
          </a:p>
        </p:txBody>
      </p:sp>
      <p:sp>
        <p:nvSpPr>
          <p:cNvPr id="4" name="Slide Number Placeholder 3"/>
          <p:cNvSpPr>
            <a:spLocks noGrp="1"/>
          </p:cNvSpPr>
          <p:nvPr>
            <p:ph type="sldNum" sz="quarter" idx="5"/>
          </p:nvPr>
        </p:nvSpPr>
        <p:spPr/>
        <p:txBody>
          <a:bodyPr/>
          <a:lstStyle/>
          <a:p>
            <a:fld id="{A842314C-1621-44E6-A8EB-6B2742D25D2A}" type="slidenum">
              <a:rPr lang="en-US" smtClean="0"/>
              <a:t>20</a:t>
            </a:fld>
            <a:endParaRPr lang="en-US"/>
          </a:p>
        </p:txBody>
      </p:sp>
    </p:spTree>
    <p:extLst>
      <p:ext uri="{BB962C8B-B14F-4D97-AF65-F5344CB8AC3E}">
        <p14:creationId xmlns:p14="http://schemas.microsoft.com/office/powerpoint/2010/main" val="2603507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OSPA provides a number of key services throughout the lifecycle of sponsored projects. Today we will primarily focus on finding funding and proposal submission. </a:t>
            </a:r>
          </a:p>
          <a:p>
            <a:endParaRPr lang="en-US" dirty="0"/>
          </a:p>
        </p:txBody>
      </p:sp>
      <p:sp>
        <p:nvSpPr>
          <p:cNvPr id="4" name="Slide Number Placeholder 3"/>
          <p:cNvSpPr>
            <a:spLocks noGrp="1"/>
          </p:cNvSpPr>
          <p:nvPr>
            <p:ph type="sldNum" sz="quarter" idx="5"/>
          </p:nvPr>
        </p:nvSpPr>
        <p:spPr/>
        <p:txBody>
          <a:bodyPr/>
          <a:lstStyle/>
          <a:p>
            <a:fld id="{A842314C-1621-44E6-A8EB-6B2742D25D2A}" type="slidenum">
              <a:rPr lang="en-US" smtClean="0"/>
              <a:t>3</a:t>
            </a:fld>
            <a:endParaRPr lang="en-US"/>
          </a:p>
        </p:txBody>
      </p:sp>
    </p:spTree>
    <p:extLst>
      <p:ext uri="{BB962C8B-B14F-4D97-AF65-F5344CB8AC3E}">
        <p14:creationId xmlns:p14="http://schemas.microsoft.com/office/powerpoint/2010/main" val="2617089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Kelly</a:t>
            </a:r>
          </a:p>
          <a:p>
            <a:endParaRPr lang="en-US" dirty="0"/>
          </a:p>
          <a:p>
            <a:r>
              <a:rPr lang="en-US" b="0" i="0" dirty="0">
                <a:solidFill>
                  <a:srgbClr val="333333"/>
                </a:solidFill>
                <a:effectLst/>
                <a:latin typeface="Arial" panose="020B0604020202020204" pitchFamily="34" charset="0"/>
              </a:rPr>
              <a:t>Pivot is a database of assistance opportunities and potential collaborators, a subscription service provided by the Vice Chancellor for Research available to all SIUC faculty, staff, and students. Say you’re a new investigator or you’re going in a new direction and would like to find someone who already has expertise in that area—you can find someone in Pivot to reach out to, whether within SIU or anywhere in the world.</a:t>
            </a:r>
          </a:p>
          <a:p>
            <a:pPr algn="l"/>
            <a:endParaRPr lang="en-US" b="0" i="0" dirty="0">
              <a:solidFill>
                <a:srgbClr val="333333"/>
              </a:solidFill>
              <a:effectLst/>
              <a:latin typeface="Arial" panose="020B0604020202020204" pitchFamily="34" charset="0"/>
            </a:endParaRPr>
          </a:p>
          <a:p>
            <a:pPr algn="l"/>
            <a:r>
              <a:rPr lang="en-US" b="0" i="0" dirty="0">
                <a:solidFill>
                  <a:srgbClr val="333333"/>
                </a:solidFill>
                <a:effectLst/>
                <a:latin typeface="Arial" panose="020B0604020202020204" pitchFamily="34" charset="0"/>
              </a:rPr>
              <a:t>The website also allows users to set up automated funding alerts specifically tailored to your areas of interest so it makes it even easier to find those opportunities, without even having to continually search.</a:t>
            </a:r>
          </a:p>
          <a:p>
            <a:endParaRPr lang="en-US" dirty="0"/>
          </a:p>
        </p:txBody>
      </p:sp>
      <p:sp>
        <p:nvSpPr>
          <p:cNvPr id="4" name="Slide Number Placeholder 3"/>
          <p:cNvSpPr>
            <a:spLocks noGrp="1"/>
          </p:cNvSpPr>
          <p:nvPr>
            <p:ph type="sldNum" sz="quarter" idx="5"/>
          </p:nvPr>
        </p:nvSpPr>
        <p:spPr/>
        <p:txBody>
          <a:bodyPr/>
          <a:lstStyle/>
          <a:p>
            <a:fld id="{A842314C-1621-44E6-A8EB-6B2742D25D2A}" type="slidenum">
              <a:rPr lang="en-US" smtClean="0"/>
              <a:t>4</a:t>
            </a:fld>
            <a:endParaRPr lang="en-US"/>
          </a:p>
        </p:txBody>
      </p:sp>
    </p:spTree>
    <p:extLst>
      <p:ext uri="{BB962C8B-B14F-4D97-AF65-F5344CB8AC3E}">
        <p14:creationId xmlns:p14="http://schemas.microsoft.com/office/powerpoint/2010/main" val="525351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42314C-1621-44E6-A8EB-6B2742D25D2A}" type="slidenum">
              <a:rPr lang="en-US" smtClean="0"/>
              <a:t>5</a:t>
            </a:fld>
            <a:endParaRPr lang="en-US"/>
          </a:p>
        </p:txBody>
      </p:sp>
    </p:spTree>
    <p:extLst>
      <p:ext uri="{BB962C8B-B14F-4D97-AF65-F5344CB8AC3E}">
        <p14:creationId xmlns:p14="http://schemas.microsoft.com/office/powerpoint/2010/main" val="522887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should be redirected to the SSO page; enter your credentials</a:t>
            </a:r>
          </a:p>
        </p:txBody>
      </p:sp>
      <p:sp>
        <p:nvSpPr>
          <p:cNvPr id="4" name="Slide Number Placeholder 3"/>
          <p:cNvSpPr>
            <a:spLocks noGrp="1"/>
          </p:cNvSpPr>
          <p:nvPr>
            <p:ph type="sldNum" sz="quarter" idx="5"/>
          </p:nvPr>
        </p:nvSpPr>
        <p:spPr/>
        <p:txBody>
          <a:bodyPr/>
          <a:lstStyle/>
          <a:p>
            <a:fld id="{A842314C-1621-44E6-A8EB-6B2742D25D2A}" type="slidenum">
              <a:rPr lang="en-US" smtClean="0"/>
              <a:t>6</a:t>
            </a:fld>
            <a:endParaRPr lang="en-US"/>
          </a:p>
        </p:txBody>
      </p:sp>
    </p:spTree>
    <p:extLst>
      <p:ext uri="{BB962C8B-B14F-4D97-AF65-F5344CB8AC3E}">
        <p14:creationId xmlns:p14="http://schemas.microsoft.com/office/powerpoint/2010/main" val="3913873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Pivot will send an email to validate and activate your account</a:t>
            </a:r>
          </a:p>
        </p:txBody>
      </p:sp>
      <p:sp>
        <p:nvSpPr>
          <p:cNvPr id="4" name="Slide Number Placeholder 3"/>
          <p:cNvSpPr>
            <a:spLocks noGrp="1"/>
          </p:cNvSpPr>
          <p:nvPr>
            <p:ph type="sldNum" sz="quarter" idx="5"/>
          </p:nvPr>
        </p:nvSpPr>
        <p:spPr/>
        <p:txBody>
          <a:bodyPr/>
          <a:lstStyle/>
          <a:p>
            <a:fld id="{A842314C-1621-44E6-A8EB-6B2742D25D2A}" type="slidenum">
              <a:rPr lang="en-US" smtClean="0"/>
              <a:t>7</a:t>
            </a:fld>
            <a:endParaRPr lang="en-US"/>
          </a:p>
        </p:txBody>
      </p:sp>
    </p:spTree>
    <p:extLst>
      <p:ext uri="{BB962C8B-B14F-4D97-AF65-F5344CB8AC3E}">
        <p14:creationId xmlns:p14="http://schemas.microsoft.com/office/powerpoint/2010/main" val="1886929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Upon logging in, Pivot will prompt you to claim your profile. There may be profiles matched to you– view the matches and see if any of them are you, because it can bring in prior data. Otherwise, click on create your profile. Claiming/creating your profile allows Pivot to match you with funding opportunities and with collaborators based on the information that you provide</a:t>
            </a:r>
          </a:p>
        </p:txBody>
      </p:sp>
      <p:sp>
        <p:nvSpPr>
          <p:cNvPr id="4" name="Slide Number Placeholder 3"/>
          <p:cNvSpPr>
            <a:spLocks noGrp="1"/>
          </p:cNvSpPr>
          <p:nvPr>
            <p:ph type="sldNum" sz="quarter" idx="5"/>
          </p:nvPr>
        </p:nvSpPr>
        <p:spPr/>
        <p:txBody>
          <a:bodyPr/>
          <a:lstStyle/>
          <a:p>
            <a:fld id="{A842314C-1621-44E6-A8EB-6B2742D25D2A}" type="slidenum">
              <a:rPr lang="en-US" smtClean="0"/>
              <a:t>8</a:t>
            </a:fld>
            <a:endParaRPr lang="en-US"/>
          </a:p>
        </p:txBody>
      </p:sp>
    </p:spTree>
    <p:extLst>
      <p:ext uri="{BB962C8B-B14F-4D97-AF65-F5344CB8AC3E}">
        <p14:creationId xmlns:p14="http://schemas.microsoft.com/office/powerpoint/2010/main" val="4063435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Click continue, will open in a new tab/window, will ask if you’ve published under any other names and if you use any other email addresses. </a:t>
            </a:r>
          </a:p>
        </p:txBody>
      </p:sp>
      <p:sp>
        <p:nvSpPr>
          <p:cNvPr id="4" name="Slide Number Placeholder 3"/>
          <p:cNvSpPr>
            <a:spLocks noGrp="1"/>
          </p:cNvSpPr>
          <p:nvPr>
            <p:ph type="sldNum" sz="quarter" idx="5"/>
          </p:nvPr>
        </p:nvSpPr>
        <p:spPr/>
        <p:txBody>
          <a:bodyPr/>
          <a:lstStyle/>
          <a:p>
            <a:fld id="{A842314C-1621-44E6-A8EB-6B2742D25D2A}" type="slidenum">
              <a:rPr lang="en-US" smtClean="0"/>
              <a:t>9</a:t>
            </a:fld>
            <a:endParaRPr lang="en-US"/>
          </a:p>
        </p:txBody>
      </p:sp>
    </p:spTree>
    <p:extLst>
      <p:ext uri="{BB962C8B-B14F-4D97-AF65-F5344CB8AC3E}">
        <p14:creationId xmlns:p14="http://schemas.microsoft.com/office/powerpoint/2010/main" val="3970104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5D3BA-8105-4952-AE59-038F6B1BD53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288957-4400-45E0-92F9-5DD9EF068B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93605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1E6CE-E733-4211-8177-508FDCC9CAAC}"/>
              </a:ext>
            </a:extLst>
          </p:cNvPr>
          <p:cNvSpPr>
            <a:spLocks noGrp="1"/>
          </p:cNvSpPr>
          <p:nvPr>
            <p:ph type="title"/>
          </p:nvPr>
        </p:nvSpPr>
        <p:spPr>
          <a:xfrm>
            <a:off x="838200" y="958362"/>
            <a:ext cx="10515600" cy="732326"/>
          </a:xfrm>
          <a:prstGeom prst="rect">
            <a:avLst/>
          </a:prstGeom>
        </p:spPr>
        <p:txBody>
          <a:bodyPr/>
          <a:lstStyle>
            <a:lvl1pPr algn="ctr">
              <a:defRPr/>
            </a:lvl1pPr>
          </a:lstStyle>
          <a:p>
            <a:r>
              <a:rPr lang="en-US"/>
              <a:t>Click to edit Master title style</a:t>
            </a:r>
          </a:p>
        </p:txBody>
      </p:sp>
      <p:sp>
        <p:nvSpPr>
          <p:cNvPr id="3" name="Vertical Text Placeholder 2">
            <a:extLst>
              <a:ext uri="{FF2B5EF4-FFF2-40B4-BE49-F238E27FC236}">
                <a16:creationId xmlns:a16="http://schemas.microsoft.com/office/drawing/2014/main" id="{59981F5C-7882-4FEF-BF43-BCDB7AB966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664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ECAEB-C334-439C-8C8C-3B41AC6A959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89DD2F-3080-4FB3-97DE-68B063B856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00991-87D9-4D7E-BB00-CD6B6E315370}"/>
              </a:ext>
            </a:extLst>
          </p:cNvPr>
          <p:cNvSpPr>
            <a:spLocks noGrp="1"/>
          </p:cNvSpPr>
          <p:nvPr>
            <p:ph type="dt" sz="half" idx="10"/>
          </p:nvPr>
        </p:nvSpPr>
        <p:spPr>
          <a:xfrm>
            <a:off x="838200" y="6356350"/>
            <a:ext cx="2743200" cy="365125"/>
          </a:xfrm>
          <a:prstGeom prst="rect">
            <a:avLst/>
          </a:prstGeom>
        </p:spPr>
        <p:txBody>
          <a:bodyPr/>
          <a:lstStyle/>
          <a:p>
            <a:fld id="{20ACF1E0-5399-4EFA-9F80-1472E17C0C24}" type="datetimeFigureOut">
              <a:rPr lang="en-US" smtClean="0"/>
              <a:t>9/3/2024</a:t>
            </a:fld>
            <a:endParaRPr lang="en-US"/>
          </a:p>
        </p:txBody>
      </p:sp>
      <p:sp>
        <p:nvSpPr>
          <p:cNvPr id="5" name="Footer Placeholder 4">
            <a:extLst>
              <a:ext uri="{FF2B5EF4-FFF2-40B4-BE49-F238E27FC236}">
                <a16:creationId xmlns:a16="http://schemas.microsoft.com/office/drawing/2014/main" id="{665BB05E-1FBE-45D0-A817-59CCB8376C0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E112938-3C32-4432-9399-D257DD779791}"/>
              </a:ext>
            </a:extLst>
          </p:cNvPr>
          <p:cNvSpPr>
            <a:spLocks noGrp="1"/>
          </p:cNvSpPr>
          <p:nvPr>
            <p:ph type="sldNum" sz="quarter" idx="12"/>
          </p:nvPr>
        </p:nvSpPr>
        <p:spPr>
          <a:xfrm>
            <a:off x="8610600" y="6356350"/>
            <a:ext cx="2743200" cy="365125"/>
          </a:xfrm>
          <a:prstGeom prst="rect">
            <a:avLst/>
          </a:prstGeom>
        </p:spPr>
        <p:txBody>
          <a:bodyPr/>
          <a:lstStyle/>
          <a:p>
            <a:fld id="{BE415272-FEAC-4C5E-B7A6-9DAB4E7F4D84}" type="slidenum">
              <a:rPr lang="en-US" smtClean="0"/>
              <a:t>‹#›</a:t>
            </a:fld>
            <a:endParaRPr lang="en-US"/>
          </a:p>
        </p:txBody>
      </p:sp>
    </p:spTree>
    <p:extLst>
      <p:ext uri="{BB962C8B-B14F-4D97-AF65-F5344CB8AC3E}">
        <p14:creationId xmlns:p14="http://schemas.microsoft.com/office/powerpoint/2010/main" val="3546222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CAEE-26D8-4A63-819E-C6F207BDFB94}"/>
              </a:ext>
            </a:extLst>
          </p:cNvPr>
          <p:cNvSpPr>
            <a:spLocks noGrp="1"/>
          </p:cNvSpPr>
          <p:nvPr>
            <p:ph type="title"/>
          </p:nvPr>
        </p:nvSpPr>
        <p:spPr>
          <a:xfrm>
            <a:off x="838200" y="984738"/>
            <a:ext cx="10515600" cy="705950"/>
          </a:xfrm>
          <a:prstGeom prst="rect">
            <a:avLst/>
          </a:prstGeo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B884574B-A262-4609-A58B-A6CD7B1DB52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916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6AFA2-CA1F-4165-931C-222AFEED19E3}"/>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5A93B7-23E0-4BA7-9583-A5F259F0F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621602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BE41B-B893-430A-B860-7E4B87A95AF7}"/>
              </a:ext>
            </a:extLst>
          </p:cNvPr>
          <p:cNvSpPr>
            <a:spLocks noGrp="1"/>
          </p:cNvSpPr>
          <p:nvPr>
            <p:ph type="title"/>
          </p:nvPr>
        </p:nvSpPr>
        <p:spPr>
          <a:xfrm>
            <a:off x="838200" y="967154"/>
            <a:ext cx="10515600" cy="723534"/>
          </a:xfrm>
          <a:prstGeom prst="rect">
            <a:avLst/>
          </a:prstGeo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0E71154E-12EC-4749-9D1B-D543DD1C26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34783B-1FF3-4469-B088-E790283DA6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165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33243-1855-4EAA-AC7B-7AEF22AC4682}"/>
              </a:ext>
            </a:extLst>
          </p:cNvPr>
          <p:cNvSpPr>
            <a:spLocks noGrp="1"/>
          </p:cNvSpPr>
          <p:nvPr>
            <p:ph type="title"/>
          </p:nvPr>
        </p:nvSpPr>
        <p:spPr>
          <a:xfrm>
            <a:off x="839788" y="940777"/>
            <a:ext cx="10515600" cy="749911"/>
          </a:xfrm>
          <a:prstGeom prst="rect">
            <a:avLst/>
          </a:prstGeo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2043572A-EFC6-4988-BF29-3ED8521116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4579CC6-8428-4FD6-BBC3-F3E7A5ABF2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DB9FAB-F746-4F62-8A21-4671E42D5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36E69CB-7863-46CE-B235-E8C3336D01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142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D5068-ABE4-4040-9DCB-9A2E44E41C4F}"/>
              </a:ext>
            </a:extLst>
          </p:cNvPr>
          <p:cNvSpPr>
            <a:spLocks noGrp="1"/>
          </p:cNvSpPr>
          <p:nvPr>
            <p:ph type="title"/>
          </p:nvPr>
        </p:nvSpPr>
        <p:spPr>
          <a:xfrm>
            <a:off x="838200" y="958362"/>
            <a:ext cx="10515600" cy="732326"/>
          </a:xfrm>
          <a:prstGeom prst="rect">
            <a:avLst/>
          </a:prstGeom>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375978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F492A-5155-47D7-B28B-015F1551440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14A364-4D83-43B7-921F-B5A286523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A4CE84-EBF1-48E7-838F-38B27698F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3656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66085-8FA1-4877-89BF-B817708E2606}"/>
              </a:ext>
            </a:extLst>
          </p:cNvPr>
          <p:cNvSpPr>
            <a:spLocks noGrp="1"/>
          </p:cNvSpPr>
          <p:nvPr>
            <p:ph type="title"/>
          </p:nvPr>
        </p:nvSpPr>
        <p:spPr>
          <a:xfrm>
            <a:off x="839788" y="987424"/>
            <a:ext cx="3932237" cy="1069975"/>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48A5C-FF2A-420C-9DDC-2C8520C43F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CD8705-54CC-44DE-BF7F-6AEBD53AF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154999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F6271AE-8706-40F1-973B-0132AB049B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FA4E5699-DCDB-416C-AF01-52E7E9B3B195}"/>
              </a:ext>
            </a:extLst>
          </p:cNvPr>
          <p:cNvSpPr/>
          <p:nvPr userDrawn="1"/>
        </p:nvSpPr>
        <p:spPr>
          <a:xfrm>
            <a:off x="1" y="6584604"/>
            <a:ext cx="12191999" cy="136698"/>
          </a:xfrm>
          <a:prstGeom prst="rect">
            <a:avLst/>
          </a:prstGeom>
          <a:solidFill>
            <a:srgbClr val="6C0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EBAC91F-205B-487A-AAA1-3DDD18FB948A}"/>
              </a:ext>
            </a:extLst>
          </p:cNvPr>
          <p:cNvSpPr/>
          <p:nvPr userDrawn="1"/>
        </p:nvSpPr>
        <p:spPr>
          <a:xfrm>
            <a:off x="1" y="6721302"/>
            <a:ext cx="12191999" cy="13669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FB75B14-1B23-4745-B30C-F0AB5EE6A4F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103964"/>
            <a:ext cx="1376218" cy="1357776"/>
          </a:xfrm>
          <a:prstGeom prst="rect">
            <a:avLst/>
          </a:prstGeom>
        </p:spPr>
      </p:pic>
    </p:spTree>
    <p:extLst>
      <p:ext uri="{BB962C8B-B14F-4D97-AF65-F5344CB8AC3E}">
        <p14:creationId xmlns:p14="http://schemas.microsoft.com/office/powerpoint/2010/main" val="1368844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rants.gov/web/grants/search-gran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ospa.siu.edu/apply/proposal-notification-system.php" TargetMode="External"/><Relationship Id="rId5" Type="http://schemas.openxmlformats.org/officeDocument/2006/relationships/hyperlink" Target="https://ospa.siu.edu/apply/index.php" TargetMode="External"/><Relationship Id="rId4" Type="http://schemas.openxmlformats.org/officeDocument/2006/relationships/hyperlink" Target="https://ospa.siu.edu/apply/index.php?accordion=principalinvestigatoreligibilit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ospa.siu.edu/apply/proposal-submission-deadlines.ph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spa.siu.edu/forms.ph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ospa.siu.edu/apply/index.php?accordion=institutionalinform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ospa.siu.edu/apply/categories.php"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ospa.siu.edu/apply/rates.ph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9AC66-DFD7-E56F-B1E9-7A427B00FFC6}"/>
              </a:ext>
            </a:extLst>
          </p:cNvPr>
          <p:cNvSpPr>
            <a:spLocks noGrp="1"/>
          </p:cNvSpPr>
          <p:nvPr>
            <p:ph type="title"/>
          </p:nvPr>
        </p:nvSpPr>
        <p:spPr/>
        <p:txBody>
          <a:bodyPr lIns="91440" tIns="45720" rIns="91440" bIns="45720" anchor="ctr"/>
          <a:lstStyle/>
          <a:p>
            <a:pPr algn="ctr"/>
            <a:r>
              <a:rPr lang="en-US" b="1" dirty="0">
                <a:ea typeface="Calibri Light"/>
                <a:cs typeface="Calibri Light"/>
              </a:rPr>
              <a:t>Office of Sponsored Projects Administration</a:t>
            </a:r>
          </a:p>
        </p:txBody>
      </p:sp>
    </p:spTree>
    <p:extLst>
      <p:ext uri="{BB962C8B-B14F-4D97-AF65-F5344CB8AC3E}">
        <p14:creationId xmlns:p14="http://schemas.microsoft.com/office/powerpoint/2010/main" val="4032495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C26F-53AB-44A4-9306-07C61A015547}"/>
              </a:ext>
            </a:extLst>
          </p:cNvPr>
          <p:cNvSpPr>
            <a:spLocks noGrp="1"/>
          </p:cNvSpPr>
          <p:nvPr>
            <p:ph type="title"/>
          </p:nvPr>
        </p:nvSpPr>
        <p:spPr/>
        <p:txBody>
          <a:bodyPr/>
          <a:lstStyle/>
          <a:p>
            <a:r>
              <a:rPr lang="en-US" b="1"/>
              <a:t>Claiming or Creating Your Profile</a:t>
            </a:r>
          </a:p>
        </p:txBody>
      </p:sp>
      <p:sp>
        <p:nvSpPr>
          <p:cNvPr id="3" name="Content Placeholder 2">
            <a:extLst>
              <a:ext uri="{FF2B5EF4-FFF2-40B4-BE49-F238E27FC236}">
                <a16:creationId xmlns:a16="http://schemas.microsoft.com/office/drawing/2014/main" id="{7854F194-BE9D-457F-A311-C89A7FEFAB6E}"/>
              </a:ext>
            </a:extLst>
          </p:cNvPr>
          <p:cNvSpPr>
            <a:spLocks noGrp="1"/>
          </p:cNvSpPr>
          <p:nvPr>
            <p:ph idx="1"/>
          </p:nvPr>
        </p:nvSpPr>
        <p:spPr/>
        <p:txBody>
          <a:bodyPr/>
          <a:lstStyle/>
          <a:p>
            <a:r>
              <a:rPr lang="en-US"/>
              <a:t>Add a few details and click Finish:</a:t>
            </a:r>
          </a:p>
        </p:txBody>
      </p:sp>
      <p:pic>
        <p:nvPicPr>
          <p:cNvPr id="5" name="Picture 4">
            <a:extLst>
              <a:ext uri="{FF2B5EF4-FFF2-40B4-BE49-F238E27FC236}">
                <a16:creationId xmlns:a16="http://schemas.microsoft.com/office/drawing/2014/main" id="{7AD692D7-A359-40B9-852C-5F324BA034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9914" y="2392322"/>
            <a:ext cx="7032171" cy="3784641"/>
          </a:xfrm>
          <a:prstGeom prst="rect">
            <a:avLst/>
          </a:prstGeom>
        </p:spPr>
      </p:pic>
      <p:sp>
        <p:nvSpPr>
          <p:cNvPr id="6" name="Arrow: Right 5">
            <a:extLst>
              <a:ext uri="{FF2B5EF4-FFF2-40B4-BE49-F238E27FC236}">
                <a16:creationId xmlns:a16="http://schemas.microsoft.com/office/drawing/2014/main" id="{11DC6A47-DA80-49A9-A26A-FED17498950E}"/>
              </a:ext>
            </a:extLst>
          </p:cNvPr>
          <p:cNvSpPr/>
          <p:nvPr/>
        </p:nvSpPr>
        <p:spPr>
          <a:xfrm>
            <a:off x="4571999" y="5579348"/>
            <a:ext cx="1197429" cy="29391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89BC759-70D4-4498-87DC-A0F5C89C0FB5}"/>
              </a:ext>
            </a:extLst>
          </p:cNvPr>
          <p:cNvSpPr/>
          <p:nvPr/>
        </p:nvSpPr>
        <p:spPr>
          <a:xfrm>
            <a:off x="2808514" y="4267201"/>
            <a:ext cx="674915" cy="141513"/>
          </a:xfrm>
          <a:prstGeom prst="rect">
            <a:avLst/>
          </a:prstGeom>
          <a:solidFill>
            <a:srgbClr val="FFFF00">
              <a:alpha val="1215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CD435AE-A138-41AD-8238-123061A65935}"/>
              </a:ext>
            </a:extLst>
          </p:cNvPr>
          <p:cNvSpPr/>
          <p:nvPr/>
        </p:nvSpPr>
        <p:spPr>
          <a:xfrm>
            <a:off x="2852057" y="4735286"/>
            <a:ext cx="674915" cy="141513"/>
          </a:xfrm>
          <a:prstGeom prst="rect">
            <a:avLst/>
          </a:prstGeom>
          <a:solidFill>
            <a:srgbClr val="FFFF00">
              <a:alpha val="1215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FA0546-D8E3-47FC-ABEC-65DF731343AC}"/>
              </a:ext>
            </a:extLst>
          </p:cNvPr>
          <p:cNvSpPr/>
          <p:nvPr/>
        </p:nvSpPr>
        <p:spPr>
          <a:xfrm>
            <a:off x="2819400" y="5203371"/>
            <a:ext cx="500743" cy="141513"/>
          </a:xfrm>
          <a:prstGeom prst="rect">
            <a:avLst/>
          </a:prstGeom>
          <a:solidFill>
            <a:srgbClr val="FFFF00">
              <a:alpha val="1215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393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C7A97-1E26-59D0-222C-84E1873D51C6}"/>
              </a:ext>
            </a:extLst>
          </p:cNvPr>
          <p:cNvSpPr>
            <a:spLocks noGrp="1"/>
          </p:cNvSpPr>
          <p:nvPr>
            <p:ph type="title"/>
          </p:nvPr>
        </p:nvSpPr>
        <p:spPr/>
        <p:txBody>
          <a:bodyPr lIns="91440" tIns="45720" rIns="91440" bIns="45720" anchor="t"/>
          <a:lstStyle/>
          <a:p>
            <a:r>
              <a:rPr lang="en-US" b="1">
                <a:cs typeface="Calibri Light"/>
              </a:rPr>
              <a:t>Ready to Apply for Funding?</a:t>
            </a:r>
            <a:endParaRPr lang="en-US" b="1"/>
          </a:p>
        </p:txBody>
      </p:sp>
      <p:sp>
        <p:nvSpPr>
          <p:cNvPr id="3" name="Content Placeholder 2">
            <a:extLst>
              <a:ext uri="{FF2B5EF4-FFF2-40B4-BE49-F238E27FC236}">
                <a16:creationId xmlns:a16="http://schemas.microsoft.com/office/drawing/2014/main" id="{8D81909F-2F2B-EBD6-12A2-369DF83938D5}"/>
              </a:ext>
            </a:extLst>
          </p:cNvPr>
          <p:cNvSpPr>
            <a:spLocks noGrp="1"/>
          </p:cNvSpPr>
          <p:nvPr>
            <p:ph idx="1"/>
          </p:nvPr>
        </p:nvSpPr>
        <p:spPr/>
        <p:txBody>
          <a:bodyPr vert="horz" lIns="91440" tIns="45720" rIns="91440" bIns="45720" rtlCol="0" anchor="t">
            <a:normAutofit lnSpcReduction="10000"/>
          </a:bodyPr>
          <a:lstStyle/>
          <a:p>
            <a:pPr marL="514350" indent="-514350">
              <a:buAutoNum type="arabicPeriod"/>
            </a:pPr>
            <a:r>
              <a:rPr lang="en-US" dirty="0">
                <a:cs typeface="Calibri"/>
              </a:rPr>
              <a:t>Identify a Grant Opportunity</a:t>
            </a:r>
            <a:endParaRPr lang="en-US" dirty="0"/>
          </a:p>
          <a:p>
            <a:pPr lvl="1"/>
            <a:r>
              <a:rPr lang="en-US" dirty="0">
                <a:cs typeface="Calibri"/>
              </a:rPr>
              <a:t>PIVOT</a:t>
            </a:r>
          </a:p>
          <a:p>
            <a:pPr lvl="1"/>
            <a:r>
              <a:rPr lang="en-US" dirty="0">
                <a:cs typeface="Calibri"/>
                <a:hlinkClick r:id="rId3"/>
              </a:rPr>
              <a:t>Grants.gov</a:t>
            </a:r>
            <a:br>
              <a:rPr lang="en-US" dirty="0">
                <a:cs typeface="Calibri"/>
              </a:rPr>
            </a:br>
            <a:endParaRPr lang="en-US" dirty="0">
              <a:cs typeface="Calibri"/>
            </a:endParaRPr>
          </a:p>
          <a:p>
            <a:pPr marL="514350" indent="-514350">
              <a:buAutoNum type="arabicPeriod"/>
            </a:pPr>
            <a:r>
              <a:rPr lang="en-US" dirty="0">
                <a:cs typeface="Calibri"/>
              </a:rPr>
              <a:t>Confirm Eligibility</a:t>
            </a:r>
          </a:p>
          <a:p>
            <a:pPr lvl="1"/>
            <a:r>
              <a:rPr lang="en-US" dirty="0">
                <a:cs typeface="Calibri"/>
                <a:hlinkClick r:id="rId4"/>
              </a:rPr>
              <a:t>Who can be a PI?</a:t>
            </a:r>
            <a:endParaRPr lang="en-US" dirty="0">
              <a:cs typeface="Calibri"/>
              <a:hlinkClick r:id="rId5"/>
            </a:endParaRPr>
          </a:p>
          <a:p>
            <a:pPr lvl="1"/>
            <a:r>
              <a:rPr lang="en-US" dirty="0">
                <a:cs typeface="Calibri"/>
              </a:rPr>
              <a:t>PI and Institution</a:t>
            </a:r>
            <a:endParaRPr lang="en-US" dirty="0"/>
          </a:p>
          <a:p>
            <a:pPr lvl="1"/>
            <a:r>
              <a:rPr lang="en-US" dirty="0">
                <a:cs typeface="Calibri"/>
              </a:rPr>
              <a:t>Limited Submission Programs</a:t>
            </a:r>
            <a:br>
              <a:rPr lang="en-US" dirty="0">
                <a:cs typeface="Calibri"/>
              </a:rPr>
            </a:br>
            <a:endParaRPr lang="en-US" dirty="0">
              <a:cs typeface="Calibri"/>
            </a:endParaRPr>
          </a:p>
          <a:p>
            <a:pPr marL="514350" indent="-514350">
              <a:buAutoNum type="arabicPeriod"/>
            </a:pPr>
            <a:r>
              <a:rPr lang="en-US" dirty="0">
                <a:cs typeface="Calibri"/>
              </a:rPr>
              <a:t>Submit Proposal Intake Form</a:t>
            </a:r>
          </a:p>
          <a:p>
            <a:pPr lvl="1"/>
            <a:r>
              <a:rPr lang="en-US" dirty="0">
                <a:cs typeface="Calibri"/>
                <a:hlinkClick r:id="rId6"/>
              </a:rPr>
              <a:t>Via OSPA website</a:t>
            </a:r>
            <a:endParaRPr lang="en-US" dirty="0">
              <a:cs typeface="Calibri"/>
            </a:endParaRPr>
          </a:p>
          <a:p>
            <a:pPr marL="457200" lvl="1" indent="0">
              <a:buNone/>
            </a:pP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938210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87381-E884-82EC-85BF-513C7B05CFEA}"/>
              </a:ext>
            </a:extLst>
          </p:cNvPr>
          <p:cNvSpPr>
            <a:spLocks noGrp="1"/>
          </p:cNvSpPr>
          <p:nvPr>
            <p:ph type="title"/>
          </p:nvPr>
        </p:nvSpPr>
        <p:spPr/>
        <p:txBody>
          <a:bodyPr lIns="91440" tIns="45720" rIns="91440" bIns="45720" anchor="t"/>
          <a:lstStyle/>
          <a:p>
            <a:r>
              <a:rPr lang="en-US" b="1" dirty="0">
                <a:cs typeface="Calibri Light"/>
              </a:rPr>
              <a:t>OSPA Deadlines &amp; Required Documents</a:t>
            </a:r>
            <a:endParaRPr lang="en-US" b="1" dirty="0"/>
          </a:p>
        </p:txBody>
      </p:sp>
      <p:sp>
        <p:nvSpPr>
          <p:cNvPr id="3" name="Content Placeholder 2">
            <a:extLst>
              <a:ext uri="{FF2B5EF4-FFF2-40B4-BE49-F238E27FC236}">
                <a16:creationId xmlns:a16="http://schemas.microsoft.com/office/drawing/2014/main" id="{C8C94CC5-950F-479F-21C2-AFB56723959D}"/>
              </a:ext>
            </a:extLst>
          </p:cNvPr>
          <p:cNvSpPr>
            <a:spLocks noGrp="1"/>
          </p:cNvSpPr>
          <p:nvPr>
            <p:ph idx="1"/>
          </p:nvPr>
        </p:nvSpPr>
        <p:spPr>
          <a:xfrm>
            <a:off x="667407" y="1602280"/>
            <a:ext cx="1912815" cy="610782"/>
          </a:xfrm>
        </p:spPr>
        <p:txBody>
          <a:bodyPr vert="horz" lIns="91440" tIns="45720" rIns="91440" bIns="45720" rtlCol="0" anchor="t">
            <a:normAutofit/>
          </a:bodyPr>
          <a:lstStyle/>
          <a:p>
            <a:pPr marL="0" indent="0">
              <a:buNone/>
            </a:pPr>
            <a:r>
              <a:rPr lang="en-US" dirty="0">
                <a:solidFill>
                  <a:srgbClr val="333333"/>
                </a:solidFill>
                <a:latin typeface="Calibri"/>
                <a:cs typeface="Arial"/>
                <a:hlinkClick r:id="rId3"/>
              </a:rPr>
              <a:t>Deadlines</a:t>
            </a:r>
            <a:endParaRPr lang="en-US" dirty="0">
              <a:solidFill>
                <a:srgbClr val="333333"/>
              </a:solidFill>
              <a:latin typeface="Calibri"/>
              <a:cs typeface="Arial"/>
            </a:endParaRPr>
          </a:p>
          <a:p>
            <a:pPr marL="0" indent="0">
              <a:buNone/>
            </a:pPr>
            <a:endParaRPr lang="en-US" dirty="0">
              <a:solidFill>
                <a:srgbClr val="333333"/>
              </a:solidFill>
              <a:latin typeface="Calibri"/>
              <a:cs typeface="Arial"/>
            </a:endParaRPr>
          </a:p>
          <a:p>
            <a:pPr marL="0" indent="0">
              <a:buNone/>
            </a:pPr>
            <a:endParaRPr lang="en-US" dirty="0">
              <a:solidFill>
                <a:srgbClr val="333333"/>
              </a:solidFill>
              <a:latin typeface="Calibri"/>
              <a:cs typeface="Arial"/>
            </a:endParaRPr>
          </a:p>
        </p:txBody>
      </p:sp>
      <p:graphicFrame>
        <p:nvGraphicFramePr>
          <p:cNvPr id="6" name="Table 5">
            <a:extLst>
              <a:ext uri="{FF2B5EF4-FFF2-40B4-BE49-F238E27FC236}">
                <a16:creationId xmlns:a16="http://schemas.microsoft.com/office/drawing/2014/main" id="{83F20E03-AB4E-C7C0-F5EB-20C55DD6FE7D}"/>
              </a:ext>
            </a:extLst>
          </p:cNvPr>
          <p:cNvGraphicFramePr>
            <a:graphicFrameLocks noGrp="1"/>
          </p:cNvGraphicFramePr>
          <p:nvPr>
            <p:extLst>
              <p:ext uri="{D42A27DB-BD31-4B8C-83A1-F6EECF244321}">
                <p14:modId xmlns:p14="http://schemas.microsoft.com/office/powerpoint/2010/main" val="2230096961"/>
              </p:ext>
            </p:extLst>
          </p:nvPr>
        </p:nvGraphicFramePr>
        <p:xfrm>
          <a:off x="748862" y="2207172"/>
          <a:ext cx="10691164" cy="3404823"/>
        </p:xfrm>
        <a:graphic>
          <a:graphicData uri="http://schemas.openxmlformats.org/drawingml/2006/table">
            <a:tbl>
              <a:tblPr firstRow="1" bandRow="1">
                <a:tableStyleId>{073A0DAA-6AF3-43AB-8588-CEC1D06C72B9}</a:tableStyleId>
              </a:tblPr>
              <a:tblGrid>
                <a:gridCol w="4033344">
                  <a:extLst>
                    <a:ext uri="{9D8B030D-6E8A-4147-A177-3AD203B41FA5}">
                      <a16:colId xmlns:a16="http://schemas.microsoft.com/office/drawing/2014/main" val="2496854010"/>
                    </a:ext>
                  </a:extLst>
                </a:gridCol>
                <a:gridCol w="6657820">
                  <a:extLst>
                    <a:ext uri="{9D8B030D-6E8A-4147-A177-3AD203B41FA5}">
                      <a16:colId xmlns:a16="http://schemas.microsoft.com/office/drawing/2014/main" val="1430223621"/>
                    </a:ext>
                  </a:extLst>
                </a:gridCol>
              </a:tblGrid>
              <a:tr h="407275">
                <a:tc>
                  <a:txBody>
                    <a:bodyPr/>
                    <a:lstStyle/>
                    <a:p>
                      <a:r>
                        <a:rPr lang="en-US" sz="1600" dirty="0"/>
                        <a:t>Deadline </a:t>
                      </a:r>
                    </a:p>
                  </a:txBody>
                  <a:tcPr/>
                </a:tc>
                <a:tc>
                  <a:txBody>
                    <a:bodyPr/>
                    <a:lstStyle/>
                    <a:p>
                      <a:r>
                        <a:rPr lang="en-US" sz="1600"/>
                        <a:t>Proposal Documents</a:t>
                      </a:r>
                    </a:p>
                  </a:txBody>
                  <a:tcPr/>
                </a:tc>
                <a:extLst>
                  <a:ext uri="{0D108BD9-81ED-4DB2-BD59-A6C34878D82A}">
                    <a16:rowId xmlns:a16="http://schemas.microsoft.com/office/drawing/2014/main" val="1451613132"/>
                  </a:ext>
                </a:extLst>
              </a:tr>
              <a:tr h="370840">
                <a:tc>
                  <a:txBody>
                    <a:bodyPr/>
                    <a:lstStyle/>
                    <a:p>
                      <a:r>
                        <a:rPr lang="en-US" sz="1600"/>
                        <a:t>As soon as possible </a:t>
                      </a:r>
                      <a:br>
                        <a:rPr lang="en-US" sz="1600"/>
                      </a:br>
                      <a:r>
                        <a:rPr lang="en-US" sz="1600"/>
                        <a:t>(at least 3 weeks prior to sponsor deadline)</a:t>
                      </a:r>
                    </a:p>
                  </a:txBody>
                  <a:tcPr/>
                </a:tc>
                <a:tc>
                  <a:txBody>
                    <a:bodyPr/>
                    <a:lstStyle/>
                    <a:p>
                      <a:r>
                        <a:rPr lang="en-US" sz="1600"/>
                        <a:t>Submit your proposal notification on the OSPA website</a:t>
                      </a:r>
                    </a:p>
                  </a:txBody>
                  <a:tcPr/>
                </a:tc>
                <a:extLst>
                  <a:ext uri="{0D108BD9-81ED-4DB2-BD59-A6C34878D82A}">
                    <a16:rowId xmlns:a16="http://schemas.microsoft.com/office/drawing/2014/main" val="1957458614"/>
                  </a:ext>
                </a:extLst>
              </a:tr>
              <a:tr h="591206">
                <a:tc>
                  <a:txBody>
                    <a:bodyPr/>
                    <a:lstStyle/>
                    <a:p>
                      <a:r>
                        <a:rPr lang="en-US" sz="1600"/>
                        <a:t>10 Business Days </a:t>
                      </a:r>
                      <a:br>
                        <a:rPr lang="en-US" sz="1600"/>
                      </a:br>
                      <a:r>
                        <a:rPr lang="en-US" sz="1600"/>
                        <a:t>(prior to sponsor deadline)</a:t>
                      </a:r>
                    </a:p>
                  </a:txBody>
                  <a:tcPr/>
                </a:tc>
                <a:tc>
                  <a:txBody>
                    <a:bodyPr/>
                    <a:lstStyle/>
                    <a:p>
                      <a:r>
                        <a:rPr lang="en-US" sz="1600"/>
                        <a:t>OSPA Budget, Budget Justification, Brief Description of Work, </a:t>
                      </a:r>
                      <a:br>
                        <a:rPr lang="en-US" sz="1600"/>
                      </a:br>
                      <a:r>
                        <a:rPr lang="en-US" sz="1600"/>
                        <a:t>Subaward Budget, Cost Share Form</a:t>
                      </a:r>
                    </a:p>
                  </a:txBody>
                  <a:tcPr/>
                </a:tc>
                <a:extLst>
                  <a:ext uri="{0D108BD9-81ED-4DB2-BD59-A6C34878D82A}">
                    <a16:rowId xmlns:a16="http://schemas.microsoft.com/office/drawing/2014/main" val="4148694772"/>
                  </a:ext>
                </a:extLst>
              </a:tr>
              <a:tr h="630620">
                <a:tc>
                  <a:txBody>
                    <a:bodyPr/>
                    <a:lstStyle/>
                    <a:p>
                      <a:r>
                        <a:rPr lang="en-US" sz="1600"/>
                        <a:t>5 Business Days </a:t>
                      </a:r>
                      <a:br>
                        <a:rPr lang="en-US" sz="1600"/>
                      </a:br>
                      <a:r>
                        <a:rPr lang="en-US" sz="1600" b="0" i="0" u="none" strike="noStrike" noProof="0">
                          <a:solidFill>
                            <a:srgbClr val="000000"/>
                          </a:solidFill>
                          <a:latin typeface="Calibri"/>
                        </a:rPr>
                        <a:t>(prior to sponsor deadline)</a:t>
                      </a:r>
                    </a:p>
                  </a:txBody>
                  <a:tcPr/>
                </a:tc>
                <a:tc>
                  <a:txBody>
                    <a:bodyPr/>
                    <a:lstStyle/>
                    <a:p>
                      <a:r>
                        <a:rPr lang="en-US" sz="1600"/>
                        <a:t>Subaward Package, Senior Personnel Documents, Completed Budget in Sponsor Format/Portal, Approved Cost Share Form</a:t>
                      </a:r>
                    </a:p>
                  </a:txBody>
                  <a:tcPr/>
                </a:tc>
                <a:extLst>
                  <a:ext uri="{0D108BD9-81ED-4DB2-BD59-A6C34878D82A}">
                    <a16:rowId xmlns:a16="http://schemas.microsoft.com/office/drawing/2014/main" val="147653136"/>
                  </a:ext>
                </a:extLst>
              </a:tr>
              <a:tr h="617482">
                <a:tc>
                  <a:txBody>
                    <a:bodyPr/>
                    <a:lstStyle/>
                    <a:p>
                      <a:r>
                        <a:rPr lang="en-US" sz="1600"/>
                        <a:t>3 Business Days </a:t>
                      </a:r>
                      <a:br>
                        <a:rPr lang="en-US" sz="1600"/>
                      </a:br>
                      <a:r>
                        <a:rPr lang="en-US" sz="1600" b="0" i="0" u="none" strike="noStrike" noProof="0">
                          <a:solidFill>
                            <a:srgbClr val="000000"/>
                          </a:solidFill>
                          <a:latin typeface="Calibri"/>
                        </a:rPr>
                        <a:t>(prior to sponsor deadline)</a:t>
                      </a:r>
                    </a:p>
                  </a:txBody>
                  <a:tcPr/>
                </a:tc>
                <a:tc>
                  <a:txBody>
                    <a:bodyPr/>
                    <a:lstStyle/>
                    <a:p>
                      <a:r>
                        <a:rPr lang="en-US" sz="1600"/>
                        <a:t>Proposal Checklist, FCOI for all SIU Personnel, Project Description, </a:t>
                      </a:r>
                      <a:br>
                        <a:rPr lang="en-US" sz="1600"/>
                      </a:br>
                      <a:r>
                        <a:rPr lang="en-US" sz="1600"/>
                        <a:t>Remaining sponsor-required documents </a:t>
                      </a:r>
                    </a:p>
                  </a:txBody>
                  <a:tcPr/>
                </a:tc>
                <a:extLst>
                  <a:ext uri="{0D108BD9-81ED-4DB2-BD59-A6C34878D82A}">
                    <a16:rowId xmlns:a16="http://schemas.microsoft.com/office/drawing/2014/main" val="2263220986"/>
                  </a:ext>
                </a:extLst>
              </a:tr>
              <a:tr h="370840">
                <a:tc>
                  <a:txBody>
                    <a:bodyPr/>
                    <a:lstStyle/>
                    <a:p>
                      <a:r>
                        <a:rPr lang="en-US" sz="1600"/>
                        <a:t>1 Business Day</a:t>
                      </a:r>
                    </a:p>
                    <a:p>
                      <a:pPr lvl="0">
                        <a:buNone/>
                      </a:pPr>
                      <a:r>
                        <a:rPr lang="en-US" sz="1600"/>
                        <a:t>(8 a.m. the day before sponsor deadline)</a:t>
                      </a:r>
                    </a:p>
                  </a:txBody>
                  <a:tcPr/>
                </a:tc>
                <a:tc>
                  <a:txBody>
                    <a:bodyPr/>
                    <a:lstStyle/>
                    <a:p>
                      <a:r>
                        <a:rPr lang="en-US" sz="1600" dirty="0"/>
                        <a:t>Finalized full proposal in sponsor-required format/portal</a:t>
                      </a:r>
                    </a:p>
                  </a:txBody>
                  <a:tcPr/>
                </a:tc>
                <a:extLst>
                  <a:ext uri="{0D108BD9-81ED-4DB2-BD59-A6C34878D82A}">
                    <a16:rowId xmlns:a16="http://schemas.microsoft.com/office/drawing/2014/main" val="3627836593"/>
                  </a:ext>
                </a:extLst>
              </a:tr>
            </a:tbl>
          </a:graphicData>
        </a:graphic>
      </p:graphicFrame>
      <p:sp>
        <p:nvSpPr>
          <p:cNvPr id="7" name="TextBox 6">
            <a:extLst>
              <a:ext uri="{FF2B5EF4-FFF2-40B4-BE49-F238E27FC236}">
                <a16:creationId xmlns:a16="http://schemas.microsoft.com/office/drawing/2014/main" id="{BDB5D349-B0D0-C344-FAC2-92D057046824}"/>
              </a:ext>
            </a:extLst>
          </p:cNvPr>
          <p:cNvSpPr txBox="1"/>
          <p:nvPr/>
        </p:nvSpPr>
        <p:spPr>
          <a:xfrm>
            <a:off x="748861" y="5954816"/>
            <a:ext cx="10707413"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solidFill>
                  <a:srgbClr val="333333"/>
                </a:solidFill>
                <a:latin typeface="Calibri"/>
                <a:cs typeface="Arial"/>
              </a:rPr>
              <a:t>Note: Our office cannot guarantee submission unless all required documents are received in the office three business days</a:t>
            </a:r>
            <a:br>
              <a:rPr lang="en-US" sz="1600" b="1">
                <a:solidFill>
                  <a:srgbClr val="333333"/>
                </a:solidFill>
                <a:latin typeface="Calibri"/>
                <a:cs typeface="Arial"/>
              </a:rPr>
            </a:br>
            <a:r>
              <a:rPr lang="en-US" sz="1600" b="1">
                <a:solidFill>
                  <a:srgbClr val="333333"/>
                </a:solidFill>
                <a:latin typeface="Calibri"/>
                <a:cs typeface="Arial"/>
              </a:rPr>
              <a:t>           prior to the submission deadline.</a:t>
            </a:r>
            <a:endParaRPr lang="en-US" sz="1600" b="1">
              <a:latin typeface="Calibri"/>
            </a:endParaRPr>
          </a:p>
        </p:txBody>
      </p:sp>
    </p:spTree>
    <p:extLst>
      <p:ext uri="{BB962C8B-B14F-4D97-AF65-F5344CB8AC3E}">
        <p14:creationId xmlns:p14="http://schemas.microsoft.com/office/powerpoint/2010/main" val="905138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89609-0CD4-F0F7-2D12-AB50EC23BFDA}"/>
              </a:ext>
            </a:extLst>
          </p:cNvPr>
          <p:cNvSpPr>
            <a:spLocks noGrp="1"/>
          </p:cNvSpPr>
          <p:nvPr>
            <p:ph type="title"/>
          </p:nvPr>
        </p:nvSpPr>
        <p:spPr>
          <a:xfrm>
            <a:off x="838200" y="1432973"/>
            <a:ext cx="10515600" cy="705950"/>
          </a:xfrm>
        </p:spPr>
        <p:txBody>
          <a:bodyPr lIns="91440" tIns="45720" rIns="91440" bIns="45720" anchor="t"/>
          <a:lstStyle/>
          <a:p>
            <a:r>
              <a:rPr lang="en-US" b="1">
                <a:cs typeface="Calibri Light"/>
              </a:rPr>
              <a:t>Required Internal Forms</a:t>
            </a:r>
          </a:p>
        </p:txBody>
      </p:sp>
      <p:sp>
        <p:nvSpPr>
          <p:cNvPr id="3" name="Content Placeholder 2">
            <a:extLst>
              <a:ext uri="{FF2B5EF4-FFF2-40B4-BE49-F238E27FC236}">
                <a16:creationId xmlns:a16="http://schemas.microsoft.com/office/drawing/2014/main" id="{16FFD26D-2153-761F-E949-85064A428E5C}"/>
              </a:ext>
            </a:extLst>
          </p:cNvPr>
          <p:cNvSpPr>
            <a:spLocks noGrp="1"/>
          </p:cNvSpPr>
          <p:nvPr>
            <p:ph idx="1"/>
          </p:nvPr>
        </p:nvSpPr>
        <p:spPr>
          <a:xfrm>
            <a:off x="838200" y="2229037"/>
            <a:ext cx="10515600" cy="1704136"/>
          </a:xfrm>
        </p:spPr>
        <p:txBody>
          <a:bodyPr vert="horz" lIns="91440" tIns="45720" rIns="91440" bIns="45720" rtlCol="0" anchor="t">
            <a:normAutofit fontScale="92500" lnSpcReduction="20000"/>
          </a:bodyPr>
          <a:lstStyle/>
          <a:p>
            <a:r>
              <a:rPr lang="en-US" sz="3300" dirty="0">
                <a:cs typeface="Calibri"/>
                <a:hlinkClick r:id="rId3"/>
              </a:rPr>
              <a:t>Forms available for download</a:t>
            </a:r>
            <a:r>
              <a:rPr lang="en-US" sz="3300" dirty="0">
                <a:cs typeface="Calibri"/>
              </a:rPr>
              <a:t> from our website</a:t>
            </a:r>
          </a:p>
          <a:p>
            <a:r>
              <a:rPr lang="en-US" sz="3300" dirty="0">
                <a:ea typeface="Calibri"/>
                <a:cs typeface="Calibri"/>
              </a:rPr>
              <a:t>The OSPA Proposal Checklist is the internal final approval to submit. It is the PI's responsibility to route the checklist for signatures within their School/College. </a:t>
            </a:r>
          </a:p>
          <a:p>
            <a:pPr marL="0" indent="0">
              <a:buNone/>
            </a:pPr>
            <a:endParaRPr lang="en-US" dirty="0">
              <a:cs typeface="Calibri"/>
            </a:endParaRPr>
          </a:p>
        </p:txBody>
      </p:sp>
      <p:sp>
        <p:nvSpPr>
          <p:cNvPr id="5" name="Title 1">
            <a:extLst>
              <a:ext uri="{FF2B5EF4-FFF2-40B4-BE49-F238E27FC236}">
                <a16:creationId xmlns:a16="http://schemas.microsoft.com/office/drawing/2014/main" id="{88C9134D-A2C0-CC18-F3A6-C4E29593471C}"/>
              </a:ext>
            </a:extLst>
          </p:cNvPr>
          <p:cNvSpPr txBox="1">
            <a:spLocks/>
          </p:cNvSpPr>
          <p:nvPr/>
        </p:nvSpPr>
        <p:spPr>
          <a:xfrm>
            <a:off x="838200" y="4350555"/>
            <a:ext cx="10515600" cy="705950"/>
          </a:xfrm>
          <a:prstGeom prst="rect">
            <a:avLst/>
          </a:prstGeom>
        </p:spPr>
        <p:txBody>
          <a:bodyPr lIns="91440" tIns="45720" rIns="91440" bIns="45720" anchor="t"/>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cs typeface="Calibri Light"/>
              </a:rPr>
              <a:t>Institutional Information</a:t>
            </a:r>
          </a:p>
        </p:txBody>
      </p:sp>
      <p:sp>
        <p:nvSpPr>
          <p:cNvPr id="7" name="Content Placeholder 2">
            <a:extLst>
              <a:ext uri="{FF2B5EF4-FFF2-40B4-BE49-F238E27FC236}">
                <a16:creationId xmlns:a16="http://schemas.microsoft.com/office/drawing/2014/main" id="{044CF9BC-FCB3-B409-7259-7552BC36F893}"/>
              </a:ext>
            </a:extLst>
          </p:cNvPr>
          <p:cNvSpPr txBox="1">
            <a:spLocks/>
          </p:cNvSpPr>
          <p:nvPr/>
        </p:nvSpPr>
        <p:spPr>
          <a:xfrm>
            <a:off x="838200" y="5207775"/>
            <a:ext cx="10515600" cy="64891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cs typeface="Calibri"/>
                <a:hlinkClick r:id="rId4"/>
              </a:rPr>
              <a:t>Helpful information</a:t>
            </a:r>
            <a:r>
              <a:rPr lang="en-US" dirty="0">
                <a:cs typeface="Calibri"/>
              </a:rPr>
              <a:t> for completing sponsor application forms</a:t>
            </a:r>
          </a:p>
        </p:txBody>
      </p:sp>
    </p:spTree>
    <p:extLst>
      <p:ext uri="{BB962C8B-B14F-4D97-AF65-F5344CB8AC3E}">
        <p14:creationId xmlns:p14="http://schemas.microsoft.com/office/powerpoint/2010/main" val="53521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F677-C43B-45A3-B28A-B418F8F44595}"/>
              </a:ext>
            </a:extLst>
          </p:cNvPr>
          <p:cNvSpPr>
            <a:spLocks noGrp="1"/>
          </p:cNvSpPr>
          <p:nvPr>
            <p:ph type="ctrTitle"/>
          </p:nvPr>
        </p:nvSpPr>
        <p:spPr>
          <a:xfrm>
            <a:off x="1459606" y="697176"/>
            <a:ext cx="9755481" cy="910637"/>
          </a:xfrm>
        </p:spPr>
        <p:txBody>
          <a:bodyPr lIns="91440" tIns="45720" rIns="91440" bIns="45720" anchor="b"/>
          <a:lstStyle/>
          <a:p>
            <a:br>
              <a:rPr lang="en-US" sz="4400">
                <a:latin typeface="Corbel"/>
              </a:rPr>
            </a:br>
            <a:br>
              <a:rPr lang="en-US" sz="4400">
                <a:latin typeface="Corbel"/>
              </a:rPr>
            </a:br>
            <a:br>
              <a:rPr lang="en-US" sz="4400">
                <a:latin typeface="Corbel"/>
              </a:rPr>
            </a:br>
            <a:br>
              <a:rPr lang="en-US" sz="4400">
                <a:latin typeface="Corbel"/>
              </a:rPr>
            </a:br>
            <a:br>
              <a:rPr lang="en-US" sz="4400">
                <a:latin typeface="Corbel"/>
              </a:rPr>
            </a:br>
            <a:br>
              <a:rPr lang="en-US" sz="4400">
                <a:latin typeface="Corbel"/>
              </a:rPr>
            </a:br>
            <a:r>
              <a:rPr lang="en-US" sz="4400" b="1">
                <a:latin typeface="Calibri Light"/>
                <a:cs typeface="Calibri Light"/>
              </a:rPr>
              <a:t>Budget Preparation</a:t>
            </a:r>
          </a:p>
        </p:txBody>
      </p:sp>
      <p:sp>
        <p:nvSpPr>
          <p:cNvPr id="3" name="Subtitle 2">
            <a:extLst>
              <a:ext uri="{FF2B5EF4-FFF2-40B4-BE49-F238E27FC236}">
                <a16:creationId xmlns:a16="http://schemas.microsoft.com/office/drawing/2014/main" id="{DFB51376-2CA5-4E78-AF15-AC36205737AA}"/>
              </a:ext>
            </a:extLst>
          </p:cNvPr>
          <p:cNvSpPr>
            <a:spLocks noGrp="1"/>
          </p:cNvSpPr>
          <p:nvPr>
            <p:ph type="subTitle" idx="1"/>
          </p:nvPr>
        </p:nvSpPr>
        <p:spPr>
          <a:xfrm>
            <a:off x="1524000" y="1541817"/>
            <a:ext cx="9482666" cy="1429984"/>
          </a:xfrm>
        </p:spPr>
        <p:txBody>
          <a:bodyPr vert="horz" lIns="91440" tIns="45720" rIns="91440" bIns="45720" rtlCol="0" anchor="b">
            <a:normAutofit/>
          </a:bodyPr>
          <a:lstStyle/>
          <a:p>
            <a:pPr marL="457200" indent="-457200" algn="l">
              <a:buFont typeface="Arial" panose="020B0604020202020204" pitchFamily="34" charset="0"/>
              <a:buChar char="•"/>
            </a:pPr>
            <a:r>
              <a:rPr lang="en-US" sz="2800" dirty="0"/>
              <a:t>Every proposal requires a budget and budget justification, using OSPA’s templates. </a:t>
            </a:r>
          </a:p>
          <a:p>
            <a:pPr marL="457200" indent="-457200" algn="l">
              <a:buFont typeface="Arial" panose="020B0604020202020204" pitchFamily="34" charset="0"/>
              <a:buChar char="•"/>
            </a:pPr>
            <a:endParaRPr lang="en-US" sz="2000" dirty="0">
              <a:cs typeface="Calibri" panose="020F0502020204030204"/>
            </a:endParaRPr>
          </a:p>
        </p:txBody>
      </p:sp>
      <p:sp>
        <p:nvSpPr>
          <p:cNvPr id="4" name="Subtitle 2">
            <a:extLst>
              <a:ext uri="{FF2B5EF4-FFF2-40B4-BE49-F238E27FC236}">
                <a16:creationId xmlns:a16="http://schemas.microsoft.com/office/drawing/2014/main" id="{C34CB81A-4ECF-0BD0-D6FC-DAA20E980030}"/>
              </a:ext>
            </a:extLst>
          </p:cNvPr>
          <p:cNvSpPr txBox="1">
            <a:spLocks/>
          </p:cNvSpPr>
          <p:nvPr/>
        </p:nvSpPr>
        <p:spPr>
          <a:xfrm>
            <a:off x="1524000" y="3011163"/>
            <a:ext cx="9482666" cy="1429984"/>
          </a:xfrm>
          <a:prstGeom prst="rect">
            <a:avLst/>
          </a:prstGeom>
        </p:spPr>
        <p:txBody>
          <a:bodyPr vert="horz" lIns="91440" tIns="45720" rIns="91440" bIns="45720" rtlCol="0" anchor="b">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3000" dirty="0"/>
              <a:t>Budgets include Direct and Indirect costs. SIUC has federally negotiated indirect cost rates; these can vary depending on the type of proposal. Work with your OSPA representative to determine the correct rate. </a:t>
            </a:r>
          </a:p>
          <a:p>
            <a:endParaRPr lang="en-US" sz="2000" dirty="0">
              <a:cs typeface="Calibri" panose="020F0502020204030204"/>
            </a:endParaRPr>
          </a:p>
        </p:txBody>
      </p:sp>
      <p:sp>
        <p:nvSpPr>
          <p:cNvPr id="5" name="Subtitle 2">
            <a:extLst>
              <a:ext uri="{FF2B5EF4-FFF2-40B4-BE49-F238E27FC236}">
                <a16:creationId xmlns:a16="http://schemas.microsoft.com/office/drawing/2014/main" id="{19A7A82D-C971-0BE4-A566-F3F0511DD959}"/>
              </a:ext>
            </a:extLst>
          </p:cNvPr>
          <p:cNvSpPr txBox="1">
            <a:spLocks/>
          </p:cNvSpPr>
          <p:nvPr/>
        </p:nvSpPr>
        <p:spPr>
          <a:xfrm>
            <a:off x="1524000" y="4092021"/>
            <a:ext cx="9482666" cy="1429984"/>
          </a:xfrm>
          <a:prstGeom prst="rect">
            <a:avLst/>
          </a:prstGeom>
        </p:spPr>
        <p:txBody>
          <a:bodyPr vert="horz" lIns="91440" tIns="45720" rIns="91440" bIns="45720" rtlCol="0" anchor="b">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cs typeface="Calibri" panose="020F0502020204030204"/>
            </a:endParaRPr>
          </a:p>
        </p:txBody>
      </p:sp>
      <p:sp>
        <p:nvSpPr>
          <p:cNvPr id="6" name="Subtitle 2">
            <a:extLst>
              <a:ext uri="{FF2B5EF4-FFF2-40B4-BE49-F238E27FC236}">
                <a16:creationId xmlns:a16="http://schemas.microsoft.com/office/drawing/2014/main" id="{4CD138A2-38DB-D115-B97F-4E08FEBA16A3}"/>
              </a:ext>
            </a:extLst>
          </p:cNvPr>
          <p:cNvSpPr txBox="1">
            <a:spLocks/>
          </p:cNvSpPr>
          <p:nvPr/>
        </p:nvSpPr>
        <p:spPr>
          <a:xfrm>
            <a:off x="1524000" y="4213905"/>
            <a:ext cx="9482666" cy="1429984"/>
          </a:xfrm>
          <a:prstGeom prst="rect">
            <a:avLst/>
          </a:prstGeom>
        </p:spPr>
        <p:txBody>
          <a:bodyPr vert="horz" lIns="91440" tIns="45720" rIns="91440" bIns="45720" rtlCol="0" anchor="b">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cs typeface="Calibri"/>
              </a:rPr>
              <a:t>The OSPA website has helpful information </a:t>
            </a:r>
            <a:r>
              <a:rPr lang="en-US" sz="2800" dirty="0">
                <a:cs typeface="Calibri"/>
                <a:hlinkClick r:id="rId3"/>
              </a:rPr>
              <a:t>Budget Categories </a:t>
            </a:r>
            <a:r>
              <a:rPr lang="en-US" sz="2800" dirty="0">
                <a:cs typeface="Calibri"/>
              </a:rPr>
              <a:t>and </a:t>
            </a:r>
            <a:r>
              <a:rPr lang="en-US" sz="2800" dirty="0">
                <a:cs typeface="Calibri"/>
                <a:hlinkClick r:id="rId4"/>
              </a:rPr>
              <a:t>Budget Rates</a:t>
            </a:r>
            <a:r>
              <a:rPr lang="en-US" sz="2800" dirty="0">
                <a:cs typeface="Calibri"/>
              </a:rPr>
              <a:t>.</a:t>
            </a:r>
          </a:p>
          <a:p>
            <a:endParaRPr lang="en-US" sz="2000" dirty="0">
              <a:cs typeface="Calibri" panose="020F0502020204030204"/>
            </a:endParaRPr>
          </a:p>
        </p:txBody>
      </p:sp>
    </p:spTree>
    <p:extLst>
      <p:ext uri="{BB962C8B-B14F-4D97-AF65-F5344CB8AC3E}">
        <p14:creationId xmlns:p14="http://schemas.microsoft.com/office/powerpoint/2010/main" val="1114507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603B58-577E-449A-8988-9E8D7F1917D3}"/>
              </a:ext>
            </a:extLst>
          </p:cNvPr>
          <p:cNvSpPr>
            <a:spLocks noGrp="1"/>
          </p:cNvSpPr>
          <p:nvPr>
            <p:ph type="title"/>
          </p:nvPr>
        </p:nvSpPr>
        <p:spPr/>
        <p:txBody>
          <a:bodyPr/>
          <a:lstStyle/>
          <a:p>
            <a:r>
              <a:rPr lang="en-US" b="1" dirty="0"/>
              <a:t>Additional Considerations</a:t>
            </a:r>
          </a:p>
        </p:txBody>
      </p:sp>
      <p:sp>
        <p:nvSpPr>
          <p:cNvPr id="5" name="Content Placeholder 4">
            <a:extLst>
              <a:ext uri="{FF2B5EF4-FFF2-40B4-BE49-F238E27FC236}">
                <a16:creationId xmlns:a16="http://schemas.microsoft.com/office/drawing/2014/main" id="{DE12B3C1-93D7-445C-8FBC-B4D6CDB5C82F}"/>
              </a:ext>
            </a:extLst>
          </p:cNvPr>
          <p:cNvSpPr>
            <a:spLocks noGrp="1"/>
          </p:cNvSpPr>
          <p:nvPr>
            <p:ph idx="1"/>
          </p:nvPr>
        </p:nvSpPr>
        <p:spPr/>
        <p:txBody>
          <a:bodyPr/>
          <a:lstStyle/>
          <a:p>
            <a:r>
              <a:rPr lang="en-US" dirty="0"/>
              <a:t>There are some aspects of proposal preparation that require additional time/materials:</a:t>
            </a:r>
          </a:p>
          <a:p>
            <a:pPr lvl="1"/>
            <a:r>
              <a:rPr lang="en-US" dirty="0"/>
              <a:t>Inclusion of a subrecipient</a:t>
            </a:r>
          </a:p>
          <a:p>
            <a:pPr lvl="1"/>
            <a:r>
              <a:rPr lang="en-US" dirty="0"/>
              <a:t>Cost share</a:t>
            </a:r>
          </a:p>
          <a:p>
            <a:pPr lvl="1"/>
            <a:r>
              <a:rPr lang="en-US" dirty="0"/>
              <a:t>Compliance concerns</a:t>
            </a:r>
          </a:p>
        </p:txBody>
      </p:sp>
    </p:spTree>
    <p:extLst>
      <p:ext uri="{BB962C8B-B14F-4D97-AF65-F5344CB8AC3E}">
        <p14:creationId xmlns:p14="http://schemas.microsoft.com/office/powerpoint/2010/main" val="2762669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603B58-577E-449A-8988-9E8D7F1917D3}"/>
              </a:ext>
            </a:extLst>
          </p:cNvPr>
          <p:cNvSpPr>
            <a:spLocks noGrp="1"/>
          </p:cNvSpPr>
          <p:nvPr>
            <p:ph type="title"/>
          </p:nvPr>
        </p:nvSpPr>
        <p:spPr/>
        <p:txBody>
          <a:bodyPr/>
          <a:lstStyle/>
          <a:p>
            <a:r>
              <a:rPr lang="en-US" b="1" dirty="0"/>
              <a:t>Who Submits?</a:t>
            </a:r>
          </a:p>
        </p:txBody>
      </p:sp>
      <p:sp>
        <p:nvSpPr>
          <p:cNvPr id="5" name="Content Placeholder 4">
            <a:extLst>
              <a:ext uri="{FF2B5EF4-FFF2-40B4-BE49-F238E27FC236}">
                <a16:creationId xmlns:a16="http://schemas.microsoft.com/office/drawing/2014/main" id="{DE12B3C1-93D7-445C-8FBC-B4D6CDB5C82F}"/>
              </a:ext>
            </a:extLst>
          </p:cNvPr>
          <p:cNvSpPr>
            <a:spLocks noGrp="1"/>
          </p:cNvSpPr>
          <p:nvPr>
            <p:ph idx="1"/>
          </p:nvPr>
        </p:nvSpPr>
        <p:spPr/>
        <p:txBody>
          <a:bodyPr/>
          <a:lstStyle/>
          <a:p>
            <a:endParaRPr lang="en-US" dirty="0"/>
          </a:p>
          <a:p>
            <a:r>
              <a:rPr lang="en-US" dirty="0"/>
              <a:t>Long story short… it depends!</a:t>
            </a:r>
          </a:p>
          <a:p>
            <a:r>
              <a:rPr lang="en-US" dirty="0"/>
              <a:t>Bottom line is all proposals, whether it’s electronic or hard copy, OSPA submission or PI submission, OSPA reviews and “green-lights” all proposals prior to submission.</a:t>
            </a:r>
          </a:p>
        </p:txBody>
      </p:sp>
    </p:spTree>
    <p:extLst>
      <p:ext uri="{BB962C8B-B14F-4D97-AF65-F5344CB8AC3E}">
        <p14:creationId xmlns:p14="http://schemas.microsoft.com/office/powerpoint/2010/main" val="3530393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EA418-9BDD-4432-AAFD-3F503A7E57CE}"/>
              </a:ext>
            </a:extLst>
          </p:cNvPr>
          <p:cNvSpPr>
            <a:spLocks noGrp="1"/>
          </p:cNvSpPr>
          <p:nvPr>
            <p:ph type="title"/>
          </p:nvPr>
        </p:nvSpPr>
        <p:spPr/>
        <p:txBody>
          <a:bodyPr/>
          <a:lstStyle/>
          <a:p>
            <a:r>
              <a:rPr lang="en-US" b="1"/>
              <a:t>Award Negotiation &amp; Acceptance</a:t>
            </a:r>
          </a:p>
        </p:txBody>
      </p:sp>
      <p:sp>
        <p:nvSpPr>
          <p:cNvPr id="3" name="Content Placeholder 2">
            <a:extLst>
              <a:ext uri="{FF2B5EF4-FFF2-40B4-BE49-F238E27FC236}">
                <a16:creationId xmlns:a16="http://schemas.microsoft.com/office/drawing/2014/main" id="{95AF8373-9383-4EAC-A14B-748FC4CCB2AA}"/>
              </a:ext>
            </a:extLst>
          </p:cNvPr>
          <p:cNvSpPr>
            <a:spLocks noGrp="1"/>
          </p:cNvSpPr>
          <p:nvPr>
            <p:ph idx="1"/>
          </p:nvPr>
        </p:nvSpPr>
        <p:spPr/>
        <p:txBody>
          <a:bodyPr/>
          <a:lstStyle/>
          <a:p>
            <a:r>
              <a:rPr lang="en-US"/>
              <a:t>Notice of Award Received (forward to OSPA if sent to PI directly)</a:t>
            </a:r>
          </a:p>
          <a:p>
            <a:r>
              <a:rPr lang="en-US"/>
              <a:t>OSPA reviews for:</a:t>
            </a:r>
          </a:p>
          <a:p>
            <a:pPr lvl="1"/>
            <a:r>
              <a:rPr lang="en-US"/>
              <a:t>Dates and Budget are in agreement with the proposal submitted</a:t>
            </a:r>
          </a:p>
          <a:p>
            <a:pPr lvl="1"/>
            <a:r>
              <a:rPr lang="en-US"/>
              <a:t>Deliverables – both programmatic and financial</a:t>
            </a:r>
          </a:p>
          <a:p>
            <a:pPr lvl="1"/>
            <a:r>
              <a:rPr lang="en-US"/>
              <a:t>Compliance – IACUC, IRB, FCOI, Export, etc.</a:t>
            </a:r>
          </a:p>
          <a:p>
            <a:pPr lvl="1"/>
            <a:r>
              <a:rPr lang="en-US"/>
              <a:t>Legal terms – if there are terms in the award agreement that the university cannot accept, OSPA will attempt to negotiate more favorable terms.</a:t>
            </a:r>
          </a:p>
          <a:p>
            <a:r>
              <a:rPr lang="en-US"/>
              <a:t>OSPA will accept the award on behalf of the university and the PI(s)</a:t>
            </a:r>
          </a:p>
        </p:txBody>
      </p:sp>
    </p:spTree>
    <p:extLst>
      <p:ext uri="{BB962C8B-B14F-4D97-AF65-F5344CB8AC3E}">
        <p14:creationId xmlns:p14="http://schemas.microsoft.com/office/powerpoint/2010/main" val="570640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4F9D-AB8B-4FF8-8DBE-38E1D74AA76D}"/>
              </a:ext>
            </a:extLst>
          </p:cNvPr>
          <p:cNvSpPr>
            <a:spLocks noGrp="1"/>
          </p:cNvSpPr>
          <p:nvPr>
            <p:ph type="title"/>
          </p:nvPr>
        </p:nvSpPr>
        <p:spPr/>
        <p:txBody>
          <a:bodyPr/>
          <a:lstStyle/>
          <a:p>
            <a:r>
              <a:rPr lang="en-US" b="1" dirty="0"/>
              <a:t>Post-Award Management</a:t>
            </a:r>
          </a:p>
        </p:txBody>
      </p:sp>
      <p:sp>
        <p:nvSpPr>
          <p:cNvPr id="3" name="Content Placeholder 2">
            <a:extLst>
              <a:ext uri="{FF2B5EF4-FFF2-40B4-BE49-F238E27FC236}">
                <a16:creationId xmlns:a16="http://schemas.microsoft.com/office/drawing/2014/main" id="{49D47DD1-49A1-4C32-90E3-17BE4A86C968}"/>
              </a:ext>
            </a:extLst>
          </p:cNvPr>
          <p:cNvSpPr>
            <a:spLocks noGrp="1"/>
          </p:cNvSpPr>
          <p:nvPr>
            <p:ph idx="1"/>
          </p:nvPr>
        </p:nvSpPr>
        <p:spPr>
          <a:xfrm>
            <a:off x="838200" y="1825625"/>
            <a:ext cx="10515600" cy="4673309"/>
          </a:xfrm>
        </p:spPr>
        <p:txBody>
          <a:bodyPr vert="horz" lIns="91440" tIns="45720" rIns="91440" bIns="45720" rtlCol="0" anchor="t">
            <a:normAutofit lnSpcReduction="10000"/>
          </a:bodyPr>
          <a:lstStyle/>
          <a:p>
            <a:r>
              <a:rPr lang="en-US"/>
              <a:t>Account Setup:</a:t>
            </a:r>
          </a:p>
          <a:p>
            <a:pPr lvl="1"/>
            <a:r>
              <a:rPr lang="en-US"/>
              <a:t>Once a fully executed agreement (FEC) is received an account (BP) can be established</a:t>
            </a:r>
            <a:endParaRPr lang="en-US">
              <a:cs typeface="Calibri"/>
            </a:endParaRPr>
          </a:p>
          <a:p>
            <a:pPr lvl="1"/>
            <a:r>
              <a:rPr lang="en-US"/>
              <a:t>All compliance approvals must be in place before the PI will have access to funds</a:t>
            </a:r>
            <a:endParaRPr lang="en-US">
              <a:cs typeface="Calibri"/>
            </a:endParaRPr>
          </a:p>
          <a:p>
            <a:pPr lvl="1"/>
            <a:r>
              <a:rPr lang="en-US"/>
              <a:t>Advance account</a:t>
            </a:r>
            <a:endParaRPr lang="en-US">
              <a:cs typeface="Calibri"/>
            </a:endParaRPr>
          </a:p>
          <a:p>
            <a:r>
              <a:rPr lang="en-US"/>
              <a:t>Modifications </a:t>
            </a:r>
          </a:p>
          <a:p>
            <a:pPr lvl="1"/>
            <a:r>
              <a:rPr lang="en-US"/>
              <a:t>Rebudgeting</a:t>
            </a:r>
          </a:p>
          <a:p>
            <a:pPr lvl="1"/>
            <a:r>
              <a:rPr lang="en-US"/>
              <a:t>Extensions</a:t>
            </a:r>
          </a:p>
          <a:p>
            <a:pPr lvl="1"/>
            <a:r>
              <a:rPr lang="en-US"/>
              <a:t>Changes to key personnel or scope of work</a:t>
            </a:r>
          </a:p>
          <a:p>
            <a:r>
              <a:rPr lang="en-US"/>
              <a:t>Reporting</a:t>
            </a:r>
          </a:p>
          <a:p>
            <a:r>
              <a:rPr lang="en-US"/>
              <a:t>Closeout</a:t>
            </a:r>
          </a:p>
        </p:txBody>
      </p:sp>
    </p:spTree>
    <p:extLst>
      <p:ext uri="{BB962C8B-B14F-4D97-AF65-F5344CB8AC3E}">
        <p14:creationId xmlns:p14="http://schemas.microsoft.com/office/powerpoint/2010/main" val="3650958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C21E-A169-398B-5F49-7524A5B35BC2}"/>
              </a:ext>
            </a:extLst>
          </p:cNvPr>
          <p:cNvSpPr>
            <a:spLocks noGrp="1"/>
          </p:cNvSpPr>
          <p:nvPr>
            <p:ph type="title"/>
          </p:nvPr>
        </p:nvSpPr>
        <p:spPr/>
        <p:txBody>
          <a:bodyPr/>
          <a:lstStyle/>
          <a:p>
            <a:r>
              <a:rPr lang="en-US" b="1" dirty="0"/>
              <a:t>Coming Soon – Kuali Research</a:t>
            </a:r>
          </a:p>
        </p:txBody>
      </p:sp>
      <p:sp>
        <p:nvSpPr>
          <p:cNvPr id="3" name="Content Placeholder 2">
            <a:extLst>
              <a:ext uri="{FF2B5EF4-FFF2-40B4-BE49-F238E27FC236}">
                <a16:creationId xmlns:a16="http://schemas.microsoft.com/office/drawing/2014/main" id="{BE62F8B6-132C-C956-2F85-715F28791A0D}"/>
              </a:ext>
            </a:extLst>
          </p:cNvPr>
          <p:cNvSpPr>
            <a:spLocks noGrp="1"/>
          </p:cNvSpPr>
          <p:nvPr>
            <p:ph idx="1"/>
          </p:nvPr>
        </p:nvSpPr>
        <p:spPr/>
        <p:txBody>
          <a:bodyPr/>
          <a:lstStyle/>
          <a:p>
            <a:r>
              <a:rPr lang="en-US" dirty="0"/>
              <a:t>Kuali Research – cloud-based, research administration</a:t>
            </a:r>
          </a:p>
          <a:p>
            <a:pPr lvl="1"/>
            <a:r>
              <a:rPr lang="en-US" dirty="0"/>
              <a:t>Proposal Development</a:t>
            </a:r>
          </a:p>
          <a:p>
            <a:pPr lvl="2"/>
            <a:r>
              <a:rPr lang="en-US" dirty="0"/>
              <a:t>Construct and route proposals for approval and submission</a:t>
            </a:r>
          </a:p>
          <a:p>
            <a:pPr lvl="1"/>
            <a:r>
              <a:rPr lang="en-US" dirty="0"/>
              <a:t>Institutional Proposal</a:t>
            </a:r>
          </a:p>
          <a:p>
            <a:pPr lvl="2"/>
            <a:r>
              <a:rPr lang="en-US" dirty="0"/>
              <a:t>Record of all submitted proposals</a:t>
            </a:r>
          </a:p>
          <a:p>
            <a:pPr lvl="1"/>
            <a:r>
              <a:rPr lang="en-US" dirty="0"/>
              <a:t>Award</a:t>
            </a:r>
          </a:p>
          <a:p>
            <a:pPr lvl="2"/>
            <a:r>
              <a:rPr lang="en-US" dirty="0"/>
              <a:t>Record of all funded awards</a:t>
            </a:r>
          </a:p>
        </p:txBody>
      </p:sp>
    </p:spTree>
    <p:extLst>
      <p:ext uri="{BB962C8B-B14F-4D97-AF65-F5344CB8AC3E}">
        <p14:creationId xmlns:p14="http://schemas.microsoft.com/office/powerpoint/2010/main" val="139543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C926-41C8-4ECE-AB3B-68B445CE8A57}"/>
              </a:ext>
            </a:extLst>
          </p:cNvPr>
          <p:cNvSpPr>
            <a:spLocks noGrp="1"/>
          </p:cNvSpPr>
          <p:nvPr>
            <p:ph type="title"/>
          </p:nvPr>
        </p:nvSpPr>
        <p:spPr>
          <a:xfrm>
            <a:off x="839788" y="1277199"/>
            <a:ext cx="3932237" cy="1069975"/>
          </a:xfrm>
        </p:spPr>
        <p:txBody>
          <a:bodyPr/>
          <a:lstStyle/>
          <a:p>
            <a:r>
              <a:rPr lang="en-US" b="1" dirty="0"/>
              <a:t>About Us</a:t>
            </a:r>
          </a:p>
        </p:txBody>
      </p:sp>
      <p:pic>
        <p:nvPicPr>
          <p:cNvPr id="6" name="Picture Placeholder 5">
            <a:extLst>
              <a:ext uri="{FF2B5EF4-FFF2-40B4-BE49-F238E27FC236}">
                <a16:creationId xmlns:a16="http://schemas.microsoft.com/office/drawing/2014/main" id="{45D00FAD-C014-447E-9D3D-C2407DD1E573}"/>
              </a:ext>
            </a:extLst>
          </p:cNvPr>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16563" t="7130" r="15980" b="47078"/>
          <a:stretch/>
        </p:blipFill>
        <p:spPr>
          <a:xfrm>
            <a:off x="5291091" y="691650"/>
            <a:ext cx="6232124" cy="5474700"/>
          </a:xfrm>
        </p:spPr>
      </p:pic>
      <p:sp>
        <p:nvSpPr>
          <p:cNvPr id="4" name="Text Placeholder 3">
            <a:extLst>
              <a:ext uri="{FF2B5EF4-FFF2-40B4-BE49-F238E27FC236}">
                <a16:creationId xmlns:a16="http://schemas.microsoft.com/office/drawing/2014/main" id="{1662B283-AFE2-4282-A66A-D2E7DF5DF5E7}"/>
              </a:ext>
            </a:extLst>
          </p:cNvPr>
          <p:cNvSpPr>
            <a:spLocks noGrp="1"/>
          </p:cNvSpPr>
          <p:nvPr>
            <p:ph type="body" sz="half" idx="2"/>
          </p:nvPr>
        </p:nvSpPr>
        <p:spPr>
          <a:xfrm>
            <a:off x="839788" y="2465231"/>
            <a:ext cx="3932237" cy="3285701"/>
          </a:xfrm>
        </p:spPr>
        <p:txBody>
          <a:bodyPr vert="horz" lIns="91440" tIns="45720" rIns="91440" bIns="45720" rtlCol="0" anchor="t">
            <a:noAutofit/>
          </a:bodyPr>
          <a:lstStyle/>
          <a:p>
            <a:pPr marL="285750" indent="-285750">
              <a:buFont typeface="Arial" panose="05000000000000000000" pitchFamily="2" charset="2"/>
              <a:buChar char="•"/>
            </a:pPr>
            <a:r>
              <a:rPr lang="en-US" sz="1800"/>
              <a:t>OSPA is a unit of the Office of the Vice Chancellor for Research</a:t>
            </a:r>
            <a:endParaRPr lang="en-US" sz="1800">
              <a:cs typeface="Calibri"/>
            </a:endParaRPr>
          </a:p>
          <a:p>
            <a:pPr marL="285750" indent="-285750">
              <a:buFont typeface="Arial" panose="05000000000000000000" pitchFamily="2" charset="2"/>
              <a:buChar char="•"/>
            </a:pPr>
            <a:r>
              <a:rPr lang="en-US" sz="1800"/>
              <a:t>OSPA’s mission: facilitate, support and advance research efforts</a:t>
            </a:r>
            <a:endParaRPr lang="en-US" sz="1800">
              <a:cs typeface="Calibri" panose="020F0502020204030204"/>
            </a:endParaRPr>
          </a:p>
          <a:p>
            <a:pPr marL="285750" indent="-285750">
              <a:buFont typeface="Arial" panose="05000000000000000000" pitchFamily="2" charset="2"/>
              <a:buChar char="•"/>
            </a:pPr>
            <a:r>
              <a:rPr lang="en-US" sz="1800"/>
              <a:t>OSPA is the campus unit designated to submit grant proposals and accept awards on behalf of the university</a:t>
            </a:r>
            <a:endParaRPr lang="en-US" sz="1800">
              <a:cs typeface="Calibri" panose="020F0502020204030204"/>
            </a:endParaRPr>
          </a:p>
          <a:p>
            <a:pPr marL="285750" indent="-285750">
              <a:buFont typeface="Arial" panose="05000000000000000000" pitchFamily="2" charset="2"/>
              <a:buChar char="•"/>
            </a:pPr>
            <a:r>
              <a:rPr lang="en-US" sz="1800"/>
              <a:t>OSPA provides oversight to ensure sponsored activities comply with federal, state and university policies and regulations</a:t>
            </a:r>
            <a:endParaRPr lang="en-US" sz="1800">
              <a:cs typeface="Calibri" panose="020F0502020204030204"/>
            </a:endParaRPr>
          </a:p>
          <a:p>
            <a:pPr marL="285750" indent="-285750">
              <a:buFont typeface="Wingdings" panose="05000000000000000000" pitchFamily="2" charset="2"/>
              <a:buChar char="Ø"/>
            </a:pPr>
            <a:endParaRPr lang="en-US"/>
          </a:p>
        </p:txBody>
      </p:sp>
    </p:spTree>
    <p:extLst>
      <p:ext uri="{BB962C8B-B14F-4D97-AF65-F5344CB8AC3E}">
        <p14:creationId xmlns:p14="http://schemas.microsoft.com/office/powerpoint/2010/main" val="1250483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AFB11-6C55-48EF-9A01-80865C2E6E3F}"/>
              </a:ext>
            </a:extLst>
          </p:cNvPr>
          <p:cNvSpPr>
            <a:spLocks noGrp="1"/>
          </p:cNvSpPr>
          <p:nvPr>
            <p:ph type="title"/>
          </p:nvPr>
        </p:nvSpPr>
        <p:spPr/>
        <p:txBody>
          <a:bodyPr anchor="ctr"/>
          <a:lstStyle/>
          <a:p>
            <a:pPr algn="ctr"/>
            <a:r>
              <a:rPr lang="en-US" b="1" dirty="0"/>
              <a:t>Questions?</a:t>
            </a:r>
          </a:p>
        </p:txBody>
      </p:sp>
    </p:spTree>
    <p:extLst>
      <p:ext uri="{BB962C8B-B14F-4D97-AF65-F5344CB8AC3E}">
        <p14:creationId xmlns:p14="http://schemas.microsoft.com/office/powerpoint/2010/main" val="3848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8CF3C-DFAC-DDC6-6D3F-BFB37015CD34}"/>
              </a:ext>
            </a:extLst>
          </p:cNvPr>
          <p:cNvSpPr>
            <a:spLocks noGrp="1"/>
          </p:cNvSpPr>
          <p:nvPr>
            <p:ph type="title"/>
          </p:nvPr>
        </p:nvSpPr>
        <p:spPr/>
        <p:txBody>
          <a:bodyPr lIns="91440" tIns="45720" rIns="91440" bIns="45720" anchor="t"/>
          <a:lstStyle/>
          <a:p>
            <a:r>
              <a:rPr lang="en-US" b="1">
                <a:ea typeface="Calibri Light"/>
                <a:cs typeface="Calibri Light"/>
              </a:rPr>
              <a:t>Services Provided by OSPA</a:t>
            </a:r>
          </a:p>
        </p:txBody>
      </p:sp>
      <p:sp>
        <p:nvSpPr>
          <p:cNvPr id="6" name="Content Placeholder 5">
            <a:extLst>
              <a:ext uri="{FF2B5EF4-FFF2-40B4-BE49-F238E27FC236}">
                <a16:creationId xmlns:a16="http://schemas.microsoft.com/office/drawing/2014/main" id="{8283829B-A524-4BB8-A8BB-15AE40A71FE1}"/>
              </a:ext>
            </a:extLst>
          </p:cNvPr>
          <p:cNvSpPr>
            <a:spLocks noGrp="1"/>
          </p:cNvSpPr>
          <p:nvPr>
            <p:ph idx="1"/>
          </p:nvPr>
        </p:nvSpPr>
        <p:spPr>
          <a:xfrm>
            <a:off x="838200" y="1718302"/>
            <a:ext cx="10515600" cy="4769900"/>
          </a:xfrm>
        </p:spPr>
        <p:txBody>
          <a:bodyPr>
            <a:normAutofit lnSpcReduction="10000"/>
          </a:bodyPr>
          <a:lstStyle/>
          <a:p>
            <a:r>
              <a:rPr lang="en-US"/>
              <a:t>Assist in finding funding opportunities</a:t>
            </a:r>
          </a:p>
          <a:p>
            <a:r>
              <a:rPr lang="en-US"/>
              <a:t>Facilitate and guide proposal development, budget preparation, etc.</a:t>
            </a:r>
          </a:p>
          <a:p>
            <a:r>
              <a:rPr lang="en-US"/>
              <a:t>Review, approve and submit proposals</a:t>
            </a:r>
          </a:p>
          <a:p>
            <a:r>
              <a:rPr lang="en-US"/>
              <a:t>Negotiate and accept awards</a:t>
            </a:r>
          </a:p>
          <a:p>
            <a:r>
              <a:rPr lang="en-US"/>
              <a:t>Post-Award Administration:</a:t>
            </a:r>
          </a:p>
          <a:p>
            <a:pPr lvl="1"/>
            <a:r>
              <a:rPr lang="en-US"/>
              <a:t>Account Setup</a:t>
            </a:r>
          </a:p>
          <a:p>
            <a:pPr lvl="1"/>
            <a:r>
              <a:rPr lang="en-US"/>
              <a:t>Cash and Revenue Management</a:t>
            </a:r>
          </a:p>
          <a:p>
            <a:pPr lvl="1"/>
            <a:r>
              <a:rPr lang="en-US"/>
              <a:t>Subrecipient Management</a:t>
            </a:r>
          </a:p>
          <a:p>
            <a:pPr lvl="1"/>
            <a:r>
              <a:rPr lang="en-US"/>
              <a:t>Award Modifications</a:t>
            </a:r>
          </a:p>
          <a:p>
            <a:pPr lvl="1"/>
            <a:r>
              <a:rPr lang="en-US"/>
              <a:t>Award Closeout</a:t>
            </a:r>
          </a:p>
          <a:p>
            <a:r>
              <a:rPr lang="en-US"/>
              <a:t>Manage grant audits (internal and external)</a:t>
            </a:r>
          </a:p>
          <a:p>
            <a:pPr lvl="1"/>
            <a:endParaRPr lang="en-US"/>
          </a:p>
        </p:txBody>
      </p:sp>
    </p:spTree>
    <p:extLst>
      <p:ext uri="{BB962C8B-B14F-4D97-AF65-F5344CB8AC3E}">
        <p14:creationId xmlns:p14="http://schemas.microsoft.com/office/powerpoint/2010/main" val="274108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520AF5-5075-4B1A-91C5-2B47E9C2C881}"/>
              </a:ext>
            </a:extLst>
          </p:cNvPr>
          <p:cNvSpPr>
            <a:spLocks noGrp="1"/>
          </p:cNvSpPr>
          <p:nvPr>
            <p:ph type="title"/>
          </p:nvPr>
        </p:nvSpPr>
        <p:spPr/>
        <p:txBody>
          <a:bodyPr/>
          <a:lstStyle/>
          <a:p>
            <a:r>
              <a:rPr lang="en-US" b="1" dirty="0"/>
              <a:t>Pivot-RP Overview</a:t>
            </a:r>
          </a:p>
        </p:txBody>
      </p:sp>
      <p:sp>
        <p:nvSpPr>
          <p:cNvPr id="5" name="Text Placeholder 4">
            <a:extLst>
              <a:ext uri="{FF2B5EF4-FFF2-40B4-BE49-F238E27FC236}">
                <a16:creationId xmlns:a16="http://schemas.microsoft.com/office/drawing/2014/main" id="{FE7B4429-49F7-4F92-A3AA-CEAA44451FA9}"/>
              </a:ext>
            </a:extLst>
          </p:cNvPr>
          <p:cNvSpPr>
            <a:spLocks noGrp="1"/>
          </p:cNvSpPr>
          <p:nvPr>
            <p:ph idx="1"/>
          </p:nvPr>
        </p:nvSpPr>
        <p:spPr/>
        <p:txBody>
          <a:bodyPr vert="horz" lIns="91440" tIns="45720" rIns="91440" bIns="45720" rtlCol="0" anchor="t">
            <a:normAutofit/>
          </a:bodyPr>
          <a:lstStyle/>
          <a:p>
            <a:pPr marL="800100" lvl="1" indent="-342900">
              <a:buFont typeface="Arial" panose="020B0604020202020204" pitchFamily="34" charset="0"/>
              <a:buChar char="•"/>
            </a:pPr>
            <a:r>
              <a:rPr lang="en-US" sz="2800" dirty="0"/>
              <a:t>What is it?</a:t>
            </a:r>
          </a:p>
          <a:p>
            <a:pPr marL="1257300" lvl="2" indent="-342900"/>
            <a:r>
              <a:rPr lang="en-US" sz="2400" dirty="0">
                <a:cs typeface="Calibri"/>
              </a:rPr>
              <a:t>Subscription service provided by OVCR to all SIUC faculty, staff, and students</a:t>
            </a:r>
          </a:p>
          <a:p>
            <a:pPr marL="1257300" lvl="2" indent="-342900"/>
            <a:r>
              <a:rPr lang="en-US" sz="2400" dirty="0">
                <a:cs typeface="Calibri"/>
              </a:rPr>
              <a:t>Database of assistance opportunities and potential collaborators</a:t>
            </a:r>
          </a:p>
          <a:p>
            <a:pPr marL="800100" lvl="1" indent="-342900">
              <a:buFont typeface="Arial" panose="020B0604020202020204" pitchFamily="34" charset="0"/>
              <a:buChar char="•"/>
            </a:pPr>
            <a:r>
              <a:rPr lang="en-US" sz="2800" dirty="0"/>
              <a:t>Set up your account</a:t>
            </a:r>
            <a:endParaRPr lang="en-US" sz="2800" dirty="0">
              <a:cs typeface="Calibri"/>
            </a:endParaRPr>
          </a:p>
          <a:p>
            <a:pPr marL="800100" lvl="1" indent="-342900">
              <a:buFont typeface="Arial" panose="020B0604020202020204" pitchFamily="34" charset="0"/>
              <a:buChar char="•"/>
            </a:pPr>
            <a:r>
              <a:rPr lang="en-US" sz="2800" dirty="0"/>
              <a:t>Claim your profile</a:t>
            </a:r>
            <a:endParaRPr lang="en-US" sz="2800" dirty="0">
              <a:cs typeface="Calibri"/>
            </a:endParaRPr>
          </a:p>
        </p:txBody>
      </p:sp>
    </p:spTree>
    <p:extLst>
      <p:ext uri="{BB962C8B-B14F-4D97-AF65-F5344CB8AC3E}">
        <p14:creationId xmlns:p14="http://schemas.microsoft.com/office/powerpoint/2010/main" val="42240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6099-AEC8-494F-8EBB-7E8C8B8B8CF2}"/>
              </a:ext>
            </a:extLst>
          </p:cNvPr>
          <p:cNvSpPr>
            <a:spLocks noGrp="1"/>
          </p:cNvSpPr>
          <p:nvPr>
            <p:ph type="title"/>
          </p:nvPr>
        </p:nvSpPr>
        <p:spPr/>
        <p:txBody>
          <a:bodyPr/>
          <a:lstStyle/>
          <a:p>
            <a:r>
              <a:rPr lang="en-US" b="1"/>
              <a:t>Setting Up Your Account</a:t>
            </a:r>
          </a:p>
        </p:txBody>
      </p:sp>
      <p:sp>
        <p:nvSpPr>
          <p:cNvPr id="3" name="Content Placeholder 2">
            <a:extLst>
              <a:ext uri="{FF2B5EF4-FFF2-40B4-BE49-F238E27FC236}">
                <a16:creationId xmlns:a16="http://schemas.microsoft.com/office/drawing/2014/main" id="{8AF31646-40AC-4506-A28F-468BED27E3FD}"/>
              </a:ext>
            </a:extLst>
          </p:cNvPr>
          <p:cNvSpPr>
            <a:spLocks noGrp="1"/>
          </p:cNvSpPr>
          <p:nvPr>
            <p:ph idx="1"/>
          </p:nvPr>
        </p:nvSpPr>
        <p:spPr>
          <a:xfrm>
            <a:off x="838200" y="1825624"/>
            <a:ext cx="10515600" cy="4716689"/>
          </a:xfrm>
        </p:spPr>
        <p:txBody>
          <a:bodyPr/>
          <a:lstStyle/>
          <a:p>
            <a:r>
              <a:rPr lang="en-US"/>
              <a:t>Logged in on your computer, </a:t>
            </a:r>
            <a:r>
              <a:rPr lang="en-US">
                <a:highlight>
                  <a:srgbClr val="FFFF00"/>
                </a:highlight>
              </a:rPr>
              <a:t>go to ospa.siu.edu</a:t>
            </a:r>
            <a:r>
              <a:rPr lang="en-US"/>
              <a:t>, </a:t>
            </a:r>
            <a:r>
              <a:rPr lang="en-US">
                <a:highlight>
                  <a:srgbClr val="FFFF00"/>
                </a:highlight>
              </a:rPr>
              <a:t>click on the PIVOT </a:t>
            </a:r>
            <a:r>
              <a:rPr lang="en-US" err="1">
                <a:highlight>
                  <a:srgbClr val="FFFF00"/>
                </a:highlight>
              </a:rPr>
              <a:t>quicklink</a:t>
            </a:r>
            <a:r>
              <a:rPr lang="en-US"/>
              <a:t> on the right, and </a:t>
            </a:r>
            <a:r>
              <a:rPr lang="en-US">
                <a:highlight>
                  <a:srgbClr val="FFFF00"/>
                </a:highlight>
              </a:rPr>
              <a:t>click on the pivot.proquest.com link</a:t>
            </a:r>
            <a:r>
              <a:rPr lang="en-US"/>
              <a:t>. That will take you here:</a:t>
            </a:r>
          </a:p>
          <a:p>
            <a:pPr marL="0" indent="0">
              <a:buNone/>
            </a:pPr>
            <a:endParaRPr lang="en-US"/>
          </a:p>
        </p:txBody>
      </p:sp>
      <p:pic>
        <p:nvPicPr>
          <p:cNvPr id="5" name="Picture 4">
            <a:extLst>
              <a:ext uri="{FF2B5EF4-FFF2-40B4-BE49-F238E27FC236}">
                <a16:creationId xmlns:a16="http://schemas.microsoft.com/office/drawing/2014/main" id="{86B864BF-764D-4250-A51F-A3036E1335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2641" y="2689744"/>
            <a:ext cx="5479897" cy="3723361"/>
          </a:xfrm>
          <a:prstGeom prst="rect">
            <a:avLst/>
          </a:prstGeom>
        </p:spPr>
      </p:pic>
      <p:pic>
        <p:nvPicPr>
          <p:cNvPr id="6" name="Picture 5">
            <a:extLst>
              <a:ext uri="{FF2B5EF4-FFF2-40B4-BE49-F238E27FC236}">
                <a16:creationId xmlns:a16="http://schemas.microsoft.com/office/drawing/2014/main" id="{0ABEADB6-9C57-45EE-9A2A-45E965787F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12017" y="4856804"/>
            <a:ext cx="1556301" cy="1556301"/>
          </a:xfrm>
          <a:prstGeom prst="rect">
            <a:avLst/>
          </a:prstGeom>
        </p:spPr>
      </p:pic>
    </p:spTree>
    <p:extLst>
      <p:ext uri="{BB962C8B-B14F-4D97-AF65-F5344CB8AC3E}">
        <p14:creationId xmlns:p14="http://schemas.microsoft.com/office/powerpoint/2010/main" val="1653544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0061-8E31-4586-A7EB-2655053775BE}"/>
              </a:ext>
            </a:extLst>
          </p:cNvPr>
          <p:cNvSpPr>
            <a:spLocks noGrp="1"/>
          </p:cNvSpPr>
          <p:nvPr>
            <p:ph type="title"/>
          </p:nvPr>
        </p:nvSpPr>
        <p:spPr/>
        <p:txBody>
          <a:bodyPr/>
          <a:lstStyle/>
          <a:p>
            <a:r>
              <a:rPr lang="en-US" b="1"/>
              <a:t>Setting Up Your Account</a:t>
            </a:r>
          </a:p>
        </p:txBody>
      </p:sp>
      <p:sp>
        <p:nvSpPr>
          <p:cNvPr id="3" name="Content Placeholder 2">
            <a:extLst>
              <a:ext uri="{FF2B5EF4-FFF2-40B4-BE49-F238E27FC236}">
                <a16:creationId xmlns:a16="http://schemas.microsoft.com/office/drawing/2014/main" id="{65171BFC-B4D1-4F1A-A691-3908C3068EE4}"/>
              </a:ext>
            </a:extLst>
          </p:cNvPr>
          <p:cNvSpPr>
            <a:spLocks noGrp="1"/>
          </p:cNvSpPr>
          <p:nvPr>
            <p:ph idx="1"/>
          </p:nvPr>
        </p:nvSpPr>
        <p:spPr/>
        <p:txBody>
          <a:bodyPr/>
          <a:lstStyle/>
          <a:p>
            <a:r>
              <a:rPr lang="en-US"/>
              <a:t>Select Southern Illinois University Carbondale from the Institution dropdown menu:</a:t>
            </a:r>
          </a:p>
          <a:p>
            <a:pPr marL="0" indent="0">
              <a:buNone/>
            </a:pPr>
            <a:endParaRPr lang="en-US"/>
          </a:p>
        </p:txBody>
      </p:sp>
      <p:pic>
        <p:nvPicPr>
          <p:cNvPr id="5" name="Picture 4">
            <a:extLst>
              <a:ext uri="{FF2B5EF4-FFF2-40B4-BE49-F238E27FC236}">
                <a16:creationId xmlns:a16="http://schemas.microsoft.com/office/drawing/2014/main" id="{473F0E72-C6A9-4B93-9FF3-7B12B3FC4B77}"/>
              </a:ext>
            </a:extLst>
          </p:cNvPr>
          <p:cNvPicPr>
            <a:picLocks noChangeAspect="1"/>
          </p:cNvPicPr>
          <p:nvPr/>
        </p:nvPicPr>
        <p:blipFill rotWithShape="1">
          <a:blip r:embed="rId3">
            <a:extLst>
              <a:ext uri="{28A0092B-C50C-407E-A947-70E740481C1C}">
                <a14:useLocalDpi xmlns:a14="http://schemas.microsoft.com/office/drawing/2010/main" val="0"/>
              </a:ext>
            </a:extLst>
          </a:blip>
          <a:srcRect t="7533"/>
          <a:stretch/>
        </p:blipFill>
        <p:spPr>
          <a:xfrm>
            <a:off x="3048392" y="2682231"/>
            <a:ext cx="6095216" cy="3860082"/>
          </a:xfrm>
          <a:prstGeom prst="rect">
            <a:avLst/>
          </a:prstGeom>
        </p:spPr>
      </p:pic>
      <p:sp>
        <p:nvSpPr>
          <p:cNvPr id="7" name="Arrow: Right 6">
            <a:extLst>
              <a:ext uri="{FF2B5EF4-FFF2-40B4-BE49-F238E27FC236}">
                <a16:creationId xmlns:a16="http://schemas.microsoft.com/office/drawing/2014/main" id="{8EFDB849-E426-4894-A5B8-96BBE9901DE7}"/>
              </a:ext>
            </a:extLst>
          </p:cNvPr>
          <p:cNvSpPr/>
          <p:nvPr/>
        </p:nvSpPr>
        <p:spPr>
          <a:xfrm>
            <a:off x="4234543" y="5965371"/>
            <a:ext cx="762000" cy="346529"/>
          </a:xfrm>
          <a:prstGeom prst="rightArrow">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853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65D57-AECA-46E8-A32B-443408830633}"/>
              </a:ext>
            </a:extLst>
          </p:cNvPr>
          <p:cNvSpPr>
            <a:spLocks noGrp="1"/>
          </p:cNvSpPr>
          <p:nvPr>
            <p:ph type="title"/>
          </p:nvPr>
        </p:nvSpPr>
        <p:spPr/>
        <p:txBody>
          <a:bodyPr/>
          <a:lstStyle/>
          <a:p>
            <a:r>
              <a:rPr lang="en-US" b="1"/>
              <a:t>Setting Up Your Account</a:t>
            </a:r>
          </a:p>
        </p:txBody>
      </p:sp>
      <p:sp>
        <p:nvSpPr>
          <p:cNvPr id="3" name="Content Placeholder 2">
            <a:extLst>
              <a:ext uri="{FF2B5EF4-FFF2-40B4-BE49-F238E27FC236}">
                <a16:creationId xmlns:a16="http://schemas.microsoft.com/office/drawing/2014/main" id="{DDCAB969-0E49-4448-9A97-F93239077F1C}"/>
              </a:ext>
            </a:extLst>
          </p:cNvPr>
          <p:cNvSpPr>
            <a:spLocks noGrp="1"/>
          </p:cNvSpPr>
          <p:nvPr>
            <p:ph idx="1"/>
          </p:nvPr>
        </p:nvSpPr>
        <p:spPr/>
        <p:txBody>
          <a:bodyPr/>
          <a:lstStyle/>
          <a:p>
            <a:r>
              <a:rPr lang="en-US"/>
              <a:t>Finish creating your account: enter your name and institution email, check the box and click Get Started:</a:t>
            </a:r>
          </a:p>
          <a:p>
            <a:pPr marL="0" indent="0">
              <a:buNone/>
            </a:pPr>
            <a:endParaRPr lang="en-US"/>
          </a:p>
        </p:txBody>
      </p:sp>
      <p:pic>
        <p:nvPicPr>
          <p:cNvPr id="5" name="Picture 4">
            <a:extLst>
              <a:ext uri="{FF2B5EF4-FFF2-40B4-BE49-F238E27FC236}">
                <a16:creationId xmlns:a16="http://schemas.microsoft.com/office/drawing/2014/main" id="{D4ED228D-57C7-46BB-8E80-61DC7E2E1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6668" y="2769279"/>
            <a:ext cx="5378664" cy="3542621"/>
          </a:xfrm>
          <a:prstGeom prst="rect">
            <a:avLst/>
          </a:prstGeom>
        </p:spPr>
      </p:pic>
      <p:sp>
        <p:nvSpPr>
          <p:cNvPr id="6" name="Arrow: Right 5">
            <a:extLst>
              <a:ext uri="{FF2B5EF4-FFF2-40B4-BE49-F238E27FC236}">
                <a16:creationId xmlns:a16="http://schemas.microsoft.com/office/drawing/2014/main" id="{DA12AC23-D9DF-402A-A28C-3BD55F99C032}"/>
              </a:ext>
            </a:extLst>
          </p:cNvPr>
          <p:cNvSpPr/>
          <p:nvPr/>
        </p:nvSpPr>
        <p:spPr>
          <a:xfrm>
            <a:off x="3461656" y="3722913"/>
            <a:ext cx="707573" cy="21771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921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DDB86-EA73-49A9-900A-266076DC3356}"/>
              </a:ext>
            </a:extLst>
          </p:cNvPr>
          <p:cNvSpPr>
            <a:spLocks noGrp="1"/>
          </p:cNvSpPr>
          <p:nvPr>
            <p:ph type="title"/>
          </p:nvPr>
        </p:nvSpPr>
        <p:spPr/>
        <p:txBody>
          <a:bodyPr/>
          <a:lstStyle/>
          <a:p>
            <a:r>
              <a:rPr lang="en-US" b="1"/>
              <a:t>Claiming or Creating Your Profile</a:t>
            </a:r>
          </a:p>
        </p:txBody>
      </p:sp>
      <p:sp>
        <p:nvSpPr>
          <p:cNvPr id="3" name="Content Placeholder 2">
            <a:extLst>
              <a:ext uri="{FF2B5EF4-FFF2-40B4-BE49-F238E27FC236}">
                <a16:creationId xmlns:a16="http://schemas.microsoft.com/office/drawing/2014/main" id="{805EDF2C-447E-4C3D-9026-64929EB20816}"/>
              </a:ext>
            </a:extLst>
          </p:cNvPr>
          <p:cNvSpPr>
            <a:spLocks noGrp="1"/>
          </p:cNvSpPr>
          <p:nvPr>
            <p:ph idx="1"/>
          </p:nvPr>
        </p:nvSpPr>
        <p:spPr>
          <a:xfrm>
            <a:off x="838200" y="1825625"/>
            <a:ext cx="5257800" cy="4351338"/>
          </a:xfrm>
        </p:spPr>
        <p:txBody>
          <a:bodyPr/>
          <a:lstStyle/>
          <a:p>
            <a:pPr marL="0" indent="0">
              <a:buNone/>
            </a:pPr>
            <a:r>
              <a:rPr lang="en-US"/>
              <a:t>There may already be a matching profile—view to claim a profile. </a:t>
            </a:r>
          </a:p>
        </p:txBody>
      </p:sp>
      <p:pic>
        <p:nvPicPr>
          <p:cNvPr id="5" name="Picture 4">
            <a:extLst>
              <a:ext uri="{FF2B5EF4-FFF2-40B4-BE49-F238E27FC236}">
                <a16:creationId xmlns:a16="http://schemas.microsoft.com/office/drawing/2014/main" id="{0E86B53A-2BD7-4364-9BD0-D0F3D657C9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593" y="2685516"/>
            <a:ext cx="5550407" cy="3767245"/>
          </a:xfrm>
          <a:prstGeom prst="rect">
            <a:avLst/>
          </a:prstGeom>
        </p:spPr>
      </p:pic>
      <p:pic>
        <p:nvPicPr>
          <p:cNvPr id="7" name="Picture 6">
            <a:extLst>
              <a:ext uri="{FF2B5EF4-FFF2-40B4-BE49-F238E27FC236}">
                <a16:creationId xmlns:a16="http://schemas.microsoft.com/office/drawing/2014/main" id="{C8285D6D-C46F-4192-B531-44CF9EBDF741}"/>
              </a:ext>
            </a:extLst>
          </p:cNvPr>
          <p:cNvPicPr>
            <a:picLocks noChangeAspect="1"/>
          </p:cNvPicPr>
          <p:nvPr/>
        </p:nvPicPr>
        <p:blipFill rotWithShape="1">
          <a:blip r:embed="rId4">
            <a:extLst>
              <a:ext uri="{28A0092B-C50C-407E-A947-70E740481C1C}">
                <a14:useLocalDpi xmlns:a14="http://schemas.microsoft.com/office/drawing/2010/main" val="0"/>
              </a:ext>
            </a:extLst>
          </a:blip>
          <a:srcRect r="4074"/>
          <a:stretch/>
        </p:blipFill>
        <p:spPr>
          <a:xfrm>
            <a:off x="6096000" y="2685516"/>
            <a:ext cx="5638800" cy="3770501"/>
          </a:xfrm>
          <a:prstGeom prst="rect">
            <a:avLst/>
          </a:prstGeom>
        </p:spPr>
      </p:pic>
      <p:sp>
        <p:nvSpPr>
          <p:cNvPr id="8" name="Arrow: Right 7">
            <a:extLst>
              <a:ext uri="{FF2B5EF4-FFF2-40B4-BE49-F238E27FC236}">
                <a16:creationId xmlns:a16="http://schemas.microsoft.com/office/drawing/2014/main" id="{58FA2285-9F5B-4B7A-9403-4C95698A775B}"/>
              </a:ext>
            </a:extLst>
          </p:cNvPr>
          <p:cNvSpPr/>
          <p:nvPr/>
        </p:nvSpPr>
        <p:spPr>
          <a:xfrm>
            <a:off x="108857" y="4125686"/>
            <a:ext cx="631372" cy="23948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9FFECAD9-16B4-4B1D-89DB-B74FBE32CCBC}"/>
              </a:ext>
            </a:extLst>
          </p:cNvPr>
          <p:cNvSpPr/>
          <p:nvPr/>
        </p:nvSpPr>
        <p:spPr>
          <a:xfrm>
            <a:off x="5475514" y="4474029"/>
            <a:ext cx="740229" cy="19594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0219BCB-DBF6-4A75-800D-0E8216EE8042}"/>
              </a:ext>
            </a:extLst>
          </p:cNvPr>
          <p:cNvSpPr/>
          <p:nvPr/>
        </p:nvSpPr>
        <p:spPr>
          <a:xfrm>
            <a:off x="7141029" y="3429000"/>
            <a:ext cx="1676400" cy="34290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20C1225-34E4-4F17-983F-202EE2EA8B86}"/>
              </a:ext>
            </a:extLst>
          </p:cNvPr>
          <p:cNvSpPr txBox="1"/>
          <p:nvPr/>
        </p:nvSpPr>
        <p:spPr>
          <a:xfrm>
            <a:off x="6232071" y="1767949"/>
            <a:ext cx="5366657" cy="1231106"/>
          </a:xfrm>
          <a:prstGeom prst="rect">
            <a:avLst/>
          </a:prstGeom>
          <a:noFill/>
        </p:spPr>
        <p:txBody>
          <a:bodyPr wrap="square" rtlCol="0">
            <a:spAutoFit/>
          </a:bodyPr>
          <a:lstStyle/>
          <a:p>
            <a:r>
              <a:rPr lang="en-US" sz="2800"/>
              <a:t>If none of the matches is actually you, click on Create your Profile:</a:t>
            </a:r>
          </a:p>
          <a:p>
            <a:endParaRPr lang="en-US"/>
          </a:p>
        </p:txBody>
      </p:sp>
    </p:spTree>
    <p:extLst>
      <p:ext uri="{BB962C8B-B14F-4D97-AF65-F5344CB8AC3E}">
        <p14:creationId xmlns:p14="http://schemas.microsoft.com/office/powerpoint/2010/main" val="127342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9E2EF-6E4A-4EB1-9437-2235D4D3F1E0}"/>
              </a:ext>
            </a:extLst>
          </p:cNvPr>
          <p:cNvSpPr>
            <a:spLocks noGrp="1"/>
          </p:cNvSpPr>
          <p:nvPr>
            <p:ph type="title"/>
          </p:nvPr>
        </p:nvSpPr>
        <p:spPr/>
        <p:txBody>
          <a:bodyPr/>
          <a:lstStyle/>
          <a:p>
            <a:r>
              <a:rPr lang="en-US" b="1"/>
              <a:t>Claiming or Creating Your Profile</a:t>
            </a:r>
          </a:p>
        </p:txBody>
      </p:sp>
      <p:sp>
        <p:nvSpPr>
          <p:cNvPr id="3" name="Content Placeholder 2">
            <a:extLst>
              <a:ext uri="{FF2B5EF4-FFF2-40B4-BE49-F238E27FC236}">
                <a16:creationId xmlns:a16="http://schemas.microsoft.com/office/drawing/2014/main" id="{122A952D-C0D7-4F21-8721-731CC20181EF}"/>
              </a:ext>
            </a:extLst>
          </p:cNvPr>
          <p:cNvSpPr>
            <a:spLocks noGrp="1"/>
          </p:cNvSpPr>
          <p:nvPr>
            <p:ph idx="1"/>
          </p:nvPr>
        </p:nvSpPr>
        <p:spPr/>
        <p:txBody>
          <a:bodyPr/>
          <a:lstStyle/>
          <a:p>
            <a:pPr marL="0" indent="0">
              <a:buNone/>
            </a:pPr>
            <a:r>
              <a:rPr lang="en-US"/>
              <a:t>Clicking on Create Your Profile prompts a pop-up series:</a:t>
            </a:r>
          </a:p>
        </p:txBody>
      </p:sp>
      <p:pic>
        <p:nvPicPr>
          <p:cNvPr id="5" name="Picture 4">
            <a:extLst>
              <a:ext uri="{FF2B5EF4-FFF2-40B4-BE49-F238E27FC236}">
                <a16:creationId xmlns:a16="http://schemas.microsoft.com/office/drawing/2014/main" id="{54FA73AE-ED9D-4BD1-8F13-40EBCE00E3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5809" y="2315134"/>
            <a:ext cx="8640381" cy="1686160"/>
          </a:xfrm>
          <a:prstGeom prst="rect">
            <a:avLst/>
          </a:prstGeom>
        </p:spPr>
      </p:pic>
      <p:pic>
        <p:nvPicPr>
          <p:cNvPr id="7" name="Picture 6">
            <a:extLst>
              <a:ext uri="{FF2B5EF4-FFF2-40B4-BE49-F238E27FC236}">
                <a16:creationId xmlns:a16="http://schemas.microsoft.com/office/drawing/2014/main" id="{6EEC5BAD-5C4B-4934-B3D0-7C15910CB7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75809" y="4153695"/>
            <a:ext cx="8640381" cy="2399078"/>
          </a:xfrm>
          <a:prstGeom prst="rect">
            <a:avLst/>
          </a:prstGeom>
        </p:spPr>
      </p:pic>
      <p:sp>
        <p:nvSpPr>
          <p:cNvPr id="9" name="Rectangle 8">
            <a:extLst>
              <a:ext uri="{FF2B5EF4-FFF2-40B4-BE49-F238E27FC236}">
                <a16:creationId xmlns:a16="http://schemas.microsoft.com/office/drawing/2014/main" id="{5C564D7F-2E15-431B-BA5E-9420C210A612}"/>
              </a:ext>
            </a:extLst>
          </p:cNvPr>
          <p:cNvSpPr/>
          <p:nvPr/>
        </p:nvSpPr>
        <p:spPr>
          <a:xfrm>
            <a:off x="1240086" y="2074706"/>
            <a:ext cx="535723" cy="923330"/>
          </a:xfrm>
          <a:prstGeom prst="rect">
            <a:avLst/>
          </a:prstGeom>
          <a:noFill/>
        </p:spPr>
        <p:txBody>
          <a:bodyPr wrap="none" lIns="91440" tIns="45720" rIns="91440" bIns="45720">
            <a:spAutoFit/>
          </a:bodyPr>
          <a:lstStyle/>
          <a:p>
            <a:pPr algn="ctr"/>
            <a:r>
              <a:rPr lang="en-US" sz="5400" b="0" cap="none" spc="0">
                <a:ln w="0"/>
                <a:solidFill>
                  <a:schemeClr val="tx1"/>
                </a:solidFill>
                <a:effectLst>
                  <a:outerShdw blurRad="38100" dist="19050" dir="2700000" algn="tl" rotWithShape="0">
                    <a:schemeClr val="dk1">
                      <a:alpha val="40000"/>
                    </a:schemeClr>
                  </a:outerShdw>
                </a:effectLst>
              </a:rPr>
              <a:t>1</a:t>
            </a:r>
          </a:p>
        </p:txBody>
      </p:sp>
      <p:sp>
        <p:nvSpPr>
          <p:cNvPr id="10" name="Rectangle 9">
            <a:extLst>
              <a:ext uri="{FF2B5EF4-FFF2-40B4-BE49-F238E27FC236}">
                <a16:creationId xmlns:a16="http://schemas.microsoft.com/office/drawing/2014/main" id="{C5843552-34A2-4EE3-8CEA-E4B5FAB289A1}"/>
              </a:ext>
            </a:extLst>
          </p:cNvPr>
          <p:cNvSpPr/>
          <p:nvPr/>
        </p:nvSpPr>
        <p:spPr>
          <a:xfrm>
            <a:off x="930705" y="4029138"/>
            <a:ext cx="1154483" cy="923330"/>
          </a:xfrm>
          <a:prstGeom prst="rect">
            <a:avLst/>
          </a:prstGeom>
          <a:noFill/>
        </p:spPr>
        <p:txBody>
          <a:bodyPr wrap="none" lIns="91440" tIns="45720" rIns="91440" bIns="45720">
            <a:spAutoFit/>
          </a:bodyPr>
          <a:lstStyle/>
          <a:p>
            <a:pPr algn="ctr"/>
            <a:r>
              <a:rPr lang="en-US" sz="5400" b="0" cap="none" spc="0">
                <a:ln w="0"/>
                <a:solidFill>
                  <a:schemeClr val="tx1"/>
                </a:solidFill>
                <a:effectLst>
                  <a:outerShdw blurRad="38100" dist="19050" dir="2700000" algn="tl" rotWithShape="0">
                    <a:schemeClr val="dk1">
                      <a:alpha val="40000"/>
                    </a:schemeClr>
                  </a:outerShdw>
                </a:effectLst>
              </a:rPr>
              <a:t>2/3</a:t>
            </a:r>
          </a:p>
        </p:txBody>
      </p:sp>
      <p:sp>
        <p:nvSpPr>
          <p:cNvPr id="11" name="Rectangle 10">
            <a:extLst>
              <a:ext uri="{FF2B5EF4-FFF2-40B4-BE49-F238E27FC236}">
                <a16:creationId xmlns:a16="http://schemas.microsoft.com/office/drawing/2014/main" id="{79C3757D-117D-4965-B876-9DD06F8C25E0}"/>
              </a:ext>
            </a:extLst>
          </p:cNvPr>
          <p:cNvSpPr/>
          <p:nvPr/>
        </p:nvSpPr>
        <p:spPr>
          <a:xfrm>
            <a:off x="1937657" y="5903203"/>
            <a:ext cx="2079172" cy="273760"/>
          </a:xfrm>
          <a:prstGeom prst="rect">
            <a:avLst/>
          </a:prstGeom>
          <a:solidFill>
            <a:srgbClr val="FFFF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2088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51199638-232b-4aae-8a9b-56354ef16e0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413B079850ED4A8146E0128B28009F" ma:contentTypeVersion="18" ma:contentTypeDescription="Create a new document." ma:contentTypeScope="" ma:versionID="94e55c1a9f60b995373865389c336556">
  <xsd:schema xmlns:xsd="http://www.w3.org/2001/XMLSchema" xmlns:xs="http://www.w3.org/2001/XMLSchema" xmlns:p="http://schemas.microsoft.com/office/2006/metadata/properties" xmlns:ns1="http://schemas.microsoft.com/sharepoint/v3" xmlns:ns3="7d46b174-38af-4ff6-b2d2-47eda22ce317" xmlns:ns4="51199638-232b-4aae-8a9b-56354ef16e07" targetNamespace="http://schemas.microsoft.com/office/2006/metadata/properties" ma:root="true" ma:fieldsID="6efd966d9263b8533dbbf7f1d2ab5378" ns1:_="" ns3:_="" ns4:_="">
    <xsd:import namespace="http://schemas.microsoft.com/sharepoint/v3"/>
    <xsd:import namespace="7d46b174-38af-4ff6-b2d2-47eda22ce317"/>
    <xsd:import namespace="51199638-232b-4aae-8a9b-56354ef16e0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1:_ip_UnifiedCompliancePolicyProperties" minOccurs="0"/>
                <xsd:element ref="ns1:_ip_UnifiedCompliancePolicyUIAction"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46b174-38af-4ff6-b2d2-47eda22ce3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199638-232b-4aae-8a9b-56354ef16e0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73039B-0FBF-4AF3-A1A2-2F8ED3137FF6}">
  <ds:schemaRefs>
    <ds:schemaRef ds:uri="http://schemas.microsoft.com/sharepoint/v3/contenttype/forms"/>
  </ds:schemaRefs>
</ds:datastoreItem>
</file>

<file path=customXml/itemProps2.xml><?xml version="1.0" encoding="utf-8"?>
<ds:datastoreItem xmlns:ds="http://schemas.openxmlformats.org/officeDocument/2006/customXml" ds:itemID="{B7F3C30D-81AB-4F0D-9F36-F7A13009E36F}">
  <ds:schemaRefs>
    <ds:schemaRef ds:uri="http://purl.org/dc/elements/1.1/"/>
    <ds:schemaRef ds:uri="http://schemas.microsoft.com/sharepoint/v3"/>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51199638-232b-4aae-8a9b-56354ef16e07"/>
    <ds:schemaRef ds:uri="7d46b174-38af-4ff6-b2d2-47eda22ce317"/>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0DCC3D2E-B49B-4864-93FD-45BBCAEB65C0}">
  <ds:schemaRefs>
    <ds:schemaRef ds:uri="51199638-232b-4aae-8a9b-56354ef16e07"/>
    <ds:schemaRef ds:uri="7d46b174-38af-4ff6-b2d2-47eda22ce31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488</TotalTime>
  <Words>2780</Words>
  <Application>Microsoft Office PowerPoint</Application>
  <PresentationFormat>Widescreen</PresentationFormat>
  <Paragraphs>219</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Corbel</vt:lpstr>
      <vt:lpstr>Wingdings</vt:lpstr>
      <vt:lpstr>Office Theme</vt:lpstr>
      <vt:lpstr>Office of Sponsored Projects Administration</vt:lpstr>
      <vt:lpstr>About Us</vt:lpstr>
      <vt:lpstr>Services Provided by OSPA</vt:lpstr>
      <vt:lpstr>Pivot-RP Overview</vt:lpstr>
      <vt:lpstr>Setting Up Your Account</vt:lpstr>
      <vt:lpstr>Setting Up Your Account</vt:lpstr>
      <vt:lpstr>Setting Up Your Account</vt:lpstr>
      <vt:lpstr>Claiming or Creating Your Profile</vt:lpstr>
      <vt:lpstr>Claiming or Creating Your Profile</vt:lpstr>
      <vt:lpstr>Claiming or Creating Your Profile</vt:lpstr>
      <vt:lpstr>Ready to Apply for Funding?</vt:lpstr>
      <vt:lpstr>OSPA Deadlines &amp; Required Documents</vt:lpstr>
      <vt:lpstr>Required Internal Forms</vt:lpstr>
      <vt:lpstr>      Budget Preparation</vt:lpstr>
      <vt:lpstr>Additional Considerations</vt:lpstr>
      <vt:lpstr>Who Submits?</vt:lpstr>
      <vt:lpstr>Award Negotiation &amp; Acceptance</vt:lpstr>
      <vt:lpstr>Post-Award Management</vt:lpstr>
      <vt:lpstr>Coming Soon – Kuali Research</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Matzenbacher, Ashley M</dc:creator>
  <cp:lastModifiedBy>Lindenberg, Jacquelyn S</cp:lastModifiedBy>
  <cp:revision>36</cp:revision>
  <cp:lastPrinted>2024-09-03T14:42:51Z</cp:lastPrinted>
  <dcterms:created xsi:type="dcterms:W3CDTF">2023-08-29T17:06:12Z</dcterms:created>
  <dcterms:modified xsi:type="dcterms:W3CDTF">2024-09-03T21:01:11Z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0x01010079413B079850ED4A8146E0128B28009F</vt:lpwstr>
  </property>
</Properties>
</file>