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4"/>
  </p:notesMasterIdLst>
  <p:sldIdLst>
    <p:sldId id="273" r:id="rId6"/>
    <p:sldId id="290" r:id="rId7"/>
    <p:sldId id="344" r:id="rId8"/>
    <p:sldId id="289" r:id="rId9"/>
    <p:sldId id="343" r:id="rId10"/>
    <p:sldId id="292" r:id="rId11"/>
    <p:sldId id="293" r:id="rId12"/>
    <p:sldId id="34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C0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01"/>
    <p:restoredTop sz="91781" autoAdjust="0"/>
  </p:normalViewPr>
  <p:slideViewPr>
    <p:cSldViewPr snapToGrid="0">
      <p:cViewPr varScale="1">
        <p:scale>
          <a:sx n="63" d="100"/>
          <a:sy n="63" d="100"/>
        </p:scale>
        <p:origin x="1536" y="66"/>
      </p:cViewPr>
      <p:guideLst/>
    </p:cSldViewPr>
  </p:slideViewPr>
  <p:notesTextViewPr>
    <p:cViewPr>
      <p:scale>
        <a:sx n="1" d="1"/>
        <a:sy n="1" d="1"/>
      </p:scale>
      <p:origin x="0" y="0"/>
    </p:cViewPr>
  </p:notesTextViewPr>
  <p:sorterViewPr>
    <p:cViewPr>
      <p:scale>
        <a:sx n="100" d="100"/>
        <a:sy n="100" d="100"/>
      </p:scale>
      <p:origin x="0" y="-87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38E5F-4558-4B4B-94AB-B2261FCC9E7A}" type="datetimeFigureOut">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42314C-1621-44E6-A8EB-6B2742D25D2A}" type="slidenum">
              <a:t>‹#›</a:t>
            </a:fld>
            <a:endParaRPr lang="en-US"/>
          </a:p>
        </p:txBody>
      </p:sp>
    </p:spTree>
    <p:extLst>
      <p:ext uri="{BB962C8B-B14F-4D97-AF65-F5344CB8AC3E}">
        <p14:creationId xmlns:p14="http://schemas.microsoft.com/office/powerpoint/2010/main" val="338823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2314C-1621-44E6-A8EB-6B2742D25D2A}" type="slidenum">
              <a:rPr lang="en-US" smtClean="0"/>
              <a:t>2</a:t>
            </a:fld>
            <a:endParaRPr lang="en-US"/>
          </a:p>
        </p:txBody>
      </p:sp>
    </p:spTree>
    <p:extLst>
      <p:ext uri="{BB962C8B-B14F-4D97-AF65-F5344CB8AC3E}">
        <p14:creationId xmlns:p14="http://schemas.microsoft.com/office/powerpoint/2010/main" val="12783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2314C-1621-44E6-A8EB-6B2742D25D2A}" type="slidenum">
              <a:rPr lang="en-US" smtClean="0"/>
              <a:t>4</a:t>
            </a:fld>
            <a:endParaRPr lang="en-US"/>
          </a:p>
        </p:txBody>
      </p:sp>
    </p:spTree>
    <p:extLst>
      <p:ext uri="{BB962C8B-B14F-4D97-AF65-F5344CB8AC3E}">
        <p14:creationId xmlns:p14="http://schemas.microsoft.com/office/powerpoint/2010/main" val="336423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D3BA-8105-4952-AE59-038F6B1BD53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288957-4400-45E0-92F9-5DD9EF068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36050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1E6CE-E733-4211-8177-508FDCC9CAAC}"/>
              </a:ext>
            </a:extLst>
          </p:cNvPr>
          <p:cNvSpPr>
            <a:spLocks noGrp="1"/>
          </p:cNvSpPr>
          <p:nvPr>
            <p:ph type="title"/>
          </p:nvPr>
        </p:nvSpPr>
        <p:spPr>
          <a:xfrm>
            <a:off x="838200" y="958362"/>
            <a:ext cx="10515600" cy="732326"/>
          </a:xfrm>
          <a:prstGeom prst="rect">
            <a:avLst/>
          </a:prstGeom>
        </p:spPr>
        <p:txBody>
          <a:bodyPr/>
          <a:lstStyle>
            <a:lvl1pPr algn="ctr">
              <a:defRPr/>
            </a:lvl1pPr>
          </a:lstStyle>
          <a:p>
            <a:r>
              <a:rPr lang="en-US"/>
              <a:t>Click to edit Master title style</a:t>
            </a:r>
          </a:p>
        </p:txBody>
      </p:sp>
      <p:sp>
        <p:nvSpPr>
          <p:cNvPr id="3" name="Vertical Text Placeholder 2">
            <a:extLst>
              <a:ext uri="{FF2B5EF4-FFF2-40B4-BE49-F238E27FC236}">
                <a16:creationId xmlns:a16="http://schemas.microsoft.com/office/drawing/2014/main" id="{59981F5C-7882-4FEF-BF43-BCDB7AB966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664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ECAEB-C334-439C-8C8C-3B41AC6A959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89DD2F-3080-4FB3-97DE-68B063B856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00991-87D9-4D7E-BB00-CD6B6E315370}"/>
              </a:ext>
            </a:extLst>
          </p:cNvPr>
          <p:cNvSpPr>
            <a:spLocks noGrp="1"/>
          </p:cNvSpPr>
          <p:nvPr>
            <p:ph type="dt" sz="half" idx="10"/>
          </p:nvPr>
        </p:nvSpPr>
        <p:spPr>
          <a:xfrm>
            <a:off x="838200" y="6356350"/>
            <a:ext cx="2743200" cy="365125"/>
          </a:xfrm>
          <a:prstGeom prst="rect">
            <a:avLst/>
          </a:prstGeom>
        </p:spPr>
        <p:txBody>
          <a:bodyPr/>
          <a:lstStyle/>
          <a:p>
            <a:fld id="{20ACF1E0-5399-4EFA-9F80-1472E17C0C24}" type="datetimeFigureOut">
              <a:rPr lang="en-US" smtClean="0"/>
              <a:t>9/3/2024</a:t>
            </a:fld>
            <a:endParaRPr lang="en-US"/>
          </a:p>
        </p:txBody>
      </p:sp>
      <p:sp>
        <p:nvSpPr>
          <p:cNvPr id="5" name="Footer Placeholder 4">
            <a:extLst>
              <a:ext uri="{FF2B5EF4-FFF2-40B4-BE49-F238E27FC236}">
                <a16:creationId xmlns:a16="http://schemas.microsoft.com/office/drawing/2014/main" id="{665BB05E-1FBE-45D0-A817-59CCB8376C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112938-3C32-4432-9399-D257DD779791}"/>
              </a:ext>
            </a:extLst>
          </p:cNvPr>
          <p:cNvSpPr>
            <a:spLocks noGrp="1"/>
          </p:cNvSpPr>
          <p:nvPr>
            <p:ph type="sldNum" sz="quarter" idx="12"/>
          </p:nvPr>
        </p:nvSpPr>
        <p:spPr>
          <a:xfrm>
            <a:off x="8610600" y="6356350"/>
            <a:ext cx="2743200" cy="365125"/>
          </a:xfrm>
          <a:prstGeom prst="rect">
            <a:avLst/>
          </a:prstGeom>
        </p:spPr>
        <p:txBody>
          <a:bodyPr/>
          <a:lstStyle/>
          <a:p>
            <a:fld id="{BE415272-FEAC-4C5E-B7A6-9DAB4E7F4D84}" type="slidenum">
              <a:rPr lang="en-US" smtClean="0"/>
              <a:t>‹#›</a:t>
            </a:fld>
            <a:endParaRPr lang="en-US"/>
          </a:p>
        </p:txBody>
      </p:sp>
    </p:spTree>
    <p:extLst>
      <p:ext uri="{BB962C8B-B14F-4D97-AF65-F5344CB8AC3E}">
        <p14:creationId xmlns:p14="http://schemas.microsoft.com/office/powerpoint/2010/main" val="354622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82618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78773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1326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7573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4788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51721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9969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905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CAEE-26D8-4A63-819E-C6F207BDFB94}"/>
              </a:ext>
            </a:extLst>
          </p:cNvPr>
          <p:cNvSpPr>
            <a:spLocks noGrp="1"/>
          </p:cNvSpPr>
          <p:nvPr>
            <p:ph type="title"/>
          </p:nvPr>
        </p:nvSpPr>
        <p:spPr>
          <a:xfrm>
            <a:off x="838200" y="984738"/>
            <a:ext cx="10515600" cy="705950"/>
          </a:xfrm>
          <a:prstGeom prst="rect">
            <a:avLst/>
          </a:prstGeo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B884574B-A262-4609-A58B-A6CD7B1DB5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167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1253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98522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6983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6AFA2-CA1F-4165-931C-222AFEED19E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5A93B7-23E0-4BA7-9583-A5F259F0F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2160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E41B-B893-430A-B860-7E4B87A95AF7}"/>
              </a:ext>
            </a:extLst>
          </p:cNvPr>
          <p:cNvSpPr>
            <a:spLocks noGrp="1"/>
          </p:cNvSpPr>
          <p:nvPr>
            <p:ph type="title"/>
          </p:nvPr>
        </p:nvSpPr>
        <p:spPr>
          <a:xfrm>
            <a:off x="838200" y="967154"/>
            <a:ext cx="10515600" cy="723534"/>
          </a:xfrm>
          <a:prstGeom prst="rect">
            <a:avLst/>
          </a:prstGeo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0E71154E-12EC-4749-9D1B-D543DD1C26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34783B-1FF3-4469-B088-E790283DA6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65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3243-1855-4EAA-AC7B-7AEF22AC4682}"/>
              </a:ext>
            </a:extLst>
          </p:cNvPr>
          <p:cNvSpPr>
            <a:spLocks noGrp="1"/>
          </p:cNvSpPr>
          <p:nvPr>
            <p:ph type="title"/>
          </p:nvPr>
        </p:nvSpPr>
        <p:spPr>
          <a:xfrm>
            <a:off x="839788" y="940777"/>
            <a:ext cx="10515600" cy="749911"/>
          </a:xfrm>
          <a:prstGeom prst="rect">
            <a:avLst/>
          </a:prstGeo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2043572A-EFC6-4988-BF29-3ED8521116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579CC6-8428-4FD6-BBC3-F3E7A5ABF2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DB9FAB-F746-4F62-8A21-4671E42D5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6E69CB-7863-46CE-B235-E8C3336D01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1422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5068-ABE4-4040-9DCB-9A2E44E41C4F}"/>
              </a:ext>
            </a:extLst>
          </p:cNvPr>
          <p:cNvSpPr>
            <a:spLocks noGrp="1"/>
          </p:cNvSpPr>
          <p:nvPr>
            <p:ph type="title"/>
          </p:nvPr>
        </p:nvSpPr>
        <p:spPr>
          <a:xfrm>
            <a:off x="838200" y="958362"/>
            <a:ext cx="10515600" cy="732326"/>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75978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492A-5155-47D7-B28B-015F1551440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14A364-4D83-43B7-921F-B5A286523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A4CE84-EBF1-48E7-838F-38B27698F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3656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6085-8FA1-4877-89BF-B817708E2606}"/>
              </a:ext>
            </a:extLst>
          </p:cNvPr>
          <p:cNvSpPr>
            <a:spLocks noGrp="1"/>
          </p:cNvSpPr>
          <p:nvPr>
            <p:ph type="title"/>
          </p:nvPr>
        </p:nvSpPr>
        <p:spPr>
          <a:xfrm>
            <a:off x="839788" y="987424"/>
            <a:ext cx="3932237" cy="1069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48A5C-FF2A-420C-9DDC-2C8520C43F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CD8705-54CC-44DE-BF7F-6AEBD53AF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5499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6271AE-8706-40F1-973B-0132AB049B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FA4E5699-DCDB-416C-AF01-52E7E9B3B195}"/>
              </a:ext>
            </a:extLst>
          </p:cNvPr>
          <p:cNvSpPr/>
          <p:nvPr userDrawn="1"/>
        </p:nvSpPr>
        <p:spPr>
          <a:xfrm>
            <a:off x="1" y="6584604"/>
            <a:ext cx="12191999" cy="136698"/>
          </a:xfrm>
          <a:prstGeom prst="rect">
            <a:avLst/>
          </a:prstGeom>
          <a:solidFill>
            <a:srgbClr val="6C0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BAC91F-205B-487A-AAA1-3DDD18FB948A}"/>
              </a:ext>
            </a:extLst>
          </p:cNvPr>
          <p:cNvSpPr/>
          <p:nvPr userDrawn="1"/>
        </p:nvSpPr>
        <p:spPr>
          <a:xfrm>
            <a:off x="1" y="6721302"/>
            <a:ext cx="12191999" cy="136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B75B14-1B23-4745-B30C-F0AB5EE6A4F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103964"/>
            <a:ext cx="1376218" cy="1357776"/>
          </a:xfrm>
          <a:prstGeom prst="rect">
            <a:avLst/>
          </a:prstGeom>
        </p:spPr>
      </p:pic>
    </p:spTree>
    <p:extLst>
      <p:ext uri="{BB962C8B-B14F-4D97-AF65-F5344CB8AC3E}">
        <p14:creationId xmlns:p14="http://schemas.microsoft.com/office/powerpoint/2010/main" val="136884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9/3/2024</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222601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uilding next to a body of water&#10;&#10;Description automatically generated">
            <a:extLst>
              <a:ext uri="{FF2B5EF4-FFF2-40B4-BE49-F238E27FC236}">
                <a16:creationId xmlns:a16="http://schemas.microsoft.com/office/drawing/2014/main" id="{8C7013DE-1AC8-8E74-CFEB-1608703AE4C1}"/>
              </a:ext>
            </a:extLst>
          </p:cNvPr>
          <p:cNvPicPr>
            <a:picLocks noChangeAspect="1"/>
          </p:cNvPicPr>
          <p:nvPr/>
        </p:nvPicPr>
        <p:blipFill rotWithShape="1">
          <a:blip r:embed="rId2"/>
          <a:srcRect l="6819" t="6484" r="26690" b="-1"/>
          <a:stretch/>
        </p:blipFill>
        <p:spPr>
          <a:xfrm>
            <a:off x="3523488" y="10"/>
            <a:ext cx="8668512" cy="6857990"/>
          </a:xfrm>
          <a:prstGeom prst="rect">
            <a:avLst/>
          </a:prstGeom>
        </p:spPr>
      </p:pic>
      <p:sp>
        <p:nvSpPr>
          <p:cNvPr id="42" name="Rectangle 4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31F9DD-EE0A-6B0B-B963-A73363C03FA7}"/>
              </a:ext>
            </a:extLst>
          </p:cNvPr>
          <p:cNvSpPr>
            <a:spLocks noGrp="1"/>
          </p:cNvSpPr>
          <p:nvPr>
            <p:ph type="title"/>
          </p:nvPr>
        </p:nvSpPr>
        <p:spPr>
          <a:xfrm>
            <a:off x="477980" y="1121594"/>
            <a:ext cx="4023360" cy="3204134"/>
          </a:xfrm>
        </p:spPr>
        <p:txBody>
          <a:bodyPr vert="horz" lIns="91440" tIns="45720" rIns="91440" bIns="45720" rtlCol="0" anchor="b">
            <a:normAutofit/>
          </a:bodyPr>
          <a:lstStyle/>
          <a:p>
            <a:r>
              <a:rPr lang="en-US" sz="3800" b="1"/>
              <a:t>INTRO TO THE OFFICE OF THE VICE CHANCELLOR FOR RESEARCH</a:t>
            </a:r>
          </a:p>
        </p:txBody>
      </p:sp>
      <p:sp>
        <p:nvSpPr>
          <p:cNvPr id="3" name="Text Placeholder 2">
            <a:extLst>
              <a:ext uri="{FF2B5EF4-FFF2-40B4-BE49-F238E27FC236}">
                <a16:creationId xmlns:a16="http://schemas.microsoft.com/office/drawing/2014/main" id="{810328A3-181C-D978-2781-228B3CCB8DF3}"/>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1400" dirty="0">
                <a:solidFill>
                  <a:schemeClr val="tx1"/>
                </a:solidFill>
              </a:rPr>
              <a:t>Date: Wednesday, September 4, 2024​</a:t>
            </a:r>
          </a:p>
          <a:p>
            <a:r>
              <a:rPr lang="en-US" sz="1400" dirty="0">
                <a:solidFill>
                  <a:schemeClr val="tx1"/>
                </a:solidFill>
              </a:rPr>
              <a:t>Time: 9:00 am – 11:00 am​</a:t>
            </a:r>
          </a:p>
          <a:p>
            <a:r>
              <a:rPr lang="en-US" sz="1400" dirty="0">
                <a:solidFill>
                  <a:schemeClr val="tx1"/>
                </a:solidFill>
              </a:rPr>
              <a:t>Location: Student Services Building Room 150-160​</a:t>
            </a:r>
          </a:p>
        </p:txBody>
      </p:sp>
      <p:sp>
        <p:nvSpPr>
          <p:cNvPr id="44" name="Rectangle 4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6" name="Rectangle 4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1BAACF7-DAB5-4841-BFFF-913C6667008E}"/>
              </a:ext>
            </a:extLst>
          </p:cNvPr>
          <p:cNvSpPr txBox="1"/>
          <p:nvPr/>
        </p:nvSpPr>
        <p:spPr>
          <a:xfrm>
            <a:off x="477980" y="556544"/>
            <a:ext cx="704088" cy="239816"/>
          </a:xfrm>
          <a:prstGeom prst="rect">
            <a:avLst/>
          </a:prstGeom>
          <a:solidFill>
            <a:schemeClr val="bg1"/>
          </a:solidFill>
        </p:spPr>
        <p:txBody>
          <a:bodyPr wrap="square" rtlCol="0">
            <a:spAutoFit/>
          </a:bodyPr>
          <a:lstStyle/>
          <a:p>
            <a:endParaRPr lang="en-US" sz="800"/>
          </a:p>
        </p:txBody>
      </p:sp>
      <p:pic>
        <p:nvPicPr>
          <p:cNvPr id="6" name="Picture 5">
            <a:extLst>
              <a:ext uri="{FF2B5EF4-FFF2-40B4-BE49-F238E27FC236}">
                <a16:creationId xmlns:a16="http://schemas.microsoft.com/office/drawing/2014/main" id="{2AA09055-10A9-4F7B-A297-1BB2A3E78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45" y="128900"/>
            <a:ext cx="1410762" cy="1391857"/>
          </a:xfrm>
          <a:prstGeom prst="rect">
            <a:avLst/>
          </a:prstGeom>
        </p:spPr>
      </p:pic>
    </p:spTree>
    <p:extLst>
      <p:ext uri="{BB962C8B-B14F-4D97-AF65-F5344CB8AC3E}">
        <p14:creationId xmlns:p14="http://schemas.microsoft.com/office/powerpoint/2010/main" val="388827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AC66-DFD7-E56F-B1E9-7A427B00FFC6}"/>
              </a:ext>
            </a:extLst>
          </p:cNvPr>
          <p:cNvSpPr>
            <a:spLocks noGrp="1"/>
          </p:cNvSpPr>
          <p:nvPr>
            <p:ph type="title"/>
          </p:nvPr>
        </p:nvSpPr>
        <p:spPr/>
        <p:txBody>
          <a:bodyPr lIns="91440" tIns="45720" rIns="91440" bIns="45720" anchor="ctr"/>
          <a:lstStyle/>
          <a:p>
            <a:pPr algn="ctr"/>
            <a:r>
              <a:rPr lang="en-US" b="1" dirty="0">
                <a:ea typeface="Calibri Light"/>
                <a:cs typeface="Calibri Light"/>
              </a:rPr>
              <a:t>Office of the Vice Chancellor For Research</a:t>
            </a:r>
            <a:br>
              <a:rPr lang="en-US" b="1" dirty="0">
                <a:ea typeface="Calibri Light"/>
                <a:cs typeface="Calibri Light"/>
              </a:rPr>
            </a:br>
            <a:r>
              <a:rPr lang="en-US" sz="1200" b="1" dirty="0">
                <a:ea typeface="Calibri Light"/>
                <a:cs typeface="Calibri Light"/>
              </a:rPr>
              <a:t>(and dean of the graduate school)</a:t>
            </a:r>
          </a:p>
        </p:txBody>
      </p:sp>
    </p:spTree>
    <p:extLst>
      <p:ext uri="{BB962C8B-B14F-4D97-AF65-F5344CB8AC3E}">
        <p14:creationId xmlns:p14="http://schemas.microsoft.com/office/powerpoint/2010/main" val="135138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9FFFDEF-68DF-4FC9-65A1-20F72DFC09B2}"/>
              </a:ext>
            </a:extLst>
          </p:cNvPr>
          <p:cNvGrpSpPr/>
          <p:nvPr/>
        </p:nvGrpSpPr>
        <p:grpSpPr>
          <a:xfrm>
            <a:off x="782649" y="643466"/>
            <a:ext cx="10626704" cy="5571066"/>
            <a:chOff x="1222918" y="579863"/>
            <a:chExt cx="9437647" cy="4947703"/>
          </a:xfrm>
        </p:grpSpPr>
        <p:sp>
          <p:nvSpPr>
            <p:cNvPr id="5" name="Rectangle 4">
              <a:extLst>
                <a:ext uri="{FF2B5EF4-FFF2-40B4-BE49-F238E27FC236}">
                  <a16:creationId xmlns:a16="http://schemas.microsoft.com/office/drawing/2014/main" id="{9A4C00AC-BA2D-FADB-595F-41583BA4A947}"/>
                </a:ext>
              </a:extLst>
            </p:cNvPr>
            <p:cNvSpPr/>
            <p:nvPr/>
          </p:nvSpPr>
          <p:spPr>
            <a:xfrm>
              <a:off x="4908300" y="579863"/>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ectangle 5">
              <a:extLst>
                <a:ext uri="{FF2B5EF4-FFF2-40B4-BE49-F238E27FC236}">
                  <a16:creationId xmlns:a16="http://schemas.microsoft.com/office/drawing/2014/main" id="{1B3BC83E-5A2A-F116-7096-ABA457E83CB9}"/>
                </a:ext>
              </a:extLst>
            </p:cNvPr>
            <p:cNvSpPr/>
            <p:nvPr/>
          </p:nvSpPr>
          <p:spPr>
            <a:xfrm>
              <a:off x="1222918" y="1578825"/>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Rectangle 6">
              <a:extLst>
                <a:ext uri="{FF2B5EF4-FFF2-40B4-BE49-F238E27FC236}">
                  <a16:creationId xmlns:a16="http://schemas.microsoft.com/office/drawing/2014/main" id="{47D92CF3-246D-96A0-2220-F8FB7C5B8556}"/>
                </a:ext>
              </a:extLst>
            </p:cNvPr>
            <p:cNvSpPr/>
            <p:nvPr/>
          </p:nvSpPr>
          <p:spPr>
            <a:xfrm>
              <a:off x="3656805" y="1566759"/>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BC461509-64EC-8E97-2282-D7541FF657C3}"/>
                </a:ext>
              </a:extLst>
            </p:cNvPr>
            <p:cNvSpPr/>
            <p:nvPr/>
          </p:nvSpPr>
          <p:spPr>
            <a:xfrm>
              <a:off x="6121405" y="1561935"/>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870E6E0F-4DCA-4BA4-B10E-B341981376F1}"/>
                </a:ext>
              </a:extLst>
            </p:cNvPr>
            <p:cNvSpPr/>
            <p:nvPr/>
          </p:nvSpPr>
          <p:spPr>
            <a:xfrm>
              <a:off x="8480051" y="1561934"/>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a:extLst>
                <a:ext uri="{FF2B5EF4-FFF2-40B4-BE49-F238E27FC236}">
                  <a16:creationId xmlns:a16="http://schemas.microsoft.com/office/drawing/2014/main" id="{51804EB6-4527-3637-1E13-9F6128E2C7D0}"/>
                </a:ext>
              </a:extLst>
            </p:cNvPr>
            <p:cNvSpPr/>
            <p:nvPr/>
          </p:nvSpPr>
          <p:spPr>
            <a:xfrm>
              <a:off x="1336549" y="2636904"/>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ectangle 10">
              <a:extLst>
                <a:ext uri="{FF2B5EF4-FFF2-40B4-BE49-F238E27FC236}">
                  <a16:creationId xmlns:a16="http://schemas.microsoft.com/office/drawing/2014/main" id="{5232AAB1-8052-4ADE-D88B-767A3AAFEA6C}"/>
                </a:ext>
              </a:extLst>
            </p:cNvPr>
            <p:cNvSpPr/>
            <p:nvPr/>
          </p:nvSpPr>
          <p:spPr>
            <a:xfrm>
              <a:off x="3618418" y="2623638"/>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a:extLst>
                <a:ext uri="{FF2B5EF4-FFF2-40B4-BE49-F238E27FC236}">
                  <a16:creationId xmlns:a16="http://schemas.microsoft.com/office/drawing/2014/main" id="{64874B96-759E-E6B0-4623-10AA86A6A261}"/>
                </a:ext>
              </a:extLst>
            </p:cNvPr>
            <p:cNvSpPr/>
            <p:nvPr/>
          </p:nvSpPr>
          <p:spPr>
            <a:xfrm>
              <a:off x="6121402" y="2623637"/>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Rectangle 12">
              <a:extLst>
                <a:ext uri="{FF2B5EF4-FFF2-40B4-BE49-F238E27FC236}">
                  <a16:creationId xmlns:a16="http://schemas.microsoft.com/office/drawing/2014/main" id="{1396B692-8AB0-67FC-CA7D-C490DA3830E4}"/>
                </a:ext>
              </a:extLst>
            </p:cNvPr>
            <p:cNvSpPr/>
            <p:nvPr/>
          </p:nvSpPr>
          <p:spPr>
            <a:xfrm>
              <a:off x="8523043" y="2619116"/>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a:extLst>
                <a:ext uri="{FF2B5EF4-FFF2-40B4-BE49-F238E27FC236}">
                  <a16:creationId xmlns:a16="http://schemas.microsoft.com/office/drawing/2014/main" id="{A1290E6B-999F-EC43-932D-1C9483F75DD8}"/>
                </a:ext>
              </a:extLst>
            </p:cNvPr>
            <p:cNvSpPr/>
            <p:nvPr/>
          </p:nvSpPr>
          <p:spPr>
            <a:xfrm>
              <a:off x="1336549" y="3685341"/>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Rectangle 14">
              <a:extLst>
                <a:ext uri="{FF2B5EF4-FFF2-40B4-BE49-F238E27FC236}">
                  <a16:creationId xmlns:a16="http://schemas.microsoft.com/office/drawing/2014/main" id="{AABF9E4E-2D12-7C3A-A899-7728673176BB}"/>
                </a:ext>
              </a:extLst>
            </p:cNvPr>
            <p:cNvSpPr/>
            <p:nvPr/>
          </p:nvSpPr>
          <p:spPr>
            <a:xfrm>
              <a:off x="3695194" y="3685341"/>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Rectangle 15">
              <a:extLst>
                <a:ext uri="{FF2B5EF4-FFF2-40B4-BE49-F238E27FC236}">
                  <a16:creationId xmlns:a16="http://schemas.microsoft.com/office/drawing/2014/main" id="{2E9DA1E0-0476-27B8-4FF0-70D14E915E63}"/>
                </a:ext>
              </a:extLst>
            </p:cNvPr>
            <p:cNvSpPr/>
            <p:nvPr/>
          </p:nvSpPr>
          <p:spPr>
            <a:xfrm>
              <a:off x="6121403" y="3685343"/>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Rectangle 16">
              <a:extLst>
                <a:ext uri="{FF2B5EF4-FFF2-40B4-BE49-F238E27FC236}">
                  <a16:creationId xmlns:a16="http://schemas.microsoft.com/office/drawing/2014/main" id="{DA99E040-4A30-8045-7056-C81055861DAC}"/>
                </a:ext>
              </a:extLst>
            </p:cNvPr>
            <p:cNvSpPr/>
            <p:nvPr/>
          </p:nvSpPr>
          <p:spPr>
            <a:xfrm>
              <a:off x="8480047" y="3685342"/>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8" name="Straight Connector 17">
              <a:extLst>
                <a:ext uri="{FF2B5EF4-FFF2-40B4-BE49-F238E27FC236}">
                  <a16:creationId xmlns:a16="http://schemas.microsoft.com/office/drawing/2014/main" id="{EF713540-5153-8ECA-0A92-337628AE2991}"/>
                </a:ext>
              </a:extLst>
            </p:cNvPr>
            <p:cNvCxnSpPr>
              <a:cxnSpLocks/>
              <a:stCxn id="5" idx="2"/>
            </p:cNvCxnSpPr>
            <p:nvPr/>
          </p:nvCxnSpPr>
          <p:spPr>
            <a:xfrm>
              <a:off x="5977061" y="1332705"/>
              <a:ext cx="19003" cy="3294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FE7D58-E75F-8296-B047-013DD82ABE60}"/>
                </a:ext>
              </a:extLst>
            </p:cNvPr>
            <p:cNvCxnSpPr>
              <a:cxnSpLocks/>
            </p:cNvCxnSpPr>
            <p:nvPr/>
          </p:nvCxnSpPr>
          <p:spPr>
            <a:xfrm>
              <a:off x="2282465" y="1452149"/>
              <a:ext cx="72356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8B4735F-75F0-7599-FDC9-7B083FF00221}"/>
                </a:ext>
              </a:extLst>
            </p:cNvPr>
            <p:cNvCxnSpPr/>
            <p:nvPr/>
          </p:nvCxnSpPr>
          <p:spPr>
            <a:xfrm>
              <a:off x="2337748" y="2464381"/>
              <a:ext cx="72540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E7C35E-8401-F499-00A0-A08F255C63E7}"/>
                </a:ext>
              </a:extLst>
            </p:cNvPr>
            <p:cNvCxnSpPr>
              <a:cxnSpLocks/>
            </p:cNvCxnSpPr>
            <p:nvPr/>
          </p:nvCxnSpPr>
          <p:spPr>
            <a:xfrm>
              <a:off x="2399168" y="3538147"/>
              <a:ext cx="72156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440A874-46C4-94ED-7606-6B978C421CF4}"/>
                </a:ext>
              </a:extLst>
            </p:cNvPr>
            <p:cNvCxnSpPr>
              <a:cxnSpLocks/>
            </p:cNvCxnSpPr>
            <p:nvPr/>
          </p:nvCxnSpPr>
          <p:spPr>
            <a:xfrm>
              <a:off x="4707140" y="1452149"/>
              <a:ext cx="0" cy="1146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9139D7-0AEC-62D8-FDAB-4AFDA0D92115}"/>
                </a:ext>
              </a:extLst>
            </p:cNvPr>
            <p:cNvCxnSpPr>
              <a:cxnSpLocks/>
            </p:cNvCxnSpPr>
            <p:nvPr/>
          </p:nvCxnSpPr>
          <p:spPr>
            <a:xfrm>
              <a:off x="7185561" y="1447324"/>
              <a:ext cx="0" cy="1146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8E5058B-F744-2BB3-2E51-2706E7DDE612}"/>
                </a:ext>
              </a:extLst>
            </p:cNvPr>
            <p:cNvCxnSpPr>
              <a:cxnSpLocks/>
            </p:cNvCxnSpPr>
            <p:nvPr/>
          </p:nvCxnSpPr>
          <p:spPr>
            <a:xfrm>
              <a:off x="9510416" y="1452149"/>
              <a:ext cx="0" cy="1146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A88D9D5-F586-8441-8F3A-1ABE12BCA4D9}"/>
                </a:ext>
              </a:extLst>
            </p:cNvPr>
            <p:cNvCxnSpPr>
              <a:cxnSpLocks/>
            </p:cNvCxnSpPr>
            <p:nvPr/>
          </p:nvCxnSpPr>
          <p:spPr>
            <a:xfrm>
              <a:off x="2293207" y="1474257"/>
              <a:ext cx="0" cy="1146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F59AEA-4F85-FFB0-EE29-77A43A72711A}"/>
                </a:ext>
              </a:extLst>
            </p:cNvPr>
            <p:cNvCxnSpPr>
              <a:cxnSpLocks/>
            </p:cNvCxnSpPr>
            <p:nvPr/>
          </p:nvCxnSpPr>
          <p:spPr>
            <a:xfrm>
              <a:off x="2350032" y="2474033"/>
              <a:ext cx="0" cy="1701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DE8678B-D0FD-9DF1-D46B-8847C97DC869}"/>
                </a:ext>
              </a:extLst>
            </p:cNvPr>
            <p:cNvCxnSpPr>
              <a:cxnSpLocks/>
            </p:cNvCxnSpPr>
            <p:nvPr/>
          </p:nvCxnSpPr>
          <p:spPr>
            <a:xfrm>
              <a:off x="4687179" y="2464381"/>
              <a:ext cx="0" cy="1701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0C45500-112F-DAAF-C7E5-19EA9E683995}"/>
                </a:ext>
              </a:extLst>
            </p:cNvPr>
            <p:cNvCxnSpPr>
              <a:cxnSpLocks/>
            </p:cNvCxnSpPr>
            <p:nvPr/>
          </p:nvCxnSpPr>
          <p:spPr>
            <a:xfrm>
              <a:off x="7191704" y="2464381"/>
              <a:ext cx="0" cy="1701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1BF1AC2-8B59-1F7A-98AB-25F82F077629}"/>
                </a:ext>
              </a:extLst>
            </p:cNvPr>
            <p:cNvCxnSpPr>
              <a:cxnSpLocks/>
            </p:cNvCxnSpPr>
            <p:nvPr/>
          </p:nvCxnSpPr>
          <p:spPr>
            <a:xfrm>
              <a:off x="9594876" y="2453521"/>
              <a:ext cx="0" cy="1701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E2BA118-056F-2577-1ACA-63EDAECF310E}"/>
                </a:ext>
              </a:extLst>
            </p:cNvPr>
            <p:cNvCxnSpPr>
              <a:cxnSpLocks/>
            </p:cNvCxnSpPr>
            <p:nvPr/>
          </p:nvCxnSpPr>
          <p:spPr>
            <a:xfrm>
              <a:off x="2396098" y="3528496"/>
              <a:ext cx="0" cy="1701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C678916-8E02-170D-7908-7FF203312398}"/>
                </a:ext>
              </a:extLst>
            </p:cNvPr>
            <p:cNvCxnSpPr>
              <a:cxnSpLocks/>
            </p:cNvCxnSpPr>
            <p:nvPr/>
          </p:nvCxnSpPr>
          <p:spPr>
            <a:xfrm>
              <a:off x="4707140" y="3533322"/>
              <a:ext cx="0" cy="1701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62CEA74-180D-A5E7-5A06-31D1E57E0F71}"/>
                </a:ext>
              </a:extLst>
            </p:cNvPr>
            <p:cNvCxnSpPr>
              <a:cxnSpLocks/>
            </p:cNvCxnSpPr>
            <p:nvPr/>
          </p:nvCxnSpPr>
          <p:spPr>
            <a:xfrm>
              <a:off x="7197847" y="3533322"/>
              <a:ext cx="0" cy="1701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661F7BD-4331-EDCA-387B-58ABA4FB0604}"/>
                </a:ext>
              </a:extLst>
            </p:cNvPr>
            <p:cNvCxnSpPr>
              <a:cxnSpLocks/>
            </p:cNvCxnSpPr>
            <p:nvPr/>
          </p:nvCxnSpPr>
          <p:spPr>
            <a:xfrm>
              <a:off x="9614841" y="3528496"/>
              <a:ext cx="0" cy="1701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2B24ABD-E4D1-34C2-0D16-A21A90FAF692}"/>
                </a:ext>
              </a:extLst>
            </p:cNvPr>
            <p:cNvSpPr txBox="1"/>
            <p:nvPr/>
          </p:nvSpPr>
          <p:spPr>
            <a:xfrm>
              <a:off x="4997363" y="661903"/>
              <a:ext cx="1983965" cy="461665"/>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Vice Chancellor for Research and Graduate School Dean</a:t>
              </a:r>
              <a:endParaRPr lang="en-US" sz="1200"/>
            </a:p>
          </p:txBody>
        </p:sp>
        <p:sp>
          <p:nvSpPr>
            <p:cNvPr id="35" name="TextBox 34">
              <a:extLst>
                <a:ext uri="{FF2B5EF4-FFF2-40B4-BE49-F238E27FC236}">
                  <a16:creationId xmlns:a16="http://schemas.microsoft.com/office/drawing/2014/main" id="{BFD838B2-2B55-3EF4-876B-82FF8AE68D39}"/>
                </a:ext>
              </a:extLst>
            </p:cNvPr>
            <p:cNvSpPr txBox="1"/>
            <p:nvPr/>
          </p:nvSpPr>
          <p:spPr>
            <a:xfrm>
              <a:off x="1299696" y="1733856"/>
              <a:ext cx="1983965" cy="461665"/>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Administrative </a:t>
              </a:r>
            </a:p>
            <a:p>
              <a:pPr algn="ctr" defTabSz="1024128">
                <a:spcAft>
                  <a:spcPts val="600"/>
                </a:spcAft>
              </a:pPr>
              <a:r>
                <a:rPr lang="en-US" sz="1344" kern="1200">
                  <a:solidFill>
                    <a:schemeClr val="tx1"/>
                  </a:solidFill>
                  <a:latin typeface="+mn-lt"/>
                  <a:ea typeface="+mn-ea"/>
                  <a:cs typeface="+mn-cs"/>
                </a:rPr>
                <a:t>Aide</a:t>
              </a:r>
              <a:endParaRPr lang="en-US" sz="1200"/>
            </a:p>
          </p:txBody>
        </p:sp>
        <p:sp>
          <p:nvSpPr>
            <p:cNvPr id="36" name="TextBox 35">
              <a:extLst>
                <a:ext uri="{FF2B5EF4-FFF2-40B4-BE49-F238E27FC236}">
                  <a16:creationId xmlns:a16="http://schemas.microsoft.com/office/drawing/2014/main" id="{568D4DFF-A59E-5CE8-E622-12D93B4A96DB}"/>
                </a:ext>
              </a:extLst>
            </p:cNvPr>
            <p:cNvSpPr txBox="1"/>
            <p:nvPr/>
          </p:nvSpPr>
          <p:spPr>
            <a:xfrm>
              <a:off x="3764293" y="1732480"/>
              <a:ext cx="1983965" cy="461665"/>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Business/Administrative</a:t>
              </a:r>
            </a:p>
            <a:p>
              <a:pPr algn="ctr" defTabSz="1024128">
                <a:spcAft>
                  <a:spcPts val="600"/>
                </a:spcAft>
              </a:pPr>
              <a:r>
                <a:rPr lang="en-US" sz="1344" kern="1200">
                  <a:solidFill>
                    <a:schemeClr val="tx1"/>
                  </a:solidFill>
                  <a:latin typeface="+mn-lt"/>
                  <a:ea typeface="+mn-ea"/>
                  <a:cs typeface="+mn-cs"/>
                </a:rPr>
                <a:t>Associate</a:t>
              </a:r>
              <a:endParaRPr lang="en-US" sz="1200"/>
            </a:p>
          </p:txBody>
        </p:sp>
        <p:sp>
          <p:nvSpPr>
            <p:cNvPr id="37" name="TextBox 36">
              <a:extLst>
                <a:ext uri="{FF2B5EF4-FFF2-40B4-BE49-F238E27FC236}">
                  <a16:creationId xmlns:a16="http://schemas.microsoft.com/office/drawing/2014/main" id="{FD950717-B6F6-927E-EB2A-2E28D60F9B2D}"/>
                </a:ext>
              </a:extLst>
            </p:cNvPr>
            <p:cNvSpPr txBox="1"/>
            <p:nvPr/>
          </p:nvSpPr>
          <p:spPr>
            <a:xfrm>
              <a:off x="6193578" y="1690276"/>
              <a:ext cx="1983965" cy="461665"/>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Associate Dean and Director of the Graduate School</a:t>
              </a:r>
              <a:endParaRPr lang="en-US" sz="1200"/>
            </a:p>
          </p:txBody>
        </p:sp>
        <p:sp>
          <p:nvSpPr>
            <p:cNvPr id="38" name="TextBox 37">
              <a:extLst>
                <a:ext uri="{FF2B5EF4-FFF2-40B4-BE49-F238E27FC236}">
                  <a16:creationId xmlns:a16="http://schemas.microsoft.com/office/drawing/2014/main" id="{60597602-C21C-4392-5C7D-AA0BBEF0C223}"/>
                </a:ext>
              </a:extLst>
            </p:cNvPr>
            <p:cNvSpPr txBox="1"/>
            <p:nvPr/>
          </p:nvSpPr>
          <p:spPr>
            <a:xfrm>
              <a:off x="8556825" y="1712752"/>
              <a:ext cx="1983965" cy="461665"/>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Director, Office of Research Compliance</a:t>
              </a:r>
              <a:endParaRPr lang="en-US" sz="1200"/>
            </a:p>
          </p:txBody>
        </p:sp>
        <p:sp>
          <p:nvSpPr>
            <p:cNvPr id="39" name="TextBox 38">
              <a:extLst>
                <a:ext uri="{FF2B5EF4-FFF2-40B4-BE49-F238E27FC236}">
                  <a16:creationId xmlns:a16="http://schemas.microsoft.com/office/drawing/2014/main" id="{44010921-3719-2F23-8395-7A7A35E5917F}"/>
                </a:ext>
              </a:extLst>
            </p:cNvPr>
            <p:cNvSpPr txBox="1"/>
            <p:nvPr/>
          </p:nvSpPr>
          <p:spPr>
            <a:xfrm>
              <a:off x="1410258" y="2744213"/>
              <a:ext cx="1983965" cy="461665"/>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Director, Office of Sponsored Programs Administration</a:t>
              </a:r>
              <a:endParaRPr lang="en-US" sz="1200"/>
            </a:p>
          </p:txBody>
        </p:sp>
        <p:sp>
          <p:nvSpPr>
            <p:cNvPr id="40" name="TextBox 39">
              <a:extLst>
                <a:ext uri="{FF2B5EF4-FFF2-40B4-BE49-F238E27FC236}">
                  <a16:creationId xmlns:a16="http://schemas.microsoft.com/office/drawing/2014/main" id="{DFF4C77C-729C-CE3D-384A-CC32F2438D7B}"/>
                </a:ext>
              </a:extLst>
            </p:cNvPr>
            <p:cNvSpPr txBox="1"/>
            <p:nvPr/>
          </p:nvSpPr>
          <p:spPr>
            <a:xfrm>
              <a:off x="1391834" y="3798147"/>
              <a:ext cx="1983965" cy="461665"/>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Director, </a:t>
              </a:r>
              <a:r>
                <a:rPr lang="en-US" sz="1344" kern="1200">
                  <a:solidFill>
                    <a:srgbClr val="000000"/>
                  </a:solidFill>
                  <a:latin typeface="Aptos" panose="020B0004020202020204" pitchFamily="34" charset="0"/>
                  <a:ea typeface="+mn-ea"/>
                  <a:cs typeface="+mn-cs"/>
                </a:rPr>
                <a:t>Center for Wildlife Sustainability Research</a:t>
              </a:r>
              <a:endParaRPr lang="en-US" sz="1200"/>
            </a:p>
          </p:txBody>
        </p:sp>
        <p:sp>
          <p:nvSpPr>
            <p:cNvPr id="41" name="TextBox 40">
              <a:extLst>
                <a:ext uri="{FF2B5EF4-FFF2-40B4-BE49-F238E27FC236}">
                  <a16:creationId xmlns:a16="http://schemas.microsoft.com/office/drawing/2014/main" id="{46083592-46DE-F9F4-5496-66D021378B0C}"/>
                </a:ext>
              </a:extLst>
            </p:cNvPr>
            <p:cNvSpPr txBox="1"/>
            <p:nvPr/>
          </p:nvSpPr>
          <p:spPr>
            <a:xfrm>
              <a:off x="3695196" y="2654223"/>
              <a:ext cx="1983965" cy="769441"/>
            </a:xfrm>
            <a:prstGeom prst="rect">
              <a:avLst/>
            </a:prstGeom>
            <a:noFill/>
          </p:spPr>
          <p:txBody>
            <a:bodyPr wrap="square" rtlCol="0">
              <a:spAutoFit/>
            </a:bodyPr>
            <a:lstStyle/>
            <a:p>
              <a:pPr algn="ctr" defTabSz="1024128">
                <a:spcAft>
                  <a:spcPts val="600"/>
                </a:spcAft>
              </a:pPr>
              <a:r>
                <a:rPr lang="en-US" sz="1232" kern="1200">
                  <a:solidFill>
                    <a:schemeClr val="tx1"/>
                  </a:solidFill>
                  <a:latin typeface="+mn-lt"/>
                  <a:ea typeface="+mn-ea"/>
                  <a:cs typeface="+mn-cs"/>
                </a:rPr>
                <a:t>Executive Director, SIU Research Park and Office of Innovation and Economic Development</a:t>
              </a:r>
              <a:endParaRPr lang="en-US" sz="1100"/>
            </a:p>
          </p:txBody>
        </p:sp>
        <p:sp>
          <p:nvSpPr>
            <p:cNvPr id="42" name="TextBox 41">
              <a:extLst>
                <a:ext uri="{FF2B5EF4-FFF2-40B4-BE49-F238E27FC236}">
                  <a16:creationId xmlns:a16="http://schemas.microsoft.com/office/drawing/2014/main" id="{E4B67916-F8EC-94A8-AB94-3C30A0BF331D}"/>
                </a:ext>
              </a:extLst>
            </p:cNvPr>
            <p:cNvSpPr txBox="1"/>
            <p:nvPr/>
          </p:nvSpPr>
          <p:spPr>
            <a:xfrm>
              <a:off x="6193578" y="2815683"/>
              <a:ext cx="1983965" cy="461665"/>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Director, Advanced Energy Institute</a:t>
              </a:r>
              <a:endParaRPr lang="en-US" sz="1200"/>
            </a:p>
          </p:txBody>
        </p:sp>
        <p:sp>
          <p:nvSpPr>
            <p:cNvPr id="43" name="TextBox 42">
              <a:extLst>
                <a:ext uri="{FF2B5EF4-FFF2-40B4-BE49-F238E27FC236}">
                  <a16:creationId xmlns:a16="http://schemas.microsoft.com/office/drawing/2014/main" id="{E0CE5C1D-F723-797E-D549-D1D89B0017EF}"/>
                </a:ext>
              </a:extLst>
            </p:cNvPr>
            <p:cNvSpPr txBox="1"/>
            <p:nvPr/>
          </p:nvSpPr>
          <p:spPr>
            <a:xfrm>
              <a:off x="8566040" y="2714502"/>
              <a:ext cx="1983965" cy="646331"/>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Director, </a:t>
              </a:r>
              <a:r>
                <a:rPr lang="en-US" sz="1344" kern="1200">
                  <a:solidFill>
                    <a:srgbClr val="000000"/>
                  </a:solidFill>
                  <a:latin typeface="Aptos" panose="020B0004020202020204" pitchFamily="34" charset="0"/>
                  <a:ea typeface="+mn-ea"/>
                  <a:cs typeface="+mn-cs"/>
                </a:rPr>
                <a:t>Center for Fisheries, Aquaculture, and Aquatic Sciences</a:t>
              </a:r>
              <a:endParaRPr lang="en-US" sz="1200"/>
            </a:p>
          </p:txBody>
        </p:sp>
        <p:sp>
          <p:nvSpPr>
            <p:cNvPr id="44" name="TextBox 43">
              <a:extLst>
                <a:ext uri="{FF2B5EF4-FFF2-40B4-BE49-F238E27FC236}">
                  <a16:creationId xmlns:a16="http://schemas.microsoft.com/office/drawing/2014/main" id="{FDA85E61-3523-9265-7217-FC9F027C669C}"/>
                </a:ext>
              </a:extLst>
            </p:cNvPr>
            <p:cNvSpPr txBox="1"/>
            <p:nvPr/>
          </p:nvSpPr>
          <p:spPr>
            <a:xfrm>
              <a:off x="3733584" y="3800486"/>
              <a:ext cx="1983965" cy="461665"/>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Director, Materials Technology Center</a:t>
              </a:r>
              <a:endParaRPr lang="en-US" sz="1200"/>
            </a:p>
          </p:txBody>
        </p:sp>
        <p:sp>
          <p:nvSpPr>
            <p:cNvPr id="45" name="TextBox 44">
              <a:extLst>
                <a:ext uri="{FF2B5EF4-FFF2-40B4-BE49-F238E27FC236}">
                  <a16:creationId xmlns:a16="http://schemas.microsoft.com/office/drawing/2014/main" id="{C682C468-122A-A95F-8D7F-ACBA2637B5D7}"/>
                </a:ext>
              </a:extLst>
            </p:cNvPr>
            <p:cNvSpPr txBox="1"/>
            <p:nvPr/>
          </p:nvSpPr>
          <p:spPr>
            <a:xfrm>
              <a:off x="6205864" y="3692523"/>
              <a:ext cx="1983965" cy="769441"/>
            </a:xfrm>
            <a:prstGeom prst="rect">
              <a:avLst/>
            </a:prstGeom>
            <a:noFill/>
          </p:spPr>
          <p:txBody>
            <a:bodyPr wrap="square" rtlCol="0">
              <a:spAutoFit/>
            </a:bodyPr>
            <a:lstStyle/>
            <a:p>
              <a:pPr algn="ctr" defTabSz="1024128">
                <a:spcAft>
                  <a:spcPts val="600"/>
                </a:spcAft>
              </a:pPr>
              <a:r>
                <a:rPr lang="en-US" sz="1232" kern="1200">
                  <a:solidFill>
                    <a:schemeClr val="tx1"/>
                  </a:solidFill>
                  <a:latin typeface="+mn-lt"/>
                  <a:ea typeface="+mn-ea"/>
                  <a:cs typeface="+mn-cs"/>
                </a:rPr>
                <a:t>Director, Meyers Institute for Interdisciplinary Research in Organic and Medicinal Chemistry</a:t>
              </a:r>
              <a:endParaRPr lang="en-US" sz="1100"/>
            </a:p>
          </p:txBody>
        </p:sp>
        <p:sp>
          <p:nvSpPr>
            <p:cNvPr id="46" name="TextBox 45">
              <a:extLst>
                <a:ext uri="{FF2B5EF4-FFF2-40B4-BE49-F238E27FC236}">
                  <a16:creationId xmlns:a16="http://schemas.microsoft.com/office/drawing/2014/main" id="{9BAE2C8A-A192-5DD3-B28F-77B085AB54BE}"/>
                </a:ext>
              </a:extLst>
            </p:cNvPr>
            <p:cNvSpPr txBox="1"/>
            <p:nvPr/>
          </p:nvSpPr>
          <p:spPr>
            <a:xfrm>
              <a:off x="8599821" y="3830938"/>
              <a:ext cx="1983965" cy="461665"/>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Director, Southern Illinois Cannabis Science Center</a:t>
              </a:r>
              <a:endParaRPr lang="en-US" sz="1200"/>
            </a:p>
          </p:txBody>
        </p:sp>
        <p:sp>
          <p:nvSpPr>
            <p:cNvPr id="47" name="Rectangle 46">
              <a:extLst>
                <a:ext uri="{FF2B5EF4-FFF2-40B4-BE49-F238E27FC236}">
                  <a16:creationId xmlns:a16="http://schemas.microsoft.com/office/drawing/2014/main" id="{35A35F62-2B7F-5968-2A34-78FECCF299AA}"/>
                </a:ext>
              </a:extLst>
            </p:cNvPr>
            <p:cNvSpPr/>
            <p:nvPr/>
          </p:nvSpPr>
          <p:spPr>
            <a:xfrm>
              <a:off x="1336548" y="4774722"/>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 name="Rectangle 47">
              <a:extLst>
                <a:ext uri="{FF2B5EF4-FFF2-40B4-BE49-F238E27FC236}">
                  <a16:creationId xmlns:a16="http://schemas.microsoft.com/office/drawing/2014/main" id="{D7C93A96-F80F-C8E3-C201-7436316972F6}"/>
                </a:ext>
              </a:extLst>
            </p:cNvPr>
            <p:cNvSpPr/>
            <p:nvPr/>
          </p:nvSpPr>
          <p:spPr>
            <a:xfrm>
              <a:off x="3695193" y="4774722"/>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 name="Rectangle 48">
              <a:extLst>
                <a:ext uri="{FF2B5EF4-FFF2-40B4-BE49-F238E27FC236}">
                  <a16:creationId xmlns:a16="http://schemas.microsoft.com/office/drawing/2014/main" id="{7B5026CF-A165-B2E4-CB33-7D0705885242}"/>
                </a:ext>
              </a:extLst>
            </p:cNvPr>
            <p:cNvSpPr/>
            <p:nvPr/>
          </p:nvSpPr>
          <p:spPr>
            <a:xfrm>
              <a:off x="6121402" y="4774724"/>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Rectangle 49">
              <a:extLst>
                <a:ext uri="{FF2B5EF4-FFF2-40B4-BE49-F238E27FC236}">
                  <a16:creationId xmlns:a16="http://schemas.microsoft.com/office/drawing/2014/main" id="{9857FC7E-0E04-CD29-5ECF-323F9C56A5A5}"/>
                </a:ext>
              </a:extLst>
            </p:cNvPr>
            <p:cNvSpPr/>
            <p:nvPr/>
          </p:nvSpPr>
          <p:spPr>
            <a:xfrm>
              <a:off x="8480046" y="4774723"/>
              <a:ext cx="2137522" cy="752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1" name="Straight Connector 50">
              <a:extLst>
                <a:ext uri="{FF2B5EF4-FFF2-40B4-BE49-F238E27FC236}">
                  <a16:creationId xmlns:a16="http://schemas.microsoft.com/office/drawing/2014/main" id="{668ADD81-9C39-699B-7492-C51DA9237EDD}"/>
                </a:ext>
              </a:extLst>
            </p:cNvPr>
            <p:cNvCxnSpPr>
              <a:cxnSpLocks/>
            </p:cNvCxnSpPr>
            <p:nvPr/>
          </p:nvCxnSpPr>
          <p:spPr>
            <a:xfrm>
              <a:off x="2399167" y="4627528"/>
              <a:ext cx="72156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675EF77-4693-14DC-C8EA-6A2A1B17A38B}"/>
                </a:ext>
              </a:extLst>
            </p:cNvPr>
            <p:cNvCxnSpPr>
              <a:cxnSpLocks/>
            </p:cNvCxnSpPr>
            <p:nvPr/>
          </p:nvCxnSpPr>
          <p:spPr>
            <a:xfrm>
              <a:off x="2396097" y="4617877"/>
              <a:ext cx="0" cy="1701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C463CAA-BE89-A5A1-A09C-5954FB5053A8}"/>
                </a:ext>
              </a:extLst>
            </p:cNvPr>
            <p:cNvCxnSpPr>
              <a:cxnSpLocks/>
            </p:cNvCxnSpPr>
            <p:nvPr/>
          </p:nvCxnSpPr>
          <p:spPr>
            <a:xfrm>
              <a:off x="4707139" y="4622703"/>
              <a:ext cx="0" cy="1701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9E6BAEB-8ADD-D9EB-313A-2883AFDFCF8C}"/>
                </a:ext>
              </a:extLst>
            </p:cNvPr>
            <p:cNvCxnSpPr>
              <a:cxnSpLocks/>
            </p:cNvCxnSpPr>
            <p:nvPr/>
          </p:nvCxnSpPr>
          <p:spPr>
            <a:xfrm>
              <a:off x="7197846" y="4622703"/>
              <a:ext cx="0" cy="1701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92D642F-C3F8-3BC1-070C-27845E4126B6}"/>
                </a:ext>
              </a:extLst>
            </p:cNvPr>
            <p:cNvCxnSpPr>
              <a:cxnSpLocks/>
            </p:cNvCxnSpPr>
            <p:nvPr/>
          </p:nvCxnSpPr>
          <p:spPr>
            <a:xfrm>
              <a:off x="9614840" y="4617877"/>
              <a:ext cx="0" cy="1701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661124F-F617-B306-E57C-800AEC1AC826}"/>
                </a:ext>
              </a:extLst>
            </p:cNvPr>
            <p:cNvSpPr txBox="1"/>
            <p:nvPr/>
          </p:nvSpPr>
          <p:spPr>
            <a:xfrm>
              <a:off x="1391833" y="4887528"/>
              <a:ext cx="1983965" cy="461665"/>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Director, </a:t>
              </a:r>
              <a:r>
                <a:rPr lang="en-US" sz="1344" kern="1200">
                  <a:solidFill>
                    <a:srgbClr val="000000"/>
                  </a:solidFill>
                  <a:latin typeface="Aptos" panose="020B0004020202020204" pitchFamily="34" charset="0"/>
                  <a:ea typeface="+mn-ea"/>
                  <a:cs typeface="+mn-cs"/>
                </a:rPr>
                <a:t>STEM Education Research Center</a:t>
              </a:r>
              <a:endParaRPr lang="en-US" sz="1200"/>
            </a:p>
          </p:txBody>
        </p:sp>
        <p:sp>
          <p:nvSpPr>
            <p:cNvPr id="57" name="TextBox 56">
              <a:extLst>
                <a:ext uri="{FF2B5EF4-FFF2-40B4-BE49-F238E27FC236}">
                  <a16:creationId xmlns:a16="http://schemas.microsoft.com/office/drawing/2014/main" id="{B05E7652-2170-085E-A23B-3242E2C96C01}"/>
                </a:ext>
              </a:extLst>
            </p:cNvPr>
            <p:cNvSpPr txBox="1"/>
            <p:nvPr/>
          </p:nvSpPr>
          <p:spPr>
            <a:xfrm>
              <a:off x="3781540" y="5021692"/>
              <a:ext cx="1983965" cy="276999"/>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Director, IMAGE Center</a:t>
              </a:r>
              <a:endParaRPr lang="en-US" sz="1200"/>
            </a:p>
          </p:txBody>
        </p:sp>
        <p:sp>
          <p:nvSpPr>
            <p:cNvPr id="58" name="TextBox 57">
              <a:extLst>
                <a:ext uri="{FF2B5EF4-FFF2-40B4-BE49-F238E27FC236}">
                  <a16:creationId xmlns:a16="http://schemas.microsoft.com/office/drawing/2014/main" id="{838DEB01-6EE1-B17E-7033-5E22CFBB40F0}"/>
                </a:ext>
              </a:extLst>
            </p:cNvPr>
            <p:cNvSpPr txBox="1"/>
            <p:nvPr/>
          </p:nvSpPr>
          <p:spPr>
            <a:xfrm>
              <a:off x="6205863" y="4935533"/>
              <a:ext cx="1983965" cy="430887"/>
            </a:xfrm>
            <a:prstGeom prst="rect">
              <a:avLst/>
            </a:prstGeom>
            <a:noFill/>
          </p:spPr>
          <p:txBody>
            <a:bodyPr wrap="square" rtlCol="0">
              <a:spAutoFit/>
            </a:bodyPr>
            <a:lstStyle/>
            <a:p>
              <a:pPr algn="ctr" defTabSz="1024128">
                <a:spcAft>
                  <a:spcPts val="600"/>
                </a:spcAft>
              </a:pPr>
              <a:r>
                <a:rPr lang="en-US" sz="1232" kern="1200">
                  <a:solidFill>
                    <a:schemeClr val="tx1"/>
                  </a:solidFill>
                  <a:latin typeface="+mn-lt"/>
                  <a:ea typeface="+mn-ea"/>
                  <a:cs typeface="+mn-cs"/>
                </a:rPr>
                <a:t>Director, Mass Spectrometry Facility</a:t>
              </a:r>
              <a:endParaRPr lang="en-US" sz="1100"/>
            </a:p>
          </p:txBody>
        </p:sp>
        <p:sp>
          <p:nvSpPr>
            <p:cNvPr id="59" name="TextBox 58">
              <a:extLst>
                <a:ext uri="{FF2B5EF4-FFF2-40B4-BE49-F238E27FC236}">
                  <a16:creationId xmlns:a16="http://schemas.microsoft.com/office/drawing/2014/main" id="{ADE72C1C-D6A8-F343-A4A6-348C10B0E9D6}"/>
                </a:ext>
              </a:extLst>
            </p:cNvPr>
            <p:cNvSpPr txBox="1"/>
            <p:nvPr/>
          </p:nvSpPr>
          <p:spPr>
            <a:xfrm>
              <a:off x="8523042" y="4938186"/>
              <a:ext cx="1983965" cy="461665"/>
            </a:xfrm>
            <a:prstGeom prst="rect">
              <a:avLst/>
            </a:prstGeom>
            <a:noFill/>
          </p:spPr>
          <p:txBody>
            <a:bodyPr wrap="square" rtlCol="0">
              <a:spAutoFit/>
            </a:bodyPr>
            <a:lstStyle/>
            <a:p>
              <a:pPr algn="ctr" defTabSz="1024128">
                <a:spcAft>
                  <a:spcPts val="600"/>
                </a:spcAft>
              </a:pPr>
              <a:r>
                <a:rPr lang="en-US" sz="1344" kern="1200">
                  <a:solidFill>
                    <a:schemeClr val="tx1"/>
                  </a:solidFill>
                  <a:latin typeface="+mn-lt"/>
                  <a:ea typeface="+mn-ea"/>
                  <a:cs typeface="+mn-cs"/>
                </a:rPr>
                <a:t>Director, Nuclear Magnetic Resonance Facility</a:t>
              </a:r>
              <a:endParaRPr lang="en-US" sz="1200"/>
            </a:p>
          </p:txBody>
        </p:sp>
      </p:grpSp>
    </p:spTree>
    <p:extLst>
      <p:ext uri="{BB962C8B-B14F-4D97-AF65-F5344CB8AC3E}">
        <p14:creationId xmlns:p14="http://schemas.microsoft.com/office/powerpoint/2010/main" val="272543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CF3C-DFAC-DDC6-6D3F-BFB37015CD34}"/>
              </a:ext>
            </a:extLst>
          </p:cNvPr>
          <p:cNvSpPr>
            <a:spLocks noGrp="1"/>
          </p:cNvSpPr>
          <p:nvPr>
            <p:ph type="title"/>
          </p:nvPr>
        </p:nvSpPr>
        <p:spPr>
          <a:xfrm>
            <a:off x="1044677" y="369798"/>
            <a:ext cx="10515600" cy="705950"/>
          </a:xfrm>
        </p:spPr>
        <p:txBody>
          <a:bodyPr lIns="91440" tIns="45720" rIns="91440" bIns="45720" anchor="t"/>
          <a:lstStyle/>
          <a:p>
            <a:r>
              <a:rPr lang="en-US" b="1" dirty="0">
                <a:ea typeface="Calibri Light"/>
                <a:cs typeface="Calibri Light"/>
              </a:rPr>
              <a:t>Faculty Professional Development</a:t>
            </a:r>
          </a:p>
        </p:txBody>
      </p:sp>
      <p:sp>
        <p:nvSpPr>
          <p:cNvPr id="6" name="Content Placeholder 5">
            <a:extLst>
              <a:ext uri="{FF2B5EF4-FFF2-40B4-BE49-F238E27FC236}">
                <a16:creationId xmlns:a16="http://schemas.microsoft.com/office/drawing/2014/main" id="{8283829B-A524-4BB8-A8BB-15AE40A71FE1}"/>
              </a:ext>
            </a:extLst>
          </p:cNvPr>
          <p:cNvSpPr>
            <a:spLocks noGrp="1"/>
          </p:cNvSpPr>
          <p:nvPr>
            <p:ph idx="1"/>
          </p:nvPr>
        </p:nvSpPr>
        <p:spPr>
          <a:xfrm>
            <a:off x="1369828" y="1273449"/>
            <a:ext cx="10515600" cy="5051208"/>
          </a:xfrm>
        </p:spPr>
        <p:txBody>
          <a:bodyPr>
            <a:normAutofit lnSpcReduction="10000"/>
          </a:bodyPr>
          <a:lstStyle/>
          <a:p>
            <a:endParaRPr lang="en-US" b="1" dirty="0"/>
          </a:p>
          <a:p>
            <a:r>
              <a:rPr lang="en-US" b="1" dirty="0"/>
              <a:t>Let’s Talk Research last year workshops:  </a:t>
            </a:r>
          </a:p>
          <a:p>
            <a:pPr lvl="1"/>
            <a:r>
              <a:rPr lang="en-US" dirty="0"/>
              <a:t>IRB 101 (x2)</a:t>
            </a:r>
          </a:p>
          <a:p>
            <a:pPr lvl="1"/>
            <a:r>
              <a:rPr lang="en-US" dirty="0"/>
              <a:t>The 3 Rs in Wildlife Research</a:t>
            </a:r>
          </a:p>
          <a:p>
            <a:pPr lvl="1"/>
            <a:r>
              <a:rPr lang="en-US" i="0" u="none" strike="noStrike" dirty="0">
                <a:solidFill>
                  <a:srgbClr val="333333"/>
                </a:solidFill>
                <a:effectLst/>
              </a:rPr>
              <a:t>How I learned to be a Mentor: A conversation of faculty experiences in mentoring students (x2)</a:t>
            </a:r>
          </a:p>
          <a:p>
            <a:pPr lvl="1"/>
            <a:r>
              <a:rPr lang="en-US" i="0" u="none" strike="noStrike" dirty="0">
                <a:solidFill>
                  <a:srgbClr val="242424"/>
                </a:solidFill>
                <a:effectLst/>
              </a:rPr>
              <a:t>Promoting Responsible Research: Data Protection and Cybersecurity Fundamentals</a:t>
            </a:r>
          </a:p>
          <a:p>
            <a:pPr lvl="1"/>
            <a:r>
              <a:rPr lang="en-US" dirty="0"/>
              <a:t>ORCID and </a:t>
            </a:r>
            <a:r>
              <a:rPr lang="en-US" dirty="0" err="1"/>
              <a:t>SciENcv</a:t>
            </a:r>
            <a:endParaRPr lang="en-US" dirty="0"/>
          </a:p>
          <a:p>
            <a:pPr lvl="1"/>
            <a:r>
              <a:rPr lang="en-US" dirty="0"/>
              <a:t>Grant Writing Fundamentals</a:t>
            </a:r>
          </a:p>
          <a:p>
            <a:pPr lvl="1"/>
            <a:r>
              <a:rPr lang="en-US" i="0" u="none" strike="noStrike" dirty="0">
                <a:solidFill>
                  <a:srgbClr val="242424"/>
                </a:solidFill>
                <a:effectLst/>
              </a:rPr>
              <a:t>Introduction to Funded Research</a:t>
            </a:r>
            <a:endParaRPr lang="en-US" dirty="0"/>
          </a:p>
          <a:p>
            <a:pPr lvl="1"/>
            <a:r>
              <a:rPr lang="en-US" i="0" u="none" strike="noStrike" dirty="0">
                <a:solidFill>
                  <a:srgbClr val="333333"/>
                </a:solidFill>
                <a:effectLst/>
              </a:rPr>
              <a:t>Introduction to R&amp;D Funding through Illinois State Agencies</a:t>
            </a:r>
            <a:endParaRPr lang="en-US" dirty="0"/>
          </a:p>
          <a:p>
            <a:pPr lvl="1"/>
            <a:r>
              <a:rPr lang="en-US" dirty="0"/>
              <a:t>Early Career Faculty Research Funding</a:t>
            </a:r>
          </a:p>
          <a:p>
            <a:pPr lvl="1"/>
            <a:r>
              <a:rPr lang="en-US" i="0" u="none" strike="noStrike" dirty="0">
                <a:solidFill>
                  <a:srgbClr val="333333"/>
                </a:solidFill>
                <a:effectLst/>
              </a:rPr>
              <a:t>Navigating Disclosure Changes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75374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35427D-2B56-216B-E84F-85DF4C3642F6}"/>
              </a:ext>
            </a:extLst>
          </p:cNvPr>
          <p:cNvPicPr>
            <a:picLocks noGrp="1" noChangeAspect="1"/>
          </p:cNvPicPr>
          <p:nvPr>
            <p:ph idx="1"/>
          </p:nvPr>
        </p:nvPicPr>
        <p:blipFill>
          <a:blip r:embed="rId2"/>
          <a:stretch>
            <a:fillRect/>
          </a:stretch>
        </p:blipFill>
        <p:spPr>
          <a:xfrm>
            <a:off x="3698851" y="206256"/>
            <a:ext cx="4884310" cy="6328854"/>
          </a:xfrm>
          <a:prstGeom prst="rect">
            <a:avLst/>
          </a:prstGeom>
        </p:spPr>
      </p:pic>
      <p:sp>
        <p:nvSpPr>
          <p:cNvPr id="6" name="TextBox 5">
            <a:extLst>
              <a:ext uri="{FF2B5EF4-FFF2-40B4-BE49-F238E27FC236}">
                <a16:creationId xmlns:a16="http://schemas.microsoft.com/office/drawing/2014/main" id="{BC6661E0-06A2-9309-68BC-CFA719EE2038}"/>
              </a:ext>
            </a:extLst>
          </p:cNvPr>
          <p:cNvSpPr txBox="1"/>
          <p:nvPr/>
        </p:nvSpPr>
        <p:spPr>
          <a:xfrm>
            <a:off x="8978995" y="1127531"/>
            <a:ext cx="2213811" cy="369332"/>
          </a:xfrm>
          <a:prstGeom prst="rect">
            <a:avLst/>
          </a:prstGeom>
          <a:noFill/>
        </p:spPr>
        <p:txBody>
          <a:bodyPr wrap="square" rtlCol="0">
            <a:spAutoFit/>
          </a:bodyPr>
          <a:lstStyle/>
          <a:p>
            <a:r>
              <a:rPr lang="en-US" dirty="0"/>
              <a:t>There will be more.</a:t>
            </a:r>
          </a:p>
        </p:txBody>
      </p:sp>
    </p:spTree>
    <p:extLst>
      <p:ext uri="{BB962C8B-B14F-4D97-AF65-F5344CB8AC3E}">
        <p14:creationId xmlns:p14="http://schemas.microsoft.com/office/powerpoint/2010/main" val="135969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8AEA8-AD93-924D-B026-90272EAC1EA0}"/>
              </a:ext>
            </a:extLst>
          </p:cNvPr>
          <p:cNvSpPr>
            <a:spLocks noGrp="1"/>
          </p:cNvSpPr>
          <p:nvPr>
            <p:ph idx="1"/>
          </p:nvPr>
        </p:nvSpPr>
        <p:spPr>
          <a:xfrm>
            <a:off x="1465521" y="836796"/>
            <a:ext cx="10515600" cy="5330087"/>
          </a:xfrm>
        </p:spPr>
        <p:txBody>
          <a:bodyPr>
            <a:normAutofit fontScale="85000" lnSpcReduction="10000"/>
          </a:bodyPr>
          <a:lstStyle/>
          <a:p>
            <a:r>
              <a:rPr lang="en-US" dirty="0"/>
              <a:t>Hanover Research</a:t>
            </a:r>
          </a:p>
          <a:p>
            <a:pPr marL="457200" lvl="1" algn="just">
              <a:lnSpc>
                <a:spcPct val="107000"/>
              </a:lnSpc>
              <a:spcBef>
                <a:spcPts val="0"/>
              </a:spcBef>
              <a:spcAft>
                <a:spcPts val="800"/>
              </a:spcAft>
            </a:pPr>
            <a:r>
              <a:rPr lang="en-US" kern="100" dirty="0">
                <a:effectLst/>
                <a:ea typeface="Aptos" panose="020B0004020202020204" pitchFamily="34" charset="0"/>
                <a:cs typeface="Times New Roman" panose="02020603050405020304" pitchFamily="18" charset="0"/>
              </a:rPr>
              <a:t>The Office of the Vice Chancellor for Research at SIUC has partnered with Hanover Research to provide proposal review and revision services to faculty members seeking external funding.</a:t>
            </a:r>
          </a:p>
          <a:p>
            <a:pPr marL="457200" lvl="1">
              <a:lnSpc>
                <a:spcPct val="107000"/>
              </a:lnSpc>
              <a:spcBef>
                <a:spcPts val="0"/>
              </a:spcBef>
              <a:spcAft>
                <a:spcPts val="800"/>
              </a:spcAft>
            </a:pPr>
            <a:r>
              <a:rPr lang="en-US" kern="100" dirty="0">
                <a:effectLst/>
                <a:ea typeface="Aptos" panose="020B0004020202020204" pitchFamily="34" charset="0"/>
                <a:cs typeface="Times New Roman" panose="02020603050405020304" pitchFamily="18" charset="0"/>
              </a:rPr>
              <a:t>Hanover Research has extensive experience supporting both complex multi-PI and individual grants submitted to federal agencies like the National Institutes of Health (NIH) and the National Science Foundation (NSF), as well as private and non-profit foundations. This partnership aims to improve the quality of grant proposals and increase the success rate of funding awards.</a:t>
            </a:r>
          </a:p>
          <a:p>
            <a:pPr marL="457200" lvl="1" indent="0">
              <a:buNone/>
            </a:pPr>
            <a:endParaRPr lang="en-US" dirty="0"/>
          </a:p>
          <a:p>
            <a:r>
              <a:rPr lang="en-US" dirty="0"/>
              <a:t>We also have a </a:t>
            </a:r>
            <a:r>
              <a:rPr lang="en-US" i="1" dirty="0"/>
              <a:t>proposal mentor</a:t>
            </a:r>
            <a:r>
              <a:rPr lang="en-US" dirty="0"/>
              <a:t> team. </a:t>
            </a:r>
          </a:p>
          <a:p>
            <a:pPr lvl="1"/>
            <a:r>
              <a:rPr lang="en-US" b="0" i="0" u="none" strike="noStrike" dirty="0">
                <a:solidFill>
                  <a:srgbClr val="333333"/>
                </a:solidFill>
                <a:effectLst/>
              </a:rPr>
              <a:t>Faculty who are planning to submit proposals may contact a member for assistance in the preparation of a proposal. The mentor may agree to assist or not depending on their work responsibilities. If the mentor accepts, then they will work with the proposal team to improve the presentation of the work.</a:t>
            </a:r>
            <a:endParaRPr lang="en-US" dirty="0"/>
          </a:p>
          <a:p>
            <a:pPr marL="457200" lvl="1" indent="0">
              <a:buNone/>
            </a:pPr>
            <a:endParaRPr lang="en-US" dirty="0"/>
          </a:p>
          <a:p>
            <a:r>
              <a:rPr lang="en-US" dirty="0"/>
              <a:t>We are preparing an October </a:t>
            </a:r>
            <a:r>
              <a:rPr lang="en-US" i="1" dirty="0"/>
              <a:t>Research Discovery Workshop</a:t>
            </a:r>
          </a:p>
        </p:txBody>
      </p:sp>
    </p:spTree>
    <p:extLst>
      <p:ext uri="{BB962C8B-B14F-4D97-AF65-F5344CB8AC3E}">
        <p14:creationId xmlns:p14="http://schemas.microsoft.com/office/powerpoint/2010/main" val="107352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58E3-AC5D-1EF0-F724-F23E5AADD505}"/>
              </a:ext>
            </a:extLst>
          </p:cNvPr>
          <p:cNvSpPr>
            <a:spLocks noGrp="1"/>
          </p:cNvSpPr>
          <p:nvPr>
            <p:ph type="title"/>
          </p:nvPr>
        </p:nvSpPr>
        <p:spPr/>
        <p:txBody>
          <a:bodyPr/>
          <a:lstStyle/>
          <a:p>
            <a:r>
              <a:rPr lang="en-US" dirty="0"/>
              <a:t>Other Services</a:t>
            </a:r>
          </a:p>
        </p:txBody>
      </p:sp>
      <p:sp>
        <p:nvSpPr>
          <p:cNvPr id="3" name="Content Placeholder 2">
            <a:extLst>
              <a:ext uri="{FF2B5EF4-FFF2-40B4-BE49-F238E27FC236}">
                <a16:creationId xmlns:a16="http://schemas.microsoft.com/office/drawing/2014/main" id="{079054EE-7FAD-56F4-0D19-389DE95604A8}"/>
              </a:ext>
            </a:extLst>
          </p:cNvPr>
          <p:cNvSpPr>
            <a:spLocks noGrp="1"/>
          </p:cNvSpPr>
          <p:nvPr>
            <p:ph idx="1"/>
          </p:nvPr>
        </p:nvSpPr>
        <p:spPr>
          <a:xfrm>
            <a:off x="660019" y="1825625"/>
            <a:ext cx="11103428" cy="4351338"/>
          </a:xfrm>
        </p:spPr>
        <p:txBody>
          <a:bodyPr>
            <a:normAutofit lnSpcReduction="10000"/>
          </a:bodyPr>
          <a:lstStyle/>
          <a:p>
            <a:r>
              <a:rPr lang="en-US" dirty="0"/>
              <a:t>Replacement, purchase, and repair fund for equipment and facilities</a:t>
            </a:r>
          </a:p>
          <a:p>
            <a:r>
              <a:rPr lang="en-US" dirty="0"/>
              <a:t>Up to $750 to support faculty to present at conferences  - 63 supported last year</a:t>
            </a:r>
          </a:p>
          <a:p>
            <a:r>
              <a:rPr lang="en-US" dirty="0"/>
              <a:t>Will cover ½ of the costs to visit Funding agencies</a:t>
            </a:r>
          </a:p>
          <a:p>
            <a:r>
              <a:rPr lang="en-US" dirty="0"/>
              <a:t>Undergraduate research programs </a:t>
            </a:r>
          </a:p>
          <a:p>
            <a:pPr lvl="1"/>
            <a:r>
              <a:rPr lang="en-US" dirty="0"/>
              <a:t>REACH: Supports 25 students per year</a:t>
            </a:r>
          </a:p>
          <a:p>
            <a:pPr lvl="1"/>
            <a:r>
              <a:rPr lang="en-US" dirty="0"/>
              <a:t>Susan Thrasher undergraduate research program: Supports 6-10 students per year</a:t>
            </a:r>
          </a:p>
          <a:p>
            <a:r>
              <a:rPr lang="en-US" dirty="0"/>
              <a:t>Through the Graduate School:</a:t>
            </a:r>
          </a:p>
          <a:p>
            <a:pPr lvl="1"/>
            <a:r>
              <a:rPr lang="en-US" dirty="0"/>
              <a:t>Almost $850,000 in graduate student fellowships</a:t>
            </a:r>
          </a:p>
          <a:p>
            <a:pPr lvl="1"/>
            <a:r>
              <a:rPr lang="en-US" dirty="0"/>
              <a:t>Up to $500 for students to present at conferences – 65 supported last year</a:t>
            </a:r>
          </a:p>
        </p:txBody>
      </p:sp>
    </p:spTree>
    <p:extLst>
      <p:ext uri="{BB962C8B-B14F-4D97-AF65-F5344CB8AC3E}">
        <p14:creationId xmlns:p14="http://schemas.microsoft.com/office/powerpoint/2010/main" val="393337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121F"/>
        </a:solidFill>
        <a:effectLst/>
      </p:bgPr>
    </p:bg>
    <p:spTree>
      <p:nvGrpSpPr>
        <p:cNvPr id="1" name=""/>
        <p:cNvGrpSpPr/>
        <p:nvPr/>
      </p:nvGrpSpPr>
      <p:grpSpPr>
        <a:xfrm>
          <a:off x="0" y="0"/>
          <a:ext cx="0" cy="0"/>
          <a:chOff x="0" y="0"/>
          <a:chExt cx="0" cy="0"/>
        </a:xfrm>
      </p:grpSpPr>
      <p:sp>
        <p:nvSpPr>
          <p:cNvPr id="2" name="AutoShape 2"/>
          <p:cNvSpPr/>
          <p:nvPr/>
        </p:nvSpPr>
        <p:spPr>
          <a:xfrm rot="5400000">
            <a:off x="5460946" y="3389767"/>
            <a:ext cx="3007274" cy="0"/>
          </a:xfrm>
          <a:prstGeom prst="line">
            <a:avLst/>
          </a:prstGeom>
          <a:ln w="9525" cap="flat">
            <a:solidFill>
              <a:srgbClr val="E15269"/>
            </a:solidFill>
            <a:prstDash val="solid"/>
            <a:headEnd type="none" w="sm" len="sm"/>
            <a:tailEnd type="none" w="sm" len="sm"/>
          </a:ln>
        </p:spPr>
        <p:txBody>
          <a:bodyPr/>
          <a:lstStyle/>
          <a:p>
            <a:endParaRPr lang="en-US"/>
          </a:p>
        </p:txBody>
      </p:sp>
      <p:sp>
        <p:nvSpPr>
          <p:cNvPr id="3" name="Freeform 3"/>
          <p:cNvSpPr/>
          <p:nvPr/>
        </p:nvSpPr>
        <p:spPr>
          <a:xfrm rot="-6438648">
            <a:off x="-1097250" y="-2765607"/>
            <a:ext cx="4544343" cy="7296647"/>
          </a:xfrm>
          <a:custGeom>
            <a:avLst/>
            <a:gdLst/>
            <a:ahLst/>
            <a:cxnLst/>
            <a:rect l="l" t="t" r="r" b="b"/>
            <a:pathLst>
              <a:path w="6816515" h="10944970">
                <a:moveTo>
                  <a:pt x="0" y="0"/>
                </a:moveTo>
                <a:lnTo>
                  <a:pt x="6816515" y="0"/>
                </a:lnTo>
                <a:lnTo>
                  <a:pt x="6816515" y="10944970"/>
                </a:lnTo>
                <a:lnTo>
                  <a:pt x="0" y="10944970"/>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7513857" y="2302416"/>
            <a:ext cx="3992343" cy="2083719"/>
            <a:chOff x="0" y="66675"/>
            <a:chExt cx="7984686" cy="4167437"/>
          </a:xfrm>
        </p:grpSpPr>
        <p:sp>
          <p:nvSpPr>
            <p:cNvPr id="5" name="TextBox 5"/>
            <p:cNvSpPr txBox="1"/>
            <p:nvPr/>
          </p:nvSpPr>
          <p:spPr>
            <a:xfrm>
              <a:off x="0" y="66675"/>
              <a:ext cx="7984686" cy="3077765"/>
            </a:xfrm>
            <a:prstGeom prst="rect">
              <a:avLst/>
            </a:prstGeom>
          </p:spPr>
          <p:txBody>
            <a:bodyPr lIns="0" tIns="0" rIns="0" bIns="0" rtlCol="0" anchor="t">
              <a:spAutoFit/>
            </a:bodyPr>
            <a:lstStyle/>
            <a:p>
              <a:pPr defTabSz="609630">
                <a:lnSpc>
                  <a:spcPts val="6000"/>
                </a:lnSpc>
              </a:pPr>
              <a:r>
                <a:rPr lang="en-US" sz="6000" dirty="0">
                  <a:solidFill>
                    <a:srgbClr val="F4F4F4"/>
                  </a:solidFill>
                  <a:latin typeface="Telegraf"/>
                </a:rPr>
                <a:t>Q&amp;A Session</a:t>
              </a:r>
            </a:p>
          </p:txBody>
        </p:sp>
        <p:sp>
          <p:nvSpPr>
            <p:cNvPr id="6" name="TextBox 6"/>
            <p:cNvSpPr txBox="1"/>
            <p:nvPr/>
          </p:nvSpPr>
          <p:spPr>
            <a:xfrm>
              <a:off x="0" y="3713584"/>
              <a:ext cx="7984686" cy="520528"/>
            </a:xfrm>
            <a:prstGeom prst="rect">
              <a:avLst/>
            </a:prstGeom>
          </p:spPr>
          <p:txBody>
            <a:bodyPr lIns="0" tIns="0" rIns="0" bIns="0" rtlCol="0" anchor="t">
              <a:spAutoFit/>
            </a:bodyPr>
            <a:lstStyle/>
            <a:p>
              <a:pPr defTabSz="609630">
                <a:lnSpc>
                  <a:spcPts val="2166"/>
                </a:lnSpc>
              </a:pPr>
              <a:r>
                <a:rPr lang="en-US" sz="1666" dirty="0">
                  <a:solidFill>
                    <a:srgbClr val="F4F4F4"/>
                  </a:solidFill>
                  <a:latin typeface="Telegraf"/>
                </a:rPr>
                <a:t>Thank you for listening!</a:t>
              </a:r>
            </a:p>
          </p:txBody>
        </p:sp>
      </p:grpSp>
      <p:sp>
        <p:nvSpPr>
          <p:cNvPr id="7" name="Freeform 7"/>
          <p:cNvSpPr/>
          <p:nvPr/>
        </p:nvSpPr>
        <p:spPr>
          <a:xfrm rot="-8313720">
            <a:off x="8461951" y="3692014"/>
            <a:ext cx="4544343" cy="7296647"/>
          </a:xfrm>
          <a:custGeom>
            <a:avLst/>
            <a:gdLst/>
            <a:ahLst/>
            <a:cxnLst/>
            <a:rect l="l" t="t" r="r" b="b"/>
            <a:pathLst>
              <a:path w="6816515" h="10944970">
                <a:moveTo>
                  <a:pt x="0" y="0"/>
                </a:moveTo>
                <a:lnTo>
                  <a:pt x="6816515" y="0"/>
                </a:lnTo>
                <a:lnTo>
                  <a:pt x="6816515" y="10944970"/>
                </a:lnTo>
                <a:lnTo>
                  <a:pt x="0" y="10944970"/>
                </a:lnTo>
                <a:lnTo>
                  <a:pt x="0" y="0"/>
                </a:lnTo>
                <a:close/>
              </a:path>
            </a:pathLst>
          </a:custGeom>
          <a:blipFill>
            <a:blip r:embed="rId2">
              <a:alphaModFix amt="54000"/>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1" name="Picture 10" descr="People at meeting">
            <a:extLst>
              <a:ext uri="{FF2B5EF4-FFF2-40B4-BE49-F238E27FC236}">
                <a16:creationId xmlns:a16="http://schemas.microsoft.com/office/drawing/2014/main" id="{DD403385-C544-775F-8470-B5B3C86242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1586" y="1875240"/>
            <a:ext cx="4543581" cy="30290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51199638-232b-4aae-8a9b-56354ef16e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413B079850ED4A8146E0128B28009F" ma:contentTypeVersion="18" ma:contentTypeDescription="Create a new document." ma:contentTypeScope="" ma:versionID="94e55c1a9f60b995373865389c336556">
  <xsd:schema xmlns:xsd="http://www.w3.org/2001/XMLSchema" xmlns:xs="http://www.w3.org/2001/XMLSchema" xmlns:p="http://schemas.microsoft.com/office/2006/metadata/properties" xmlns:ns1="http://schemas.microsoft.com/sharepoint/v3" xmlns:ns3="7d46b174-38af-4ff6-b2d2-47eda22ce317" xmlns:ns4="51199638-232b-4aae-8a9b-56354ef16e07" targetNamespace="http://schemas.microsoft.com/office/2006/metadata/properties" ma:root="true" ma:fieldsID="6efd966d9263b8533dbbf7f1d2ab5378" ns1:_="" ns3:_="" ns4:_="">
    <xsd:import namespace="http://schemas.microsoft.com/sharepoint/v3"/>
    <xsd:import namespace="7d46b174-38af-4ff6-b2d2-47eda22ce317"/>
    <xsd:import namespace="51199638-232b-4aae-8a9b-56354ef16e0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1:_ip_UnifiedCompliancePolicyProperties" minOccurs="0"/>
                <xsd:element ref="ns1:_ip_UnifiedCompliancePolicyUIAction"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46b174-38af-4ff6-b2d2-47eda22ce3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199638-232b-4aae-8a9b-56354ef16e0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73039B-0FBF-4AF3-A1A2-2F8ED3137FF6}">
  <ds:schemaRefs>
    <ds:schemaRef ds:uri="http://schemas.microsoft.com/sharepoint/v3/contenttype/forms"/>
  </ds:schemaRefs>
</ds:datastoreItem>
</file>

<file path=customXml/itemProps2.xml><?xml version="1.0" encoding="utf-8"?>
<ds:datastoreItem xmlns:ds="http://schemas.openxmlformats.org/officeDocument/2006/customXml" ds:itemID="{B7F3C30D-81AB-4F0D-9F36-F7A13009E36F}">
  <ds:schemaRefs>
    <ds:schemaRef ds:uri="http://www.w3.org/XML/1998/namespace"/>
    <ds:schemaRef ds:uri="http://schemas.microsoft.com/office/2006/documentManagement/types"/>
    <ds:schemaRef ds:uri="51199638-232b-4aae-8a9b-56354ef16e07"/>
    <ds:schemaRef ds:uri="7d46b174-38af-4ff6-b2d2-47eda22ce317"/>
    <ds:schemaRef ds:uri="http://purl.org/dc/terms/"/>
    <ds:schemaRef ds:uri="http://purl.org/dc/elements/1.1/"/>
    <ds:schemaRef ds:uri="http://schemas.microsoft.com/sharepoint/v3"/>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DCC3D2E-B49B-4864-93FD-45BBCAEB65C0}">
  <ds:schemaRefs>
    <ds:schemaRef ds:uri="51199638-232b-4aae-8a9b-56354ef16e07"/>
    <ds:schemaRef ds:uri="7d46b174-38af-4ff6-b2d2-47eda22ce3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306</TotalTime>
  <Words>509</Words>
  <Application>Microsoft Office PowerPoint</Application>
  <PresentationFormat>Widescreen</PresentationFormat>
  <Paragraphs>61</Paragraphs>
  <Slides>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Aptos</vt:lpstr>
      <vt:lpstr>Arial</vt:lpstr>
      <vt:lpstr>Calibri</vt:lpstr>
      <vt:lpstr>Calibri Light</vt:lpstr>
      <vt:lpstr>Telegraf</vt:lpstr>
      <vt:lpstr>Office Theme</vt:lpstr>
      <vt:lpstr>1_Office Theme</vt:lpstr>
      <vt:lpstr>INTRO TO THE OFFICE OF THE VICE CHANCELLOR FOR RESEARCH</vt:lpstr>
      <vt:lpstr>Office of the Vice Chancellor For Research (and dean of the graduate school)</vt:lpstr>
      <vt:lpstr>PowerPoint Presentation</vt:lpstr>
      <vt:lpstr>Faculty Professional Development</vt:lpstr>
      <vt:lpstr>PowerPoint Presentation</vt:lpstr>
      <vt:lpstr>PowerPoint Presentation</vt:lpstr>
      <vt:lpstr>Other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Matzenbacher, Ashley M</dc:creator>
  <cp:lastModifiedBy>Lindenberg, Jacquelyn S</cp:lastModifiedBy>
  <cp:revision>26</cp:revision>
  <dcterms:created xsi:type="dcterms:W3CDTF">2023-08-29T17:06:12Z</dcterms:created>
  <dcterms:modified xsi:type="dcterms:W3CDTF">2024-09-03T21:16:40Z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0x01010079413B079850ED4A8146E0128B28009F</vt:lpwstr>
  </property>
</Properties>
</file>