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6"/>
  </p:notesMasterIdLst>
  <p:sldIdLst>
    <p:sldId id="273" r:id="rId6"/>
    <p:sldId id="290" r:id="rId7"/>
    <p:sldId id="344" r:id="rId8"/>
    <p:sldId id="289" r:id="rId9"/>
    <p:sldId id="343" r:id="rId10"/>
    <p:sldId id="293" r:id="rId11"/>
    <p:sldId id="345" r:id="rId12"/>
    <p:sldId id="346" r:id="rId13"/>
    <p:sldId id="347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C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3"/>
    <p:restoredTop sz="91786" autoAdjust="0"/>
  </p:normalViewPr>
  <p:slideViewPr>
    <p:cSldViewPr snapToGrid="0">
      <p:cViewPr varScale="1">
        <p:scale>
          <a:sx n="63" d="100"/>
          <a:sy n="63" d="100"/>
        </p:scale>
        <p:origin x="15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8E5F-4558-4B4B-94AB-B2261FCC9E7A}" type="datetimeFigureOut"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314C-1621-44E6-A8EB-6B2742D25D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D3BA-8105-4952-AE59-038F6B1B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88957-4400-45E0-92F9-5DD9EF06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0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E6CE-E733-4211-8177-508FDCC9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362"/>
            <a:ext cx="10515600" cy="7323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81F5C-7882-4FEF-BF43-BCDB7AB96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64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ECAEB-C334-439C-8C8C-3B41AC6A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9DD2F-3080-4FB3-97DE-68B063B8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0991-87D9-4D7E-BB00-CD6B6E31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CF1E0-5399-4EFA-9F80-1472E17C0C2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B05E-1FBE-45D0-A817-59CCB837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2938-3C32-4432-9399-D257DD77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15272-FEAC-4C5E-B7A6-9DAB4E7F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1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7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8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CAEE-26D8-4A63-819E-C6F207BD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8"/>
            <a:ext cx="10515600" cy="7059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574B-A262-4609-A58B-A6CD7B1D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16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22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3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AFA2-CA1F-4165-931C-222AFEED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93B7-23E0-4BA7-9583-A5F259F0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E41B-B893-430A-B860-7E4B87A9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154"/>
            <a:ext cx="10515600" cy="72353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154E-12EC-4749-9D1B-D543DD1C2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4783B-1FF3-4469-B088-E790283D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5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3243-1855-4EAA-AC7B-7AEF22AC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0777"/>
            <a:ext cx="10515600" cy="74991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572A-EFC6-4988-BF29-3ED85211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79CC6-8428-4FD6-BBC3-F3E7A5ABF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B9FAB-F746-4F62-8A21-4671E42D5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69CB-7863-46CE-B235-E8C3336D0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42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5068-ABE4-4040-9DCB-9A2E44E4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362"/>
            <a:ext cx="10515600" cy="7323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78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492A-5155-47D7-B28B-015F1551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A364-4D83-43B7-921F-B5A28652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4CE84-EBF1-48E7-838F-38B27698F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5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6085-8FA1-4877-89BF-B817708E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48A5C-FF2A-420C-9DDC-2C8520C4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D8705-54CC-44DE-BF7F-6AEBD53AF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9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271AE-8706-40F1-973B-0132AB04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4E5699-DCDB-416C-AF01-52E7E9B3B195}"/>
              </a:ext>
            </a:extLst>
          </p:cNvPr>
          <p:cNvSpPr/>
          <p:nvPr userDrawn="1"/>
        </p:nvSpPr>
        <p:spPr>
          <a:xfrm>
            <a:off x="1" y="6584604"/>
            <a:ext cx="12191999" cy="136698"/>
          </a:xfrm>
          <a:prstGeom prst="rect">
            <a:avLst/>
          </a:prstGeom>
          <a:solidFill>
            <a:srgbClr val="6C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BAC91F-205B-487A-AAA1-3DDD18FB948A}"/>
              </a:ext>
            </a:extLst>
          </p:cNvPr>
          <p:cNvSpPr/>
          <p:nvPr userDrawn="1"/>
        </p:nvSpPr>
        <p:spPr>
          <a:xfrm>
            <a:off x="1" y="6721302"/>
            <a:ext cx="12191999" cy="1366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75B14-1B23-4745-B30C-F0AB5EE6A4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964"/>
            <a:ext cx="1376218" cy="13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6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cresearch.siu.edu/research-support/research-centers.php" TargetMode="External"/><Relationship Id="rId2" Type="http://schemas.openxmlformats.org/officeDocument/2006/relationships/hyperlink" Target="https://vcresearch.siu.edu/research-support/support-facilitie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uilding next to a body of water&#10;&#10;Description automatically generated">
            <a:extLst>
              <a:ext uri="{FF2B5EF4-FFF2-40B4-BE49-F238E27FC236}">
                <a16:creationId xmlns:a16="http://schemas.microsoft.com/office/drawing/2014/main" id="{8C7013DE-1AC8-8E74-CFEB-1608703AE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" t="6484" r="266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1F9DD-EE0A-6B0B-B963-A73363C0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159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INTRO TO THE OFFICE OF THE VICE CHANCELLOR FOR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28A3-181C-D978-2781-228B3CCB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Date: Thursday, September 4, 2025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ACF7-DAB5-4841-BFFF-913C6667008E}"/>
              </a:ext>
            </a:extLst>
          </p:cNvPr>
          <p:cNvSpPr txBox="1"/>
          <p:nvPr/>
        </p:nvSpPr>
        <p:spPr>
          <a:xfrm>
            <a:off x="477980" y="556544"/>
            <a:ext cx="704088" cy="239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09055-10A9-4F7B-A297-1BB2A3E7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28900"/>
            <a:ext cx="1410762" cy="1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1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5460946" y="3389767"/>
            <a:ext cx="3007274" cy="0"/>
          </a:xfrm>
          <a:prstGeom prst="line">
            <a:avLst/>
          </a:prstGeom>
          <a:ln w="9525" cap="flat">
            <a:solidFill>
              <a:srgbClr val="E1526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438648">
            <a:off x="-1097250" y="-2765607"/>
            <a:ext cx="4544343" cy="7296647"/>
          </a:xfrm>
          <a:custGeom>
            <a:avLst/>
            <a:gdLst/>
            <a:ahLst/>
            <a:cxnLst/>
            <a:rect l="l" t="t" r="r" b="b"/>
            <a:pathLst>
              <a:path w="6816515" h="10944970">
                <a:moveTo>
                  <a:pt x="0" y="0"/>
                </a:moveTo>
                <a:lnTo>
                  <a:pt x="6816515" y="0"/>
                </a:lnTo>
                <a:lnTo>
                  <a:pt x="6816515" y="10944970"/>
                </a:lnTo>
                <a:lnTo>
                  <a:pt x="0" y="10944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513857" y="2302416"/>
            <a:ext cx="3992343" cy="2083719"/>
            <a:chOff x="0" y="66675"/>
            <a:chExt cx="7984686" cy="4167437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7984686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6000"/>
                </a:lnSpc>
              </a:pPr>
              <a:r>
                <a:rPr lang="en-US" sz="6000" dirty="0">
                  <a:solidFill>
                    <a:srgbClr val="F4F4F4"/>
                  </a:solidFill>
                  <a:latin typeface="Telegraf"/>
                </a:rPr>
                <a:t>Q&amp;A Session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13584"/>
              <a:ext cx="7984686" cy="520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166"/>
                </a:lnSpc>
              </a:pPr>
              <a:r>
                <a:rPr lang="en-US" sz="1666" dirty="0">
                  <a:solidFill>
                    <a:srgbClr val="F4F4F4"/>
                  </a:solidFill>
                  <a:latin typeface="Telegraf"/>
                </a:rPr>
                <a:t>Thank you for listening!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8313720">
            <a:off x="8461951" y="3692014"/>
            <a:ext cx="4544343" cy="7296647"/>
          </a:xfrm>
          <a:custGeom>
            <a:avLst/>
            <a:gdLst/>
            <a:ahLst/>
            <a:cxnLst/>
            <a:rect l="l" t="t" r="r" b="b"/>
            <a:pathLst>
              <a:path w="6816515" h="10944970">
                <a:moveTo>
                  <a:pt x="0" y="0"/>
                </a:moveTo>
                <a:lnTo>
                  <a:pt x="6816515" y="0"/>
                </a:lnTo>
                <a:lnTo>
                  <a:pt x="6816515" y="10944970"/>
                </a:lnTo>
                <a:lnTo>
                  <a:pt x="0" y="10944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People at meeting">
            <a:extLst>
              <a:ext uri="{FF2B5EF4-FFF2-40B4-BE49-F238E27FC236}">
                <a16:creationId xmlns:a16="http://schemas.microsoft.com/office/drawing/2014/main" id="{DD403385-C544-775F-8470-B5B3C8624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86" y="1875240"/>
            <a:ext cx="4543581" cy="302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AC66-DFD7-E56F-B1E9-7A427B00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Office of the Vice Chancellor For Research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sz="1200" b="1" dirty="0">
                <a:ea typeface="Calibri Light"/>
                <a:cs typeface="Calibri Light"/>
              </a:rPr>
              <a:t>(and dean of the graduate school)</a:t>
            </a:r>
          </a:p>
        </p:txBody>
      </p:sp>
    </p:spTree>
    <p:extLst>
      <p:ext uri="{BB962C8B-B14F-4D97-AF65-F5344CB8AC3E}">
        <p14:creationId xmlns:p14="http://schemas.microsoft.com/office/powerpoint/2010/main" val="135138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ontent Placeholder 60">
            <a:extLst>
              <a:ext uri="{FF2B5EF4-FFF2-40B4-BE49-F238E27FC236}">
                <a16:creationId xmlns:a16="http://schemas.microsoft.com/office/drawing/2014/main" id="{90AF8B46-7D41-38ED-B4AD-A5B99D4050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42664" y="-1166822"/>
            <a:ext cx="11447362" cy="8863623"/>
          </a:xfrm>
          <a:noFill/>
        </p:spPr>
      </p:pic>
    </p:spTree>
    <p:extLst>
      <p:ext uri="{BB962C8B-B14F-4D97-AF65-F5344CB8AC3E}">
        <p14:creationId xmlns:p14="http://schemas.microsoft.com/office/powerpoint/2010/main" val="272543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F3C-DFAC-DDC6-6D3F-BFB37015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7" y="369798"/>
            <a:ext cx="10515600" cy="705950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Calibri Light"/>
                <a:cs typeface="Calibri Light"/>
              </a:rPr>
              <a:t>Faculty Professional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3829B-A524-4BB8-A8BB-15AE40A7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828" y="1273449"/>
            <a:ext cx="10515600" cy="5051208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Recent Let’s Talk Research workshops:  </a:t>
            </a:r>
          </a:p>
          <a:p>
            <a:pPr lvl="1"/>
            <a:r>
              <a:rPr lang="en-US" dirty="0"/>
              <a:t>IRB 101</a:t>
            </a:r>
          </a:p>
          <a:p>
            <a:pPr lvl="1"/>
            <a:r>
              <a:rPr lang="en-US" dirty="0"/>
              <a:t>Connecting with Industry and Funding Opportunities: Faculty Experiences </a:t>
            </a:r>
          </a:p>
          <a:p>
            <a:pPr lvl="1"/>
            <a:r>
              <a:rPr lang="en-US" dirty="0"/>
              <a:t>Beyond the NSF</a:t>
            </a:r>
          </a:p>
          <a:p>
            <a:pPr lvl="1"/>
            <a:r>
              <a:rPr lang="en-US" dirty="0"/>
              <a:t>Conducting IACUC Required Literature Searches</a:t>
            </a:r>
          </a:p>
          <a:p>
            <a:pPr lvl="1"/>
            <a:r>
              <a:rPr lang="en-US" dirty="0"/>
              <a:t>HIPAA Research Essentials: Research Data, Authorizations, and the IRB</a:t>
            </a:r>
          </a:p>
          <a:p>
            <a:pPr lvl="1"/>
            <a:r>
              <a:rPr lang="en-US" dirty="0"/>
              <a:t>Promoting Responsible Research: Data Protection and Cybersecurity Fundamentals</a:t>
            </a:r>
          </a:p>
          <a:p>
            <a:pPr lvl="1"/>
            <a:r>
              <a:rPr lang="en-US" i="0" u="none" strike="noStrike" dirty="0">
                <a:solidFill>
                  <a:srgbClr val="333333"/>
                </a:solidFill>
                <a:effectLst/>
              </a:rPr>
              <a:t>How I learned to be a Mentor: A conversation of faculty experiences in mentoring students</a:t>
            </a:r>
          </a:p>
          <a:p>
            <a:pPr lvl="1"/>
            <a:r>
              <a:rPr lang="en-US" i="0" u="none" strike="noStrike" dirty="0">
                <a:solidFill>
                  <a:srgbClr val="333333"/>
                </a:solidFill>
                <a:effectLst/>
              </a:rPr>
              <a:t>Introduction to R&amp;D Funding through Illinois State Agencies</a:t>
            </a:r>
            <a:endParaRPr lang="en-US" dirty="0"/>
          </a:p>
          <a:p>
            <a:pPr lvl="1"/>
            <a:r>
              <a:rPr lang="en-US" dirty="0"/>
              <a:t>Early Career Faculty Research Funding</a:t>
            </a:r>
          </a:p>
          <a:p>
            <a:pPr lvl="1"/>
            <a:r>
              <a:rPr lang="en-US" i="0" u="none" strike="noStrike" dirty="0">
                <a:solidFill>
                  <a:srgbClr val="333333"/>
                </a:solidFill>
                <a:effectLst/>
              </a:rPr>
              <a:t>Navigating Disclosure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8625E-CC79-592E-566A-AEC5D3AB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28AD60-C99E-EDC3-5BED-D778B47C2F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4456254" y="111119"/>
            <a:ext cx="4977114" cy="6465369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661E0-06A2-9309-68BC-CFA719EE2038}"/>
              </a:ext>
            </a:extLst>
          </p:cNvPr>
          <p:cNvSpPr txBox="1"/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kern="1200">
                <a:latin typeface="+mn-lt"/>
                <a:ea typeface="+mn-ea"/>
                <a:cs typeface="+mn-cs"/>
              </a:rPr>
              <a:t>There will be more.</a:t>
            </a:r>
          </a:p>
        </p:txBody>
      </p:sp>
    </p:spTree>
    <p:extLst>
      <p:ext uri="{BB962C8B-B14F-4D97-AF65-F5344CB8AC3E}">
        <p14:creationId xmlns:p14="http://schemas.microsoft.com/office/powerpoint/2010/main" val="135969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58E3-AC5D-1EF0-F724-F23E5AAD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54EE-7FAD-56F4-0D19-389DE9560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19" y="1825625"/>
            <a:ext cx="1110342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Replacement, purchase, and repair fund for equipment and facilities</a:t>
            </a:r>
          </a:p>
          <a:p>
            <a:pPr lvl="1"/>
            <a:r>
              <a:rPr lang="en-US" dirty="0"/>
              <a:t>Over $350,000 spent last year</a:t>
            </a:r>
          </a:p>
          <a:p>
            <a:r>
              <a:rPr lang="en-US" dirty="0"/>
              <a:t>Up to $750 to support faculty to present at conferences</a:t>
            </a:r>
          </a:p>
          <a:p>
            <a:r>
              <a:rPr lang="en-US" dirty="0"/>
              <a:t>Will cover ½ of the costs to visit Funding agencies</a:t>
            </a:r>
          </a:p>
          <a:p>
            <a:r>
              <a:rPr lang="en-US" dirty="0"/>
              <a:t>Proposal mentor team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Faculty who are planning to submit proposals may contact a member for assistance in the preparation of a proposal. If the mentor accepts, then they will work with the proposal team to improve the presentation of the work.</a:t>
            </a:r>
            <a:endParaRPr lang="en-US" dirty="0"/>
          </a:p>
          <a:p>
            <a:r>
              <a:rPr lang="en-US" dirty="0"/>
              <a:t>Undergraduate research programs </a:t>
            </a:r>
          </a:p>
          <a:p>
            <a:pPr lvl="1"/>
            <a:r>
              <a:rPr lang="en-US" dirty="0"/>
              <a:t>REACH: Supports 25 students per year</a:t>
            </a:r>
          </a:p>
          <a:p>
            <a:pPr lvl="1"/>
            <a:r>
              <a:rPr lang="en-US" dirty="0"/>
              <a:t>Susan Thrasher undergraduate research program: Supports 6-10 students per year</a:t>
            </a:r>
          </a:p>
          <a:p>
            <a:r>
              <a:rPr lang="en-US" dirty="0"/>
              <a:t>Through the Graduate School:</a:t>
            </a:r>
          </a:p>
          <a:p>
            <a:pPr lvl="1"/>
            <a:r>
              <a:rPr lang="en-US" dirty="0"/>
              <a:t>Almost $850,000 in graduate student fellowships</a:t>
            </a:r>
          </a:p>
          <a:p>
            <a:pPr lvl="1"/>
            <a:r>
              <a:rPr lang="en-US" dirty="0"/>
              <a:t>Up to $500 for students to present at conferences – over 80 supported last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7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5AD9-07E6-2202-7F29-54D73DA0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CE98-6CDF-4137-6FBA-A6C8316DD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Grant</a:t>
            </a:r>
          </a:p>
          <a:p>
            <a:r>
              <a:rPr lang="en-US" dirty="0"/>
              <a:t>Collaborative System Grants</a:t>
            </a:r>
          </a:p>
          <a:p>
            <a:r>
              <a:rPr lang="en-US" dirty="0"/>
              <a:t>Proposal Development Support</a:t>
            </a:r>
          </a:p>
          <a:p>
            <a:r>
              <a:rPr lang="en-US" dirty="0"/>
              <a:t>From Centers</a:t>
            </a:r>
          </a:p>
        </p:txBody>
      </p:sp>
    </p:spTree>
    <p:extLst>
      <p:ext uri="{BB962C8B-B14F-4D97-AF65-F5344CB8AC3E}">
        <p14:creationId xmlns:p14="http://schemas.microsoft.com/office/powerpoint/2010/main" val="23312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E7C0-590A-1FD5-94AE-7F178FD1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Facilities and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2F852-202D-F295-66D2-459A9847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https://vcresearch.siu.edu/research-support/support-facilities.php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https://vcresearch.siu.edu/research-support/research-centers.php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8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D76-8378-8DF9-21C5-9DBED718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A73B-5FF2-0634-0CF2-2D8ACAE5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“class” on proposal writing</a:t>
            </a:r>
          </a:p>
          <a:p>
            <a:pPr lvl="1"/>
            <a:r>
              <a:rPr lang="en-US" dirty="0"/>
              <a:t>Details coming next week</a:t>
            </a:r>
          </a:p>
        </p:txBody>
      </p:sp>
    </p:spTree>
    <p:extLst>
      <p:ext uri="{BB962C8B-B14F-4D97-AF65-F5344CB8AC3E}">
        <p14:creationId xmlns:p14="http://schemas.microsoft.com/office/powerpoint/2010/main" val="117049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13B079850ED4A8146E0128B28009F" ma:contentTypeVersion="18" ma:contentTypeDescription="Create a new document." ma:contentTypeScope="" ma:versionID="94e55c1a9f60b995373865389c336556">
  <xsd:schema xmlns:xsd="http://www.w3.org/2001/XMLSchema" xmlns:xs="http://www.w3.org/2001/XMLSchema" xmlns:p="http://schemas.microsoft.com/office/2006/metadata/properties" xmlns:ns1="http://schemas.microsoft.com/sharepoint/v3" xmlns:ns3="7d46b174-38af-4ff6-b2d2-47eda22ce317" xmlns:ns4="51199638-232b-4aae-8a9b-56354ef16e07" targetNamespace="http://schemas.microsoft.com/office/2006/metadata/properties" ma:root="true" ma:fieldsID="6efd966d9263b8533dbbf7f1d2ab5378" ns1:_="" ns3:_="" ns4:_="">
    <xsd:import namespace="http://schemas.microsoft.com/sharepoint/v3"/>
    <xsd:import namespace="7d46b174-38af-4ff6-b2d2-47eda22ce317"/>
    <xsd:import namespace="51199638-232b-4aae-8a9b-56354ef16e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6b174-38af-4ff6-b2d2-47eda22ce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99638-232b-4aae-8a9b-56354ef16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1199638-232b-4aae-8a9b-56354ef16e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CC3D2E-B49B-4864-93FD-45BBCAEB65C0}">
  <ds:schemaRefs>
    <ds:schemaRef ds:uri="51199638-232b-4aae-8a9b-56354ef16e07"/>
    <ds:schemaRef ds:uri="7d46b174-38af-4ff6-b2d2-47eda22ce3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F3C30D-81AB-4F0D-9F36-F7A13009E36F}">
  <ds:schemaRefs>
    <ds:schemaRef ds:uri="http://www.w3.org/XML/1998/namespace"/>
    <ds:schemaRef ds:uri="http://schemas.microsoft.com/office/2006/documentManagement/types"/>
    <ds:schemaRef ds:uri="51199638-232b-4aae-8a9b-56354ef16e07"/>
    <ds:schemaRef ds:uri="7d46b174-38af-4ff6-b2d2-47eda22ce317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73039B-0FBF-4AF3-A1A2-2F8ED3137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320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Telegraf</vt:lpstr>
      <vt:lpstr>Office Theme</vt:lpstr>
      <vt:lpstr>1_Office Theme</vt:lpstr>
      <vt:lpstr>INTRO TO THE OFFICE OF THE VICE CHANCELLOR FOR RESEARCH</vt:lpstr>
      <vt:lpstr>Office of the Vice Chancellor For Research (and dean of the graduate school)</vt:lpstr>
      <vt:lpstr>PowerPoint Presentation</vt:lpstr>
      <vt:lpstr>Faculty Professional Development</vt:lpstr>
      <vt:lpstr>PowerPoint Presentation</vt:lpstr>
      <vt:lpstr>Some Services</vt:lpstr>
      <vt:lpstr>Seed Funding</vt:lpstr>
      <vt:lpstr>Shared Facilities and Centers</vt:lpstr>
      <vt:lpstr>Upcoming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Matzenbacher, Ashley M</dc:creator>
  <cp:lastModifiedBy>Lindenberg, Jacquelyn S</cp:lastModifiedBy>
  <cp:revision>37</cp:revision>
  <dcterms:created xsi:type="dcterms:W3CDTF">2023-08-29T17:06:12Z</dcterms:created>
  <dcterms:modified xsi:type="dcterms:W3CDTF">2025-09-09T19:12:35Z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0x01010079413B079850ED4A8146E0128B28009F</vt:lpwstr>
  </property>
</Properties>
</file>