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90" r:id="rId2"/>
    <p:sldMasterId id="2147483720" r:id="rId3"/>
    <p:sldMasterId id="2147483660" r:id="rId4"/>
    <p:sldMasterId id="2147483700" r:id="rId5"/>
    <p:sldMasterId id="2147483730" r:id="rId6"/>
    <p:sldMasterId id="2147483650" r:id="rId7"/>
    <p:sldMasterId id="2147483680" r:id="rId8"/>
    <p:sldMasterId id="2147483710" r:id="rId9"/>
  </p:sldMasterIdLst>
  <p:notesMasterIdLst>
    <p:notesMasterId r:id="rId38"/>
  </p:notesMasterIdLst>
  <p:handoutMasterIdLst>
    <p:handoutMasterId r:id="rId39"/>
  </p:handoutMasterIdLst>
  <p:sldIdLst>
    <p:sldId id="256" r:id="rId10"/>
    <p:sldId id="257" r:id="rId11"/>
    <p:sldId id="400" r:id="rId12"/>
    <p:sldId id="401" r:id="rId13"/>
    <p:sldId id="402" r:id="rId14"/>
    <p:sldId id="267" r:id="rId15"/>
    <p:sldId id="403" r:id="rId16"/>
    <p:sldId id="262" r:id="rId17"/>
    <p:sldId id="404" r:id="rId18"/>
    <p:sldId id="259" r:id="rId19"/>
    <p:sldId id="265" r:id="rId20"/>
    <p:sldId id="266" r:id="rId21"/>
    <p:sldId id="268" r:id="rId22"/>
    <p:sldId id="405" r:id="rId23"/>
    <p:sldId id="263" r:id="rId24"/>
    <p:sldId id="264" r:id="rId25"/>
    <p:sldId id="409" r:id="rId26"/>
    <p:sldId id="410" r:id="rId27"/>
    <p:sldId id="412" r:id="rId28"/>
    <p:sldId id="413" r:id="rId29"/>
    <p:sldId id="411" r:id="rId30"/>
    <p:sldId id="414" r:id="rId31"/>
    <p:sldId id="394" r:id="rId32"/>
    <p:sldId id="406" r:id="rId33"/>
    <p:sldId id="407" r:id="rId34"/>
    <p:sldId id="398" r:id="rId35"/>
    <p:sldId id="408" r:id="rId36"/>
    <p:sldId id="2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BF08E-D219-830B-977F-83CEE6FAC687}" v="50" dt="2025-04-17T17:31:2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38" autoAdjust="0"/>
    <p:restoredTop sz="94668"/>
  </p:normalViewPr>
  <p:slideViewPr>
    <p:cSldViewPr showGuides="1">
      <p:cViewPr varScale="1">
        <p:scale>
          <a:sx n="64" d="100"/>
          <a:sy n="64" d="100"/>
        </p:scale>
        <p:origin x="1488" y="78"/>
      </p:cViewPr>
      <p:guideLst>
        <p:guide orient="horz" pos="2160"/>
        <p:guide pos="3840"/>
      </p:guideLst>
    </p:cSldViewPr>
  </p:slideViewPr>
  <p:notesTextViewPr>
    <p:cViewPr>
      <p:scale>
        <a:sx n="1" d="1"/>
        <a:sy n="1" d="1"/>
      </p:scale>
      <p:origin x="0" y="0"/>
    </p:cViewPr>
  </p:notesTextViewPr>
  <p:notesViewPr>
    <p:cSldViewPr showGuides="1">
      <p:cViewPr varScale="1">
        <p:scale>
          <a:sx n="171" d="100"/>
          <a:sy n="171" d="100"/>
        </p:scale>
        <p:origin x="6552" y="176"/>
      </p:cViewPr>
      <p:guideLst/>
    </p:cSldViewPr>
  </p:notesViewPr>
  <p:gridSpacing cx="57150" cy="5715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42A7F4-DCE4-FF44-C00C-2BA1534947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C81B31-23B3-EDEC-91CB-5A0E4DA25A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227317-E66C-7348-A22E-ED57EB59A2CF}" type="datetimeFigureOut">
              <a:rPr lang="en-US" smtClean="0"/>
              <a:t>4/23/2025</a:t>
            </a:fld>
            <a:endParaRPr lang="en-US"/>
          </a:p>
        </p:txBody>
      </p:sp>
      <p:sp>
        <p:nvSpPr>
          <p:cNvPr id="4" name="Footer Placeholder 3">
            <a:extLst>
              <a:ext uri="{FF2B5EF4-FFF2-40B4-BE49-F238E27FC236}">
                <a16:creationId xmlns:a16="http://schemas.microsoft.com/office/drawing/2014/main" id="{82D7E651-743A-7CEC-47FB-412E683EA0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C4A599-1B34-BBB1-A4E6-71CC28D2E6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D8BE5-A7AA-AD41-9BAE-EEB88E81C29D}" type="slidenum">
              <a:rPr lang="en-US" smtClean="0"/>
              <a:t>‹#›</a:t>
            </a:fld>
            <a:endParaRPr lang="en-US"/>
          </a:p>
        </p:txBody>
      </p:sp>
    </p:spTree>
    <p:extLst>
      <p:ext uri="{BB962C8B-B14F-4D97-AF65-F5344CB8AC3E}">
        <p14:creationId xmlns:p14="http://schemas.microsoft.com/office/powerpoint/2010/main" val="14297900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7379D-1FCB-FD42-89F4-076C6B3C0FAA}"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24F7D-CBAE-374F-8BC9-91B1F565EEAF}" type="slidenum">
              <a:rPr lang="en-US" smtClean="0"/>
              <a:t>‹#›</a:t>
            </a:fld>
            <a:endParaRPr lang="en-US"/>
          </a:p>
        </p:txBody>
      </p:sp>
    </p:spTree>
    <p:extLst>
      <p:ext uri="{BB962C8B-B14F-4D97-AF65-F5344CB8AC3E}">
        <p14:creationId xmlns:p14="http://schemas.microsoft.com/office/powerpoint/2010/main" val="138969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A24F7D-CBAE-374F-8BC9-91B1F565EEAF}" type="slidenum">
              <a:rPr lang="en-US" smtClean="0"/>
              <a:t>3</a:t>
            </a:fld>
            <a:endParaRPr lang="en-US"/>
          </a:p>
        </p:txBody>
      </p:sp>
    </p:spTree>
    <p:extLst>
      <p:ext uri="{BB962C8B-B14F-4D97-AF65-F5344CB8AC3E}">
        <p14:creationId xmlns:p14="http://schemas.microsoft.com/office/powerpoint/2010/main" val="306317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A24F7D-CBAE-374F-8BC9-91B1F565EEAF}" type="slidenum">
              <a:rPr lang="en-US" smtClean="0"/>
              <a:t>6</a:t>
            </a:fld>
            <a:endParaRPr lang="en-US"/>
          </a:p>
        </p:txBody>
      </p:sp>
    </p:spTree>
    <p:extLst>
      <p:ext uri="{BB962C8B-B14F-4D97-AF65-F5344CB8AC3E}">
        <p14:creationId xmlns:p14="http://schemas.microsoft.com/office/powerpoint/2010/main" val="111957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9237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637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5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1701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02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77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933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29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871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1825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546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353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58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7551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318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3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0887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8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11613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4599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1364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8404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32364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350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733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27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825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3782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9030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7988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565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998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831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881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828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62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339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71466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2969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3375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089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273879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2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413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300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5999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062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3892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6818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8875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700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976524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174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19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6275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9519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933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70436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9495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58331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66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503632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0785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5816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567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68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342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6486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621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8D1D-AB9D-A977-E24C-000FD9C57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5FF5B-0A7F-F1B6-7F37-A511D4D2E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99165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B5B-B591-58E8-F426-6F2F4BA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6752-5802-4ECC-0F26-6CB0AA36E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706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85CF-12F1-ACB1-473C-D42FDB763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1EFD0-224B-BAB9-5F23-7625118341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48473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53E-0703-D6CD-6C3F-D9369BB90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07790-B089-AD21-6961-0F6AE8BBD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B342D-9B1B-6893-B9AB-B55462E11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581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AB70-3F01-C548-B292-C9F6693360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4A9E3-5EA4-33EA-EBDF-C7570ED7F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F782C-17F6-07BC-14EC-823492235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594FF-2F7E-EC76-3C84-FD9644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F8A86-37F8-54EE-E6FF-D80D6309A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064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C1F5-0A79-F58A-1F32-25EDF13F8C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944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3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0728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78D-EB21-02FF-EC84-D94688264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4E92C-5EB5-CBA5-FCDF-48CDBAA7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BE9E1-FCDF-51A4-E9FA-02DEF1548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3995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665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1CD2-F000-AAE7-A30A-288456EC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D1920-CCDF-1766-4C17-E00639584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E644D-2A02-6B76-E95F-591155EB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8142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7.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8.pn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9.pn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83649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3600" b="1" i="0" kern="1200">
          <a:solidFill>
            <a:schemeClr val="tx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0455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3600" b="1" i="0" kern="1200">
          <a:solidFill>
            <a:schemeClr val="bg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9035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914400" rtl="0" eaLnBrk="1" latinLnBrk="0" hangingPunct="1">
        <a:lnSpc>
          <a:spcPct val="90000"/>
        </a:lnSpc>
        <a:spcBef>
          <a:spcPct val="0"/>
        </a:spcBef>
        <a:buNone/>
        <a:defRPr sz="3600" b="1" i="0" kern="1200">
          <a:solidFill>
            <a:schemeClr val="bg1">
              <a:lumMod val="75000"/>
            </a:schemeClr>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lumMod val="85000"/>
            </a:schemeClr>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lumMod val="85000"/>
            </a:schemeClr>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lumMod val="85000"/>
            </a:schemeClr>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9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3600" b="1" i="0" kern="1200">
          <a:solidFill>
            <a:schemeClr val="tx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2951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3600" b="1" i="0" kern="1200">
          <a:solidFill>
            <a:schemeClr val="bg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194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400" rtl="0" eaLnBrk="1" latinLnBrk="0" hangingPunct="1">
        <a:lnSpc>
          <a:spcPct val="90000"/>
        </a:lnSpc>
        <a:spcBef>
          <a:spcPct val="0"/>
        </a:spcBef>
        <a:buNone/>
        <a:defRPr sz="3600" b="1" i="0" kern="1200">
          <a:solidFill>
            <a:schemeClr val="bg1">
              <a:lumMod val="75000"/>
            </a:schemeClr>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lumMod val="85000"/>
            </a:schemeClr>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lumMod val="85000"/>
            </a:schemeClr>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lumMod val="85000"/>
            </a:schemeClr>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03739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3600" b="1" i="0" kern="1200">
          <a:solidFill>
            <a:schemeClr val="tx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6155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3600" b="1" i="0" kern="1200">
          <a:solidFill>
            <a:schemeClr val="bg1"/>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EE9A0-E31A-0E03-D0B1-1297F2335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DD8D6-FE48-72C4-DE44-B0B1A6B42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503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914400" rtl="0" eaLnBrk="1" latinLnBrk="0" hangingPunct="1">
        <a:lnSpc>
          <a:spcPct val="90000"/>
        </a:lnSpc>
        <a:spcBef>
          <a:spcPct val="0"/>
        </a:spcBef>
        <a:buNone/>
        <a:defRPr sz="3600" b="1" i="0" kern="1200">
          <a:solidFill>
            <a:schemeClr val="bg1">
              <a:lumMod val="75000"/>
            </a:schemeClr>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lumMod val="85000"/>
            </a:schemeClr>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lumMod val="85000"/>
            </a:schemeClr>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lumMod val="85000"/>
            </a:schemeClr>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85000"/>
            </a:schemeClr>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nspires.nasapr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76A9-04CF-2202-CE96-D55FDFAEEAD4}"/>
              </a:ext>
            </a:extLst>
          </p:cNvPr>
          <p:cNvSpPr>
            <a:spLocks noGrp="1"/>
          </p:cNvSpPr>
          <p:nvPr>
            <p:ph type="ctrTitle"/>
          </p:nvPr>
        </p:nvSpPr>
        <p:spPr/>
        <p:txBody>
          <a:bodyPr>
            <a:noAutofit/>
          </a:bodyPr>
          <a:lstStyle/>
          <a:p>
            <a:r>
              <a:rPr lang="en-US" sz="4000" dirty="0"/>
              <a:t>LET'S TALK RESEARCH</a:t>
            </a:r>
            <a:br>
              <a:rPr lang="en-US" sz="4000" dirty="0"/>
            </a:br>
            <a:br>
              <a:rPr lang="en-US" sz="4000" dirty="0"/>
            </a:br>
            <a:r>
              <a:rPr lang="en-US" sz="4000" dirty="0"/>
              <a:t>Early Career Research Funding Opportunity Workshop</a:t>
            </a:r>
          </a:p>
        </p:txBody>
      </p:sp>
      <p:sp>
        <p:nvSpPr>
          <p:cNvPr id="3" name="Subtitle 2">
            <a:extLst>
              <a:ext uri="{FF2B5EF4-FFF2-40B4-BE49-F238E27FC236}">
                <a16:creationId xmlns:a16="http://schemas.microsoft.com/office/drawing/2014/main" id="{08ED44A0-F826-3737-3E9D-30D5998982DD}"/>
              </a:ext>
            </a:extLst>
          </p:cNvPr>
          <p:cNvSpPr>
            <a:spLocks noGrp="1"/>
          </p:cNvSpPr>
          <p:nvPr>
            <p:ph type="subTitle" idx="1"/>
          </p:nvPr>
        </p:nvSpPr>
        <p:spPr/>
        <p:txBody>
          <a:bodyPr anchor="ctr">
            <a:normAutofit/>
          </a:bodyPr>
          <a:lstStyle/>
          <a:p>
            <a:r>
              <a:rPr lang="en-US" sz="3200" b="1" dirty="0">
                <a:latin typeface="Avenir Next LT Pro Demi" panose="020B0504020202020204" pitchFamily="34" charset="77"/>
              </a:rPr>
              <a:t>Office of the Vice Chancellor for Research </a:t>
            </a:r>
          </a:p>
        </p:txBody>
      </p:sp>
      <p:sp>
        <p:nvSpPr>
          <p:cNvPr id="6" name="Subtitle 2">
            <a:extLst>
              <a:ext uri="{FF2B5EF4-FFF2-40B4-BE49-F238E27FC236}">
                <a16:creationId xmlns:a16="http://schemas.microsoft.com/office/drawing/2014/main" id="{F57474E8-BB6B-A291-64BD-05E5F6B4D0FE}"/>
              </a:ext>
            </a:extLst>
          </p:cNvPr>
          <p:cNvSpPr txBox="1">
            <a:spLocks/>
          </p:cNvSpPr>
          <p:nvPr/>
        </p:nvSpPr>
        <p:spPr>
          <a:xfrm>
            <a:off x="1524000" y="5639889"/>
            <a:ext cx="9144000" cy="6858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venir Next LT Pro" panose="020B0504020202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venir Next LT Pro" panose="020B0504020202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venir Next LT Pro" panose="020B0504020202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venir Next LT Pro" panose="020B0504020202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venir Next LT Pro" panose="020B0504020202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venir Next LT Pro Light" panose="020B0504020202020204" pitchFamily="34" charset="77"/>
              </a:rPr>
              <a:t>Presenter/Date/Info</a:t>
            </a:r>
          </a:p>
        </p:txBody>
      </p:sp>
    </p:spTree>
    <p:extLst>
      <p:ext uri="{BB962C8B-B14F-4D97-AF65-F5344CB8AC3E}">
        <p14:creationId xmlns:p14="http://schemas.microsoft.com/office/powerpoint/2010/main" val="182909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NASA ECF</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rmAutofit fontScale="92500" lnSpcReduction="10000"/>
          </a:bodyPr>
          <a:lstStyle/>
          <a:p>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Early Career Faculty (ECF) component of the </a:t>
            </a:r>
            <a:r>
              <a:rPr lang="en-US" sz="2000" b="1"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Space Technology</a:t>
            </a:r>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Program and the </a:t>
            </a:r>
            <a:r>
              <a:rPr lang="en-US" sz="2000" b="1"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ROSES</a:t>
            </a:r>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program awards grants to accredited U.S. universities on behalf of outstanding faculty researchers early in their careers. </a:t>
            </a:r>
          </a:p>
          <a:p>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ECF challenges early career faculty to examine the theoretical feasibility of ideas and approaches that are critical to making science, space travel, and exploration more effective, affordable, and sustainable. </a:t>
            </a:r>
          </a:p>
          <a:p>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Awards result from successful proposals to the ECF Appendix to the </a:t>
            </a:r>
            <a:r>
              <a:rPr lang="en-US" sz="2000" b="0" i="0" u="none" strike="noStrike"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SpaceTech</a:t>
            </a:r>
            <a:r>
              <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-REDDI NASA Research Announcement.  The ECF Appendix is expected to be released annually and will feature specific topics.</a:t>
            </a:r>
          </a:p>
          <a:p>
            <a:r>
              <a:rPr lang="en-US" sz="2000" b="0" i="0" u="none" strike="noStrike" dirty="0">
                <a:solidFill>
                  <a:srgbClr val="4A4A4A"/>
                </a:solidFill>
                <a:effectLst/>
                <a:latin typeface="Calibri" panose="020F0502020204030204" pitchFamily="34" charset="0"/>
                <a:ea typeface="Calibri" panose="020F0502020204030204" pitchFamily="34" charset="0"/>
                <a:cs typeface="Calibri" panose="020F0502020204030204" pitchFamily="34" charset="0"/>
              </a:rPr>
              <a:t>The proposed research must be led by a single, eligible principal investigator. The proposed principal investigator must be an untenured assistant professor on the tenure track at the time of award. They must be a U.S. citizen or have lawful status of permanent residency. Co-investigators are not permitted.</a:t>
            </a:r>
            <a:endParaRPr lang="en-US" sz="2000"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Space Technology LOI due in February; proposal due in April</a:t>
            </a:r>
          </a:p>
          <a:p>
            <a:r>
              <a:rPr lang="en-US" sz="2000"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ROSES proposals due January</a:t>
            </a:r>
          </a:p>
          <a:p>
            <a:r>
              <a:rPr lang="en-US" sz="2000" dirty="0">
                <a:latin typeface="Calibri" panose="020F0502020204030204" pitchFamily="34" charset="0"/>
                <a:ea typeface="Calibri" panose="020F0502020204030204" pitchFamily="34" charset="0"/>
                <a:cs typeface="Calibri" panose="020F0502020204030204" pitchFamily="34" charset="0"/>
              </a:rPr>
              <a:t>Up to $600,000 for 3 years</a:t>
            </a:r>
          </a:p>
          <a:p>
            <a:r>
              <a:rPr lang="en-US" sz="2000" dirty="0">
                <a:latin typeface="Calibri" panose="020F0502020204030204" pitchFamily="34" charset="0"/>
                <a:ea typeface="Calibri" panose="020F0502020204030204" pitchFamily="34" charset="0"/>
                <a:cs typeface="Calibri" panose="020F0502020204030204" pitchFamily="34" charset="0"/>
              </a:rPr>
              <a:t>Visit </a:t>
            </a:r>
            <a:r>
              <a:rPr lang="en-US" sz="2000" b="0" i="0" u="none" strike="noStrike" dirty="0">
                <a:solidFill>
                  <a:srgbClr val="444444"/>
                </a:solidFill>
                <a:effectLst/>
                <a:latin typeface="Calibri" panose="020F0502020204030204" pitchFamily="34" charset="0"/>
                <a:ea typeface="Calibri" panose="020F0502020204030204" pitchFamily="34" charset="0"/>
                <a:cs typeface="Calibri" panose="020F0502020204030204" pitchFamily="34" charset="0"/>
                <a:hlinkClick r:id="rId2"/>
              </a:rPr>
              <a:t>http://nspires.nasaprs.com</a:t>
            </a:r>
            <a:r>
              <a:rPr lang="en-US" sz="2000" b="0" i="0" u="none" strike="noStrike"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and/or </a:t>
            </a:r>
            <a:r>
              <a:rPr lang="en-US" sz="2000" b="0" i="0" u="none" strike="noStrike" dirty="0" err="1">
                <a:solidFill>
                  <a:srgbClr val="444444"/>
                </a:solidFill>
                <a:effectLst/>
                <a:latin typeface="Calibri" panose="020F0502020204030204" pitchFamily="34" charset="0"/>
                <a:ea typeface="Calibri" panose="020F0502020204030204" pitchFamily="34" charset="0"/>
                <a:cs typeface="Calibri" panose="020F0502020204030204" pitchFamily="34" charset="0"/>
              </a:rPr>
              <a:t>Grants.gov</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icture containing text, dark&#10;&#10;Description automatically generated">
            <a:extLst>
              <a:ext uri="{FF2B5EF4-FFF2-40B4-BE49-F238E27FC236}">
                <a16:creationId xmlns:a16="http://schemas.microsoft.com/office/drawing/2014/main" id="{8D5C3D9B-3D7A-7995-7E3F-00CCC32C4607}"/>
              </a:ext>
            </a:extLst>
          </p:cNvPr>
          <p:cNvPicPr>
            <a:picLocks noChangeAspect="1"/>
          </p:cNvPicPr>
          <p:nvPr/>
        </p:nvPicPr>
        <p:blipFill>
          <a:blip r:embed="rId3"/>
          <a:stretch>
            <a:fillRect/>
          </a:stretch>
        </p:blipFill>
        <p:spPr>
          <a:xfrm>
            <a:off x="8810155" y="267688"/>
            <a:ext cx="3192553" cy="1325563"/>
          </a:xfrm>
          <a:prstGeom prst="rect">
            <a:avLst/>
          </a:prstGeom>
        </p:spPr>
      </p:pic>
    </p:spTree>
    <p:extLst>
      <p:ext uri="{BB962C8B-B14F-4D97-AF65-F5344CB8AC3E}">
        <p14:creationId xmlns:p14="http://schemas.microsoft.com/office/powerpoint/2010/main" val="421386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normAutofit/>
          </a:bodyPr>
          <a:lstStyle/>
          <a:p>
            <a:r>
              <a:rPr lang="en-US" b="1" dirty="0"/>
              <a:t>NIH </a:t>
            </a:r>
            <a:r>
              <a:rPr lang="en-US" b="1" i="0" u="none" strike="noStrike" dirty="0">
                <a:effectLst/>
              </a:rPr>
              <a:t>Director's New </a:t>
            </a:r>
            <a:br>
              <a:rPr lang="en-US" b="1" i="0" u="none" strike="noStrike" dirty="0">
                <a:effectLst/>
              </a:rPr>
            </a:br>
            <a:r>
              <a:rPr lang="en-US" b="1" i="0" u="none" strike="noStrike" dirty="0">
                <a:effectLst/>
              </a:rPr>
              <a:t>Innovator Award</a:t>
            </a:r>
            <a:endParaRPr lang="en-US" dirty="0">
              <a:latin typeface="+mn-lt"/>
            </a:endParaRP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rmAutofit lnSpcReduction="10000"/>
          </a:bodyPr>
          <a:lstStyle/>
          <a:p>
            <a:pPr algn="l"/>
            <a:r>
              <a:rPr lang="en-US" dirty="0">
                <a:latin typeface="Calibri" panose="020F0502020204030204" pitchFamily="34" charset="0"/>
                <a:ea typeface="Calibri" panose="020F0502020204030204" pitchFamily="34" charset="0"/>
                <a:cs typeface="Calibri" panose="020F0502020204030204" pitchFamily="34" charset="0"/>
              </a:rPr>
              <a:t>NIH’s NIA </a:t>
            </a: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supports exceptionally creative early career investigators who propose innovative, high-impact projects in the biomedical, behavioral or social sciences within the NIH mission.</a:t>
            </a:r>
          </a:p>
          <a:p>
            <a:pPr algn="l">
              <a:buFont typeface="Arial" panose="020B0604020202020204" pitchFamily="34" charset="0"/>
              <a:buChar char="•"/>
            </a:pP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Single PI only</a:t>
            </a:r>
          </a:p>
          <a:p>
            <a:pPr algn="l">
              <a:buFont typeface="Arial" panose="020B0604020202020204" pitchFamily="34" charset="0"/>
              <a:buChar char="•"/>
            </a:pP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Must have completed doctoral degree or postgraduate clinical training within last 10 years and never received a substantial NIH independent research award</a:t>
            </a:r>
          </a:p>
          <a:p>
            <a:pPr algn="l">
              <a:buFont typeface="Arial" panose="020B0604020202020204" pitchFamily="34" charset="0"/>
              <a:buChar char="•"/>
            </a:pP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No preliminary data required</a:t>
            </a:r>
          </a:p>
          <a:p>
            <a:pPr algn="l">
              <a:buFont typeface="Arial" panose="020B0604020202020204" pitchFamily="34" charset="0"/>
              <a:buChar char="•"/>
            </a:pP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Minimum of 25% research effort</a:t>
            </a:r>
          </a:p>
          <a:p>
            <a:pPr algn="l">
              <a:buFont typeface="Arial" panose="020B0604020202020204" pitchFamily="34" charset="0"/>
              <a:buChar char="•"/>
            </a:pPr>
            <a:r>
              <a:rPr lang="en-US" i="0" u="none" strike="noStrike" dirty="0">
                <a:effectLst/>
                <a:latin typeface="Calibri" panose="020F0502020204030204" pitchFamily="34" charset="0"/>
                <a:ea typeface="Calibri" panose="020F0502020204030204" pitchFamily="34" charset="0"/>
                <a:cs typeface="Calibri" panose="020F0502020204030204" pitchFamily="34" charset="0"/>
              </a:rPr>
              <a:t>$1.5 million in direct costs for 2 years</a:t>
            </a:r>
          </a:p>
        </p:txBody>
      </p:sp>
      <p:pic>
        <p:nvPicPr>
          <p:cNvPr id="7" name="Picture 6" descr="A picture containing text&#10;&#10;Description automatically generated">
            <a:extLst>
              <a:ext uri="{FF2B5EF4-FFF2-40B4-BE49-F238E27FC236}">
                <a16:creationId xmlns:a16="http://schemas.microsoft.com/office/drawing/2014/main" id="{EB4D56D5-83C6-B208-0889-D72A4E651B74}"/>
              </a:ext>
            </a:extLst>
          </p:cNvPr>
          <p:cNvPicPr>
            <a:picLocks noChangeAspect="1"/>
          </p:cNvPicPr>
          <p:nvPr/>
        </p:nvPicPr>
        <p:blipFill>
          <a:blip r:embed="rId2"/>
          <a:stretch>
            <a:fillRect/>
          </a:stretch>
        </p:blipFill>
        <p:spPr>
          <a:xfrm>
            <a:off x="6819900" y="90801"/>
            <a:ext cx="5372100" cy="1054100"/>
          </a:xfrm>
          <a:prstGeom prst="rect">
            <a:avLst/>
          </a:prstGeom>
        </p:spPr>
      </p:pic>
    </p:spTree>
    <p:extLst>
      <p:ext uri="{BB962C8B-B14F-4D97-AF65-F5344CB8AC3E}">
        <p14:creationId xmlns:p14="http://schemas.microsoft.com/office/powerpoint/2010/main" val="115066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normAutofit/>
          </a:bodyPr>
          <a:lstStyle/>
          <a:p>
            <a:r>
              <a:rPr lang="en-US" b="1" dirty="0"/>
              <a:t>NIH Early Career Awards</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rmAutofit/>
          </a:bodyPr>
          <a:lstStyle/>
          <a:p>
            <a:pPr algn="l"/>
            <a:r>
              <a:rPr lang="en-US" sz="2400" i="0" u="none" strike="noStrike" dirty="0">
                <a:effectLst/>
                <a:latin typeface="Calibri" panose="020F0502020204030204" pitchFamily="34" charset="0"/>
                <a:ea typeface="Calibri" panose="020F0502020204030204" pitchFamily="34" charset="0"/>
                <a:cs typeface="Calibri" panose="020F0502020204030204" pitchFamily="34" charset="0"/>
              </a:rPr>
              <a:t>K01 – Mentored Research Scientist Development Award</a:t>
            </a:r>
          </a:p>
          <a:p>
            <a:r>
              <a:rPr lang="en-US" sz="2400" dirty="0">
                <a:latin typeface="Calibri" panose="020F0502020204030204" pitchFamily="34" charset="0"/>
                <a:ea typeface="Calibri" panose="020F0502020204030204" pitchFamily="34" charset="0"/>
                <a:cs typeface="Calibri" panose="020F0502020204030204" pitchFamily="34" charset="0"/>
              </a:rPr>
              <a:t>K08 - </a:t>
            </a:r>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t>Mentored Clinical Scientist Research Career Development Award</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i="0" u="none" strike="noStrike" dirty="0">
                <a:effectLst/>
                <a:latin typeface="Calibri" panose="020F0502020204030204" pitchFamily="34" charset="0"/>
                <a:ea typeface="Calibri" panose="020F0502020204030204" pitchFamily="34" charset="0"/>
                <a:cs typeface="Calibri" panose="020F0502020204030204" pitchFamily="34" charset="0"/>
              </a:rPr>
              <a:t>K23 - </a:t>
            </a:r>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t>Mentored Patient-Oriented Research Career Development Award</a:t>
            </a:r>
          </a:p>
          <a:p>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t>An application must include a strong and credible plan for the applicant's transition to research independence, including milestones, and evidence of significant institutional commitment to the continued development of the applicant as an independent researcher at the applicant institution. Applicants are expected to plan to apply for independent research support during the later years of their mentored career award.</a:t>
            </a:r>
          </a:p>
          <a:p>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t>By the time of award, the individual must be a citizen or a non-citizen national of the United States or have been lawfully admitted for permanent residence</a:t>
            </a:r>
          </a:p>
          <a:p>
            <a:pPr algn="l"/>
            <a:endParaRPr lang="en-US" sz="2400" i="0" u="none" strike="noStrike"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US" sz="2400" i="0" u="none" strike="noStrike"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EB4D56D5-83C6-B208-0889-D72A4E651B74}"/>
              </a:ext>
            </a:extLst>
          </p:cNvPr>
          <p:cNvPicPr>
            <a:picLocks noChangeAspect="1"/>
          </p:cNvPicPr>
          <p:nvPr/>
        </p:nvPicPr>
        <p:blipFill>
          <a:blip r:embed="rId2"/>
          <a:stretch>
            <a:fillRect/>
          </a:stretch>
        </p:blipFill>
        <p:spPr>
          <a:xfrm>
            <a:off x="6819900" y="90801"/>
            <a:ext cx="5372100" cy="1054100"/>
          </a:xfrm>
          <a:prstGeom prst="rect">
            <a:avLst/>
          </a:prstGeom>
        </p:spPr>
      </p:pic>
    </p:spTree>
    <p:extLst>
      <p:ext uri="{BB962C8B-B14F-4D97-AF65-F5344CB8AC3E}">
        <p14:creationId xmlns:p14="http://schemas.microsoft.com/office/powerpoint/2010/main" val="230505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normAutofit/>
          </a:bodyPr>
          <a:lstStyle/>
          <a:p>
            <a:r>
              <a:rPr lang="en-US" b="1" dirty="0"/>
              <a:t>Many Others</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United States Department of Agriculture (USDA), National </a:t>
            </a:r>
            <a:r>
              <a:rPr lang="en-US" sz="2400" dirty="0">
                <a:effectLst/>
                <a:latin typeface="Calibri" panose="020F0502020204030204" pitchFamily="34" charset="0"/>
                <a:ea typeface="Calibri" panose="020F0502020204030204" pitchFamily="34" charset="0"/>
                <a:cs typeface="Calibri" panose="020F0502020204030204" pitchFamily="34" charset="0"/>
              </a:rPr>
              <a:t>Institute of Food and </a:t>
            </a:r>
            <a:r>
              <a:rPr lang="en-US" sz="2400" dirty="0">
                <a:latin typeface="Calibri" panose="020F0502020204030204" pitchFamily="34" charset="0"/>
                <a:ea typeface="Calibri" panose="020F0502020204030204" pitchFamily="34" charset="0"/>
                <a:cs typeface="Calibri" panose="020F0502020204030204" pitchFamily="34" charset="0"/>
              </a:rPr>
              <a:t>Agriculture (NIFA): </a:t>
            </a:r>
            <a:r>
              <a:rPr lang="en-US" sz="2400" dirty="0">
                <a:effectLst/>
                <a:latin typeface="Calibri" panose="020F0502020204030204" pitchFamily="34" charset="0"/>
                <a:ea typeface="Calibri" panose="020F0502020204030204" pitchFamily="34" charset="0"/>
                <a:cs typeface="Calibri" panose="020F0502020204030204" pitchFamily="34" charset="0"/>
              </a:rPr>
              <a:t>Agriculture and Food Research Initiative (AFRI)</a:t>
            </a:r>
          </a:p>
          <a:p>
            <a:r>
              <a:rPr lang="en-US" sz="2400" dirty="0">
                <a:latin typeface="Calibri" panose="020F0502020204030204" pitchFamily="34" charset="0"/>
                <a:ea typeface="Calibri" panose="020F0502020204030204" pitchFamily="34" charset="0"/>
                <a:cs typeface="Calibri" panose="020F0502020204030204" pitchFamily="34" charset="0"/>
              </a:rPr>
              <a:t>U.S. Environmental Protection Agency (EPA): Early Career Awards</a:t>
            </a:r>
          </a:p>
          <a:p>
            <a:r>
              <a:rPr lang="en-US" sz="2400" dirty="0">
                <a:latin typeface="Calibri" panose="020F0502020204030204" pitchFamily="34" charset="0"/>
                <a:ea typeface="Calibri" panose="020F0502020204030204" pitchFamily="34" charset="0"/>
                <a:cs typeface="Calibri" panose="020F0502020204030204" pitchFamily="34" charset="0"/>
              </a:rPr>
              <a:t>National Institute of Standards and Technology (NIST) </a:t>
            </a:r>
            <a:endParaRPr lang="en-US" sz="2400" i="0" u="none" strike="noStrike"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Currently no details published</a:t>
            </a:r>
          </a:p>
          <a:p>
            <a:pPr lvl="1"/>
            <a:r>
              <a:rPr lang="en-US" sz="2000" dirty="0">
                <a:latin typeface="Calibri" panose="020F0502020204030204" pitchFamily="34" charset="0"/>
                <a:ea typeface="Calibri" panose="020F0502020204030204" pitchFamily="34" charset="0"/>
                <a:cs typeface="Calibri" panose="020F0502020204030204" pitchFamily="34" charset="0"/>
              </a:rPr>
              <a:t>Information available is from before 2022</a:t>
            </a:r>
          </a:p>
          <a:p>
            <a:pPr lvl="1"/>
            <a:r>
              <a:rPr lang="en-US" sz="2000" dirty="0">
                <a:latin typeface="Calibri" panose="020F0502020204030204" pitchFamily="34" charset="0"/>
                <a:ea typeface="Calibri" panose="020F0502020204030204" pitchFamily="34" charset="0"/>
                <a:cs typeface="Calibri" panose="020F0502020204030204" pitchFamily="34" charset="0"/>
              </a:rPr>
              <a:t>Different directorates have different rules and deadlines</a:t>
            </a:r>
          </a:p>
          <a:p>
            <a:pPr lvl="2"/>
            <a:r>
              <a:rPr lang="en-US" dirty="0">
                <a:latin typeface="Calibri" panose="020F0502020204030204" pitchFamily="34" charset="0"/>
                <a:ea typeface="Calibri" panose="020F0502020204030204" pitchFamily="34" charset="0"/>
                <a:cs typeface="Calibri" panose="020F0502020204030204" pitchFamily="34" charset="0"/>
              </a:rPr>
              <a:t>e.g. EPA’s STAR program has “regular” and “early career” award tracks</a:t>
            </a:r>
          </a:p>
          <a:p>
            <a:pPr lvl="1"/>
            <a:r>
              <a:rPr lang="en-US" sz="2000" i="0" u="none" strike="noStrike" dirty="0">
                <a:latin typeface="Calibri" panose="020F0502020204030204" pitchFamily="34" charset="0"/>
                <a:ea typeface="Calibri" panose="020F0502020204030204" pitchFamily="34" charset="0"/>
                <a:cs typeface="Calibri" panose="020F0502020204030204" pitchFamily="34" charset="0"/>
              </a:rPr>
              <a:t>Talk to the Program Manager</a:t>
            </a:r>
          </a:p>
          <a:p>
            <a:pPr lvl="1"/>
            <a:r>
              <a:rPr lang="en-US" sz="2000" i="0" u="none" strike="noStrike" dirty="0">
                <a:latin typeface="Calibri" panose="020F0502020204030204" pitchFamily="34" charset="0"/>
                <a:ea typeface="Calibri" panose="020F0502020204030204" pitchFamily="34" charset="0"/>
                <a:cs typeface="Calibri" panose="020F0502020204030204" pitchFamily="34" charset="0"/>
              </a:rPr>
              <a:t>Use PIVOT</a:t>
            </a:r>
          </a:p>
          <a:p>
            <a:pPr lvl="1"/>
            <a:r>
              <a:rPr lang="en-US" sz="2000" dirty="0">
                <a:latin typeface="Calibri" panose="020F0502020204030204" pitchFamily="34" charset="0"/>
                <a:ea typeface="Calibri" panose="020F0502020204030204" pitchFamily="34" charset="0"/>
                <a:cs typeface="Calibri" panose="020F0502020204030204" pitchFamily="34" charset="0"/>
              </a:rPr>
              <a:t>Visit </a:t>
            </a:r>
            <a:r>
              <a:rPr lang="en-US" sz="2000" dirty="0" err="1">
                <a:latin typeface="Calibri" panose="020F0502020204030204" pitchFamily="34" charset="0"/>
                <a:ea typeface="Calibri" panose="020F0502020204030204" pitchFamily="34" charset="0"/>
                <a:cs typeface="Calibri" panose="020F0502020204030204" pitchFamily="34" charset="0"/>
              </a:rPr>
              <a:t>Grants.gov</a:t>
            </a:r>
            <a:endParaRPr lang="en-US" sz="2000" i="0" u="none" strike="noStrike" dirty="0">
              <a:latin typeface="Calibri" panose="020F0502020204030204" pitchFamily="34" charset="0"/>
              <a:ea typeface="Calibri" panose="020F0502020204030204" pitchFamily="34" charset="0"/>
              <a:cs typeface="Calibri" panose="020F0502020204030204" pitchFamily="34" charset="0"/>
            </a:endParaRPr>
          </a:p>
          <a:p>
            <a:pPr algn="l"/>
            <a:endParaRPr lang="en-US" sz="2400" i="0" u="none" strike="noStrike"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70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0909-8D14-5BAE-0DE9-2B90109E51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9FB644-CBEB-6BA4-E8FB-B6AD5581647A}"/>
              </a:ext>
            </a:extLst>
          </p:cNvPr>
          <p:cNvSpPr>
            <a:spLocks noGrp="1"/>
          </p:cNvSpPr>
          <p:nvPr>
            <p:ph type="title"/>
          </p:nvPr>
        </p:nvSpPr>
        <p:spPr/>
        <p:txBody>
          <a:bodyPr/>
          <a:lstStyle/>
          <a:p>
            <a:r>
              <a:rPr lang="en-US" b="1" dirty="0"/>
              <a:t>NSF CAREER</a:t>
            </a:r>
          </a:p>
        </p:txBody>
      </p:sp>
      <p:sp>
        <p:nvSpPr>
          <p:cNvPr id="5" name="Content Placeholder 4">
            <a:extLst>
              <a:ext uri="{FF2B5EF4-FFF2-40B4-BE49-F238E27FC236}">
                <a16:creationId xmlns:a16="http://schemas.microsoft.com/office/drawing/2014/main" id="{67BCA990-4202-EDA2-EDD1-3A7C17C0CE2A}"/>
              </a:ext>
            </a:extLst>
          </p:cNvPr>
          <p:cNvSpPr>
            <a:spLocks noGrp="1"/>
          </p:cNvSpPr>
          <p:nvPr>
            <p:ph idx="1"/>
          </p:nvPr>
        </p:nvSpPr>
        <p:spPr/>
        <p:txBody>
          <a:bodyPr>
            <a:noAutofit/>
          </a:bodyPr>
          <a:lstStyle/>
          <a:p>
            <a:r>
              <a:rPr lang="en-US" sz="2400" b="0" i="1" u="none" strike="noStrike" dirty="0">
                <a:effectLst/>
                <a:latin typeface="Calibri" panose="020F0502020204030204" pitchFamily="34" charset="0"/>
                <a:ea typeface="Calibri" panose="020F0502020204030204" pitchFamily="34" charset="0"/>
                <a:cs typeface="Calibri" panose="020F0502020204030204" pitchFamily="34" charset="0"/>
              </a:rPr>
              <a:t>CAREER</a:t>
            </a:r>
            <a: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t>: The Faculty Early Career Development (CAREER) Program supports early-career faculty who have the potential to serve as academic role models in research and education and to lead advances in the mission of their department or organization</a:t>
            </a:r>
            <a:br>
              <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rPr>
            </a:br>
            <a:endParaRPr lang="en-US" sz="24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Qualifications:</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Hold a doctoral degree by proposal deadline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Be untenured and employed in an at least 50% tenure-track (or tenure- track-equivalent) assistant professor (or equivalent title) position at an eligible institution as of the annual deadline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Have both research and educational responsibilities at the eligible institution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Have not previously received a CAREER award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Have not had more than two CAREER proposals reviewed previously</a:t>
            </a:r>
          </a:p>
        </p:txBody>
      </p:sp>
      <p:pic>
        <p:nvPicPr>
          <p:cNvPr id="6" name="Picture 5" descr="A picture containing logo&#10;&#10;Description automatically generated">
            <a:extLst>
              <a:ext uri="{FF2B5EF4-FFF2-40B4-BE49-F238E27FC236}">
                <a16:creationId xmlns:a16="http://schemas.microsoft.com/office/drawing/2014/main" id="{FFF1A4BD-131E-7AC6-8986-6395397C7805}"/>
              </a:ext>
            </a:extLst>
          </p:cNvPr>
          <p:cNvPicPr>
            <a:picLocks noChangeAspect="1"/>
          </p:cNvPicPr>
          <p:nvPr/>
        </p:nvPicPr>
        <p:blipFill>
          <a:blip r:embed="rId2"/>
          <a:stretch>
            <a:fillRect/>
          </a:stretch>
        </p:blipFill>
        <p:spPr>
          <a:xfrm>
            <a:off x="9051353" y="208212"/>
            <a:ext cx="3020726" cy="1247089"/>
          </a:xfrm>
          <a:prstGeom prst="rect">
            <a:avLst/>
          </a:prstGeom>
        </p:spPr>
      </p:pic>
    </p:spTree>
    <p:extLst>
      <p:ext uri="{BB962C8B-B14F-4D97-AF65-F5344CB8AC3E}">
        <p14:creationId xmlns:p14="http://schemas.microsoft.com/office/powerpoint/2010/main" val="429426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NSF CAREER (2)</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What makes a CAREER award different:</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All CAREER proposals must have an integrated research and education plan at their core</a:t>
            </a:r>
          </a:p>
          <a:p>
            <a:pPr lvl="1"/>
            <a:r>
              <a:rPr lang="en-US" sz="1800" dirty="0">
                <a:latin typeface="Calibri" panose="020F0502020204030204" pitchFamily="34" charset="0"/>
                <a:ea typeface="Calibri" panose="020F0502020204030204" pitchFamily="34" charset="0"/>
                <a:cs typeface="Calibri" panose="020F0502020204030204" pitchFamily="34" charset="0"/>
              </a:rPr>
              <a:t>Department letter is important:</a:t>
            </a:r>
          </a:p>
          <a:p>
            <a:pPr lvl="2"/>
            <a:r>
              <a:rPr lang="en-US" sz="1800" dirty="0">
                <a:effectLst/>
                <a:latin typeface="Calibri" panose="020F0502020204030204" pitchFamily="34" charset="0"/>
                <a:ea typeface="Calibri" panose="020F0502020204030204" pitchFamily="34" charset="0"/>
                <a:cs typeface="Calibri" panose="020F0502020204030204" pitchFamily="34" charset="0"/>
              </a:rPr>
              <a:t>Description of how the PI’s career goals and responsibilities mesh with that of the organization and department </a:t>
            </a:r>
          </a:p>
          <a:p>
            <a:pPr lvl="2"/>
            <a:r>
              <a:rPr lang="en-US" sz="1800" dirty="0">
                <a:effectLst/>
                <a:latin typeface="Calibri" panose="020F0502020204030204" pitchFamily="34" charset="0"/>
                <a:ea typeface="Calibri" panose="020F0502020204030204" pitchFamily="34" charset="0"/>
                <a:cs typeface="Calibri" panose="020F0502020204030204" pitchFamily="34" charset="0"/>
              </a:rPr>
              <a:t>Commitment to the PI’s proposed CAREER research and education activities </a:t>
            </a:r>
          </a:p>
          <a:p>
            <a:pPr lvl="2"/>
            <a:r>
              <a:rPr lang="en-US" sz="1800" dirty="0">
                <a:effectLst/>
                <a:latin typeface="Calibri" panose="020F0502020204030204" pitchFamily="34" charset="0"/>
                <a:ea typeface="Calibri" panose="020F0502020204030204" pitchFamily="34" charset="0"/>
                <a:cs typeface="Calibri" panose="020F0502020204030204" pitchFamily="34" charset="0"/>
              </a:rPr>
              <a:t>Description of how the department will contribute to the professional development of the PI with mentoring and whatever is needed to further the PI’s efforts to integrate research and education</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i="0" u="none" strike="noStrike"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Proposal deadline: </a:t>
            </a:r>
            <a:r>
              <a:rPr lang="en-US" sz="2000" dirty="0">
                <a:effectLst/>
                <a:latin typeface="Calibri" panose="020F0502020204030204" pitchFamily="34" charset="0"/>
                <a:ea typeface="Calibri" panose="020F0502020204030204" pitchFamily="34" charset="0"/>
                <a:cs typeface="Calibri" panose="020F0502020204030204" pitchFamily="34" charset="0"/>
              </a:rPr>
              <a:t>Fourth Wednesday in July (July 23, 2025)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1293E165-D732-FEAF-9ED7-F8BC1C1F4F11}"/>
              </a:ext>
            </a:extLst>
          </p:cNvPr>
          <p:cNvPicPr>
            <a:picLocks noChangeAspect="1"/>
          </p:cNvPicPr>
          <p:nvPr/>
        </p:nvPicPr>
        <p:blipFill>
          <a:blip r:embed="rId2"/>
          <a:stretch>
            <a:fillRect/>
          </a:stretch>
        </p:blipFill>
        <p:spPr>
          <a:xfrm>
            <a:off x="9051353" y="208212"/>
            <a:ext cx="3020726" cy="1247089"/>
          </a:xfrm>
          <a:prstGeom prst="rect">
            <a:avLst/>
          </a:prstGeom>
        </p:spPr>
      </p:pic>
    </p:spTree>
    <p:extLst>
      <p:ext uri="{BB962C8B-B14F-4D97-AF65-F5344CB8AC3E}">
        <p14:creationId xmlns:p14="http://schemas.microsoft.com/office/powerpoint/2010/main" val="195218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NSF CAREER (3)</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NSF offers the </a:t>
            </a:r>
            <a:r>
              <a:rPr lang="en-US" sz="1800" dirty="0">
                <a:latin typeface="Calibri" panose="020F0502020204030204" pitchFamily="34" charset="0"/>
                <a:ea typeface="Calibri" panose="020F0502020204030204" pitchFamily="34" charset="0"/>
                <a:cs typeface="Calibri" panose="020F0502020204030204" pitchFamily="34" charset="0"/>
              </a:rPr>
              <a:t>following guidance:</a:t>
            </a: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Start early</a:t>
            </a:r>
          </a:p>
          <a:p>
            <a:pPr lvl="1"/>
            <a:r>
              <a:rPr lang="en-US" sz="1400" dirty="0">
                <a:latin typeface="Calibri" panose="020F0502020204030204" pitchFamily="34" charset="0"/>
                <a:ea typeface="Calibri" panose="020F0502020204030204" pitchFamily="34" charset="0"/>
                <a:cs typeface="Calibri" panose="020F0502020204030204" pitchFamily="34" charset="0"/>
              </a:rPr>
              <a:t>Have a mentor evaluate your proposal</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Contact relevant Program Directors to discuss your ideas and seek more information. </a:t>
            </a: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Email the appropriate program director(s) and ask if your research project fits their program </a:t>
            </a:r>
            <a:endParaRPr lang="en-US" sz="1400" dirty="0">
              <a:latin typeface="Calibri" panose="020F0502020204030204" pitchFamily="34" charset="0"/>
              <a:ea typeface="Calibri" panose="020F0502020204030204" pitchFamily="34" charset="0"/>
              <a:cs typeface="Calibri" panose="020F0502020204030204" pitchFamily="34" charset="0"/>
            </a:endParaRPr>
          </a:p>
          <a:p>
            <a:pPr lvl="2"/>
            <a:r>
              <a:rPr lang="en-US" sz="1400" dirty="0">
                <a:effectLst/>
                <a:latin typeface="Calibri" panose="020F0502020204030204" pitchFamily="34" charset="0"/>
                <a:ea typeface="Calibri" panose="020F0502020204030204" pitchFamily="34" charset="0"/>
                <a:cs typeface="Calibri" panose="020F0502020204030204" pitchFamily="34" charset="0"/>
              </a:rPr>
              <a:t>One-page summary (preferred) </a:t>
            </a:r>
          </a:p>
          <a:p>
            <a:pPr lvl="2"/>
            <a:r>
              <a:rPr lang="en-US" sz="1400" dirty="0">
                <a:effectLst/>
                <a:latin typeface="Calibri" panose="020F0502020204030204" pitchFamily="34" charset="0"/>
                <a:ea typeface="Calibri" panose="020F0502020204030204" pitchFamily="34" charset="0"/>
                <a:cs typeface="Calibri" panose="020F0502020204030204" pitchFamily="34" charset="0"/>
              </a:rPr>
              <a:t>Your program director can: Confirm program fit; Give advice on common proposal preparation errors; Help you understand the review of a previous proposal; Point you to resources you can use to help write a better proposal next time; Give general guidance on good proposal writing</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NSF also advises that you volunteer to be a proposal reviewer</a:t>
            </a:r>
          </a:p>
          <a:p>
            <a:pPr lvl="1"/>
            <a:r>
              <a:rPr lang="en-US" sz="1400" dirty="0">
                <a:latin typeface="Calibri" panose="020F0502020204030204" pitchFamily="34" charset="0"/>
                <a:ea typeface="Calibri" panose="020F0502020204030204" pitchFamily="34" charset="0"/>
                <a:cs typeface="Calibri" panose="020F0502020204030204" pitchFamily="34" charset="0"/>
              </a:rPr>
              <a:t>Important service</a:t>
            </a: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There’s no better way to see how the system works </a:t>
            </a:r>
            <a:endParaRPr lang="en-US" sz="1400" dirty="0">
              <a:latin typeface="Calibri" panose="020F0502020204030204" pitchFamily="34" charset="0"/>
              <a:ea typeface="Calibri" panose="020F0502020204030204" pitchFamily="34" charset="0"/>
              <a:cs typeface="Calibri" panose="020F0502020204030204" pitchFamily="34" charset="0"/>
            </a:endParaRP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There’s no better way to understand what makes a proposal compelling </a:t>
            </a:r>
            <a:endParaRPr lang="en-US" sz="1400" dirty="0">
              <a:latin typeface="Calibri" panose="020F0502020204030204" pitchFamily="34" charset="0"/>
              <a:ea typeface="Calibri" panose="020F0502020204030204" pitchFamily="34" charset="0"/>
              <a:cs typeface="Calibri" panose="020F0502020204030204" pitchFamily="34" charset="0"/>
            </a:endParaRPr>
          </a:p>
          <a:p>
            <a:pPr lvl="1"/>
            <a:r>
              <a:rPr lang="en-US" sz="1400" dirty="0">
                <a:effectLst/>
                <a:latin typeface="Calibri" panose="020F0502020204030204" pitchFamily="34" charset="0"/>
                <a:ea typeface="Calibri" panose="020F0502020204030204" pitchFamily="34" charset="0"/>
                <a:cs typeface="Calibri" panose="020F0502020204030204" pitchFamily="34" charset="0"/>
              </a:rPr>
              <a:t>Email the program officer of the program your expertise aligns with and include a 2-page NSF </a:t>
            </a:r>
            <a:r>
              <a:rPr lang="en-US" sz="1400" dirty="0" err="1">
                <a:effectLst/>
                <a:latin typeface="Calibri" panose="020F0502020204030204" pitchFamily="34" charset="0"/>
                <a:ea typeface="Calibri" panose="020F0502020204030204" pitchFamily="34" charset="0"/>
                <a:cs typeface="Calibri" panose="020F0502020204030204" pitchFamily="34" charset="0"/>
              </a:rPr>
              <a:t>biosketch</a:t>
            </a:r>
            <a:r>
              <a:rPr lang="en-US" sz="1400" dirty="0">
                <a:effectLst/>
                <a:latin typeface="Calibri" panose="020F0502020204030204" pitchFamily="34" charset="0"/>
                <a:ea typeface="Calibri" panose="020F0502020204030204" pitchFamily="34" charset="0"/>
                <a:cs typeface="Calibri" panose="020F0502020204030204" pitchFamily="34" charset="0"/>
              </a:rPr>
              <a:t> and keywords on your expertise for interest in reviewing </a:t>
            </a:r>
          </a:p>
          <a:p>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1293E165-D732-FEAF-9ED7-F8BC1C1F4F11}"/>
              </a:ext>
            </a:extLst>
          </p:cNvPr>
          <p:cNvPicPr>
            <a:picLocks noChangeAspect="1"/>
          </p:cNvPicPr>
          <p:nvPr/>
        </p:nvPicPr>
        <p:blipFill>
          <a:blip r:embed="rId2"/>
          <a:stretch>
            <a:fillRect/>
          </a:stretch>
        </p:blipFill>
        <p:spPr>
          <a:xfrm>
            <a:off x="9051353" y="208212"/>
            <a:ext cx="3020726" cy="1247089"/>
          </a:xfrm>
          <a:prstGeom prst="rect">
            <a:avLst/>
          </a:prstGeom>
        </p:spPr>
      </p:pic>
    </p:spTree>
    <p:extLst>
      <p:ext uri="{BB962C8B-B14F-4D97-AF65-F5344CB8AC3E}">
        <p14:creationId xmlns:p14="http://schemas.microsoft.com/office/powerpoint/2010/main" val="295090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5BA4-87A0-0383-17EE-A26AB2E0FBC9}"/>
              </a:ext>
            </a:extLst>
          </p:cNvPr>
          <p:cNvSpPr>
            <a:spLocks noGrp="1"/>
          </p:cNvSpPr>
          <p:nvPr>
            <p:ph type="title"/>
          </p:nvPr>
        </p:nvSpPr>
        <p:spPr/>
        <p:txBody>
          <a:bodyPr>
            <a:normAutofit/>
          </a:bodyPr>
          <a:lstStyle/>
          <a:p>
            <a:r>
              <a:rPr lang="en-US" dirty="0"/>
              <a:t>SIUC Research Hub</a:t>
            </a:r>
          </a:p>
        </p:txBody>
      </p:sp>
      <p:sp>
        <p:nvSpPr>
          <p:cNvPr id="3" name="Content Placeholder 2">
            <a:extLst>
              <a:ext uri="{FF2B5EF4-FFF2-40B4-BE49-F238E27FC236}">
                <a16:creationId xmlns:a16="http://schemas.microsoft.com/office/drawing/2014/main" id="{55F319F2-1146-78F0-D331-44C261FEA8D7}"/>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Resource for External Funding Opportunities</a:t>
            </a:r>
          </a:p>
          <a:p>
            <a:r>
              <a:rPr lang="en-US" dirty="0">
                <a:latin typeface="Calibri" panose="020F0502020204030204" pitchFamily="34" charset="0"/>
                <a:ea typeface="Calibri" panose="020F0502020204030204" pitchFamily="34" charset="0"/>
                <a:cs typeface="Calibri" panose="020F0502020204030204" pitchFamily="34" charset="0"/>
              </a:rPr>
              <a:t>The SIUC Research Hub is a platform designed to help faculty explore external funding opportunities.</a:t>
            </a:r>
          </a:p>
          <a:p>
            <a:r>
              <a:rPr lang="en-US" dirty="0">
                <a:latin typeface="Calibri" panose="020F0502020204030204" pitchFamily="34" charset="0"/>
                <a:ea typeface="Calibri" panose="020F0502020204030204" pitchFamily="34" charset="0"/>
                <a:cs typeface="Calibri" panose="020F0502020204030204" pitchFamily="34" charset="0"/>
              </a:rPr>
              <a:t>It brings together important information, tutorials, and videos from various federal agencies, along with general SIUC research resources. </a:t>
            </a:r>
          </a:p>
          <a:p>
            <a:r>
              <a:rPr lang="en-US" dirty="0">
                <a:latin typeface="Calibri" panose="020F0502020204030204" pitchFamily="34" charset="0"/>
                <a:ea typeface="Calibri" panose="020F0502020204030204" pitchFamily="34" charset="0"/>
                <a:cs typeface="Calibri" panose="020F0502020204030204" pitchFamily="34" charset="0"/>
              </a:rPr>
              <a:t>The site serves as a </a:t>
            </a:r>
            <a:r>
              <a:rPr lang="en-US" b="1" dirty="0">
                <a:latin typeface="Calibri" panose="020F0502020204030204" pitchFamily="34" charset="0"/>
                <a:ea typeface="Calibri" panose="020F0502020204030204" pitchFamily="34" charset="0"/>
                <a:cs typeface="Calibri" panose="020F0502020204030204" pitchFamily="34" charset="0"/>
              </a:rPr>
              <a:t>complementary </a:t>
            </a:r>
            <a:r>
              <a:rPr lang="en-US" dirty="0">
                <a:latin typeface="Calibri" panose="020F0502020204030204" pitchFamily="34" charset="0"/>
                <a:ea typeface="Calibri" panose="020F0502020204030204" pitchFamily="34" charset="0"/>
                <a:cs typeface="Calibri" panose="020F0502020204030204" pitchFamily="34" charset="0"/>
              </a:rPr>
              <a:t>tool to assist faculty in identifying funding sources and understanding application processes.</a:t>
            </a:r>
          </a:p>
          <a:p>
            <a:r>
              <a:rPr lang="en-US" dirty="0">
                <a:latin typeface="Calibri" panose="020F0502020204030204" pitchFamily="34" charset="0"/>
                <a:ea typeface="Calibri" panose="020F0502020204030204" pitchFamily="34" charset="0"/>
                <a:cs typeface="Calibri" panose="020F0502020204030204" pitchFamily="34" charset="0"/>
              </a:rPr>
              <a:t>It can only be accessed within SIUC’s network</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0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96BD-C14F-6765-4D8B-2816DDC34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C7353-C1A0-8802-5A94-488ECCF8F1D6}"/>
              </a:ext>
            </a:extLst>
          </p:cNvPr>
          <p:cNvSpPr>
            <a:spLocks noGrp="1"/>
          </p:cNvSpPr>
          <p:nvPr>
            <p:ph type="title"/>
          </p:nvPr>
        </p:nvSpPr>
        <p:spPr/>
        <p:txBody>
          <a:bodyPr>
            <a:normAutofit/>
          </a:bodyPr>
          <a:lstStyle/>
          <a:p>
            <a:r>
              <a:rPr lang="en-US" dirty="0"/>
              <a:t>SIUC Research Hub</a:t>
            </a:r>
          </a:p>
        </p:txBody>
      </p:sp>
      <p:pic>
        <p:nvPicPr>
          <p:cNvPr id="5" name="Picture 4">
            <a:extLst>
              <a:ext uri="{FF2B5EF4-FFF2-40B4-BE49-F238E27FC236}">
                <a16:creationId xmlns:a16="http://schemas.microsoft.com/office/drawing/2014/main" id="{43ABB70B-692B-4343-6091-EA95C48FC640}"/>
              </a:ext>
            </a:extLst>
          </p:cNvPr>
          <p:cNvPicPr>
            <a:picLocks noChangeAspect="1"/>
          </p:cNvPicPr>
          <p:nvPr/>
        </p:nvPicPr>
        <p:blipFill>
          <a:blip r:embed="rId2"/>
          <a:stretch>
            <a:fillRect/>
          </a:stretch>
        </p:blipFill>
        <p:spPr>
          <a:xfrm>
            <a:off x="2209800" y="1314450"/>
            <a:ext cx="7486650" cy="4811151"/>
          </a:xfrm>
          <a:prstGeom prst="rect">
            <a:avLst/>
          </a:prstGeom>
        </p:spPr>
      </p:pic>
      <p:sp>
        <p:nvSpPr>
          <p:cNvPr id="6" name="Oval 5">
            <a:extLst>
              <a:ext uri="{FF2B5EF4-FFF2-40B4-BE49-F238E27FC236}">
                <a16:creationId xmlns:a16="http://schemas.microsoft.com/office/drawing/2014/main" id="{2176E81E-A508-A4E0-212B-301758E660D8}"/>
              </a:ext>
            </a:extLst>
          </p:cNvPr>
          <p:cNvSpPr/>
          <p:nvPr/>
        </p:nvSpPr>
        <p:spPr>
          <a:xfrm>
            <a:off x="2438400" y="4000500"/>
            <a:ext cx="1485900" cy="400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Oval 10">
            <a:extLst>
              <a:ext uri="{FF2B5EF4-FFF2-40B4-BE49-F238E27FC236}">
                <a16:creationId xmlns:a16="http://schemas.microsoft.com/office/drawing/2014/main" id="{204991E9-F073-874B-7F8F-E982FFC9D539}"/>
              </a:ext>
            </a:extLst>
          </p:cNvPr>
          <p:cNvSpPr/>
          <p:nvPr/>
        </p:nvSpPr>
        <p:spPr>
          <a:xfrm>
            <a:off x="6896100" y="3429000"/>
            <a:ext cx="685800" cy="400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9525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BE1E-AAB4-C5B1-5E29-F34B45592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3D267-C792-251E-4EF6-FE3B7B4C9360}"/>
              </a:ext>
            </a:extLst>
          </p:cNvPr>
          <p:cNvSpPr>
            <a:spLocks noGrp="1"/>
          </p:cNvSpPr>
          <p:nvPr>
            <p:ph type="title"/>
          </p:nvPr>
        </p:nvSpPr>
        <p:spPr/>
        <p:txBody>
          <a:bodyPr>
            <a:normAutofit/>
          </a:bodyPr>
          <a:lstStyle/>
          <a:p>
            <a:r>
              <a:rPr lang="en-US" dirty="0"/>
              <a:t>SIUC Research Hub</a:t>
            </a:r>
          </a:p>
        </p:txBody>
      </p:sp>
      <p:pic>
        <p:nvPicPr>
          <p:cNvPr id="4" name="Picture 3" descr="A screenshot of a web page&#10;&#10;AI-generated content may be incorrect.">
            <a:extLst>
              <a:ext uri="{FF2B5EF4-FFF2-40B4-BE49-F238E27FC236}">
                <a16:creationId xmlns:a16="http://schemas.microsoft.com/office/drawing/2014/main" id="{1EAE390B-5C7D-52E1-D743-1CC526AF2FDC}"/>
              </a:ext>
            </a:extLst>
          </p:cNvPr>
          <p:cNvPicPr>
            <a:picLocks noChangeAspect="1"/>
          </p:cNvPicPr>
          <p:nvPr/>
        </p:nvPicPr>
        <p:blipFill>
          <a:blip r:embed="rId2"/>
          <a:stretch>
            <a:fillRect/>
          </a:stretch>
        </p:blipFill>
        <p:spPr>
          <a:xfrm>
            <a:off x="3358862" y="1181966"/>
            <a:ext cx="7924800" cy="3022022"/>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75CFEC7A-501E-6931-24E7-589C75A8E392}"/>
              </a:ext>
            </a:extLst>
          </p:cNvPr>
          <p:cNvPicPr>
            <a:picLocks noChangeAspect="1"/>
          </p:cNvPicPr>
          <p:nvPr/>
        </p:nvPicPr>
        <p:blipFill>
          <a:blip r:embed="rId3"/>
          <a:stretch>
            <a:fillRect/>
          </a:stretch>
        </p:blipFill>
        <p:spPr>
          <a:xfrm>
            <a:off x="674543" y="1183698"/>
            <a:ext cx="2686050" cy="5200650"/>
          </a:xfrm>
          <a:prstGeom prst="rect">
            <a:avLst/>
          </a:prstGeom>
        </p:spPr>
      </p:pic>
    </p:spTree>
    <p:extLst>
      <p:ext uri="{BB962C8B-B14F-4D97-AF65-F5344CB8AC3E}">
        <p14:creationId xmlns:p14="http://schemas.microsoft.com/office/powerpoint/2010/main" val="23788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081C-449C-0718-F5A7-DCAA17961B51}"/>
              </a:ext>
            </a:extLst>
          </p:cNvPr>
          <p:cNvSpPr>
            <a:spLocks noGrp="1"/>
          </p:cNvSpPr>
          <p:nvPr>
            <p:ph type="title"/>
          </p:nvPr>
        </p:nvSpPr>
        <p:spPr/>
        <p:txBody>
          <a:bodyPr/>
          <a:lstStyle/>
          <a:p>
            <a:r>
              <a:rPr lang="en-US" dirty="0"/>
              <a:t>Panelists</a:t>
            </a:r>
          </a:p>
        </p:txBody>
      </p:sp>
      <p:sp>
        <p:nvSpPr>
          <p:cNvPr id="3" name="Content Placeholder 2">
            <a:extLst>
              <a:ext uri="{FF2B5EF4-FFF2-40B4-BE49-F238E27FC236}">
                <a16:creationId xmlns:a16="http://schemas.microsoft.com/office/drawing/2014/main" id="{5AD2B5B1-8545-FC69-1036-FD1F2F39B3B6}"/>
              </a:ext>
            </a:extLst>
          </p:cNvPr>
          <p:cNvSpPr>
            <a:spLocks noGrp="1"/>
          </p:cNvSpPr>
          <p:nvPr>
            <p:ph idx="1"/>
          </p:nvPr>
        </p:nvSpPr>
        <p:spPr/>
        <p:txBody>
          <a:bodyPr>
            <a:normAutofit fontScale="92500" lnSpcReduction="20000"/>
          </a:bodyPr>
          <a:lstStyle/>
          <a:p>
            <a:r>
              <a:rPr lang="en-US" b="1" dirty="0">
                <a:latin typeface="Calibri" panose="020F0502020204030204" pitchFamily="34" charset="0"/>
                <a:ea typeface="Calibri" panose="020F0502020204030204" pitchFamily="34" charset="0"/>
                <a:cs typeface="Calibri" panose="020F0502020204030204" pitchFamily="34" charset="0"/>
              </a:rPr>
              <a:t>Dr. Senetta Bancroft</a:t>
            </a:r>
            <a:r>
              <a:rPr lang="en-US" dirty="0">
                <a:latin typeface="Calibri" panose="020F0502020204030204" pitchFamily="34" charset="0"/>
                <a:ea typeface="Calibri" panose="020F0502020204030204" pitchFamily="34" charset="0"/>
                <a:cs typeface="Calibri" panose="020F0502020204030204" pitchFamily="34" charset="0"/>
              </a:rPr>
              <a:t> - Associate Professor, School of Chemical and Biomolecular Sciences and School of Education</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Dr. Judy Davie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Associate Professor and Chair, Department of Biomedical Sciences</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Dr. Lahiru Jayakody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Assistant Professor, Department of Microbiology</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Dr. Gary Kinsel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Professor, School of Chemical and Biomolecular Sciences</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Dr. Jia Liu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Associate Professor, School of Civil, Environmental and Infrastructure Engineering</a:t>
            </a:r>
          </a:p>
        </p:txBody>
      </p:sp>
    </p:spTree>
    <p:extLst>
      <p:ext uri="{BB962C8B-B14F-4D97-AF65-F5344CB8AC3E}">
        <p14:creationId xmlns:p14="http://schemas.microsoft.com/office/powerpoint/2010/main" val="18732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02FF-0DD1-2AF3-6D49-64C292882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D78A5-9382-AC61-98C3-16C5362C7D35}"/>
              </a:ext>
            </a:extLst>
          </p:cNvPr>
          <p:cNvSpPr>
            <a:spLocks noGrp="1"/>
          </p:cNvSpPr>
          <p:nvPr>
            <p:ph type="title"/>
          </p:nvPr>
        </p:nvSpPr>
        <p:spPr/>
        <p:txBody>
          <a:bodyPr>
            <a:normAutofit/>
          </a:bodyPr>
          <a:lstStyle/>
          <a:p>
            <a:r>
              <a:rPr lang="en-US" dirty="0"/>
              <a:t>SIUC Research Hub</a:t>
            </a:r>
          </a:p>
        </p:txBody>
      </p:sp>
      <p:pic>
        <p:nvPicPr>
          <p:cNvPr id="3" name="Picture 2" descr="A screenshot of a website&#10;&#10;AI-generated content may be incorrect.">
            <a:extLst>
              <a:ext uri="{FF2B5EF4-FFF2-40B4-BE49-F238E27FC236}">
                <a16:creationId xmlns:a16="http://schemas.microsoft.com/office/drawing/2014/main" id="{78CE06FB-405D-CCD0-5B88-AE4764B94E82}"/>
              </a:ext>
            </a:extLst>
          </p:cNvPr>
          <p:cNvPicPr>
            <a:picLocks noChangeAspect="1"/>
          </p:cNvPicPr>
          <p:nvPr/>
        </p:nvPicPr>
        <p:blipFill>
          <a:blip r:embed="rId2"/>
          <a:stretch>
            <a:fillRect/>
          </a:stretch>
        </p:blipFill>
        <p:spPr>
          <a:xfrm>
            <a:off x="1630074" y="1283559"/>
            <a:ext cx="8923193" cy="5377295"/>
          </a:xfrm>
          <a:prstGeom prst="rect">
            <a:avLst/>
          </a:prstGeom>
        </p:spPr>
      </p:pic>
    </p:spTree>
    <p:extLst>
      <p:ext uri="{BB962C8B-B14F-4D97-AF65-F5344CB8AC3E}">
        <p14:creationId xmlns:p14="http://schemas.microsoft.com/office/powerpoint/2010/main" val="311895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3996-E90C-BC61-F6E4-03C805E0B745}"/>
              </a:ext>
            </a:extLst>
          </p:cNvPr>
          <p:cNvSpPr>
            <a:spLocks noGrp="1"/>
          </p:cNvSpPr>
          <p:nvPr>
            <p:ph type="title"/>
          </p:nvPr>
        </p:nvSpPr>
        <p:spPr/>
        <p:txBody>
          <a:bodyPr/>
          <a:lstStyle/>
          <a:p>
            <a:r>
              <a:rPr lang="en-US" dirty="0"/>
              <a:t>NSF CAREER sample proposals</a:t>
            </a:r>
          </a:p>
        </p:txBody>
      </p:sp>
      <p:sp>
        <p:nvSpPr>
          <p:cNvPr id="3" name="TextBox 2">
            <a:extLst>
              <a:ext uri="{FF2B5EF4-FFF2-40B4-BE49-F238E27FC236}">
                <a16:creationId xmlns:a16="http://schemas.microsoft.com/office/drawing/2014/main" id="{49CB71B3-1136-AD78-CB8D-B763687B42CA}"/>
              </a:ext>
            </a:extLst>
          </p:cNvPr>
          <p:cNvSpPr txBox="1"/>
          <p:nvPr/>
        </p:nvSpPr>
        <p:spPr>
          <a:xfrm>
            <a:off x="309562" y="5600700"/>
            <a:ext cx="11572875" cy="338554"/>
          </a:xfrm>
          <a:prstGeom prst="rect">
            <a:avLst/>
          </a:prstGeom>
          <a:noFill/>
        </p:spPr>
        <p:txBody>
          <a:bodyPr wrap="square" rtlCol="0">
            <a:spAutoFit/>
          </a:bodyPr>
          <a:lstStyle/>
          <a:p>
            <a:pPr algn="ctr"/>
            <a:r>
              <a:rPr lang="en-US" sz="1600" b="1" dirty="0"/>
              <a:t>https://www.dropbox.com/scl/fi/ol2hl5cu3f4l8y6dq7afb/Sample-Proposals.zip?rlkey=m21yhpo98o9dzdho9us90942s&amp;dl=0</a:t>
            </a:r>
          </a:p>
        </p:txBody>
      </p:sp>
      <p:pic>
        <p:nvPicPr>
          <p:cNvPr id="5" name="Picture 4" descr="A qr code on a white background&#10;&#10;AI-generated content may be incorrect.">
            <a:extLst>
              <a:ext uri="{FF2B5EF4-FFF2-40B4-BE49-F238E27FC236}">
                <a16:creationId xmlns:a16="http://schemas.microsoft.com/office/drawing/2014/main" id="{E44ED9CF-E2C8-EE1D-227B-6B48A5CF6B2E}"/>
              </a:ext>
            </a:extLst>
          </p:cNvPr>
          <p:cNvPicPr>
            <a:picLocks noChangeAspect="1"/>
          </p:cNvPicPr>
          <p:nvPr/>
        </p:nvPicPr>
        <p:blipFill>
          <a:blip r:embed="rId2"/>
          <a:stretch>
            <a:fillRect/>
          </a:stretch>
        </p:blipFill>
        <p:spPr>
          <a:xfrm>
            <a:off x="4038600" y="1371600"/>
            <a:ext cx="4114800" cy="4114800"/>
          </a:xfrm>
          <a:prstGeom prst="rect">
            <a:avLst/>
          </a:prstGeom>
        </p:spPr>
      </p:pic>
    </p:spTree>
    <p:extLst>
      <p:ext uri="{BB962C8B-B14F-4D97-AF65-F5344CB8AC3E}">
        <p14:creationId xmlns:p14="http://schemas.microsoft.com/office/powerpoint/2010/main" val="424426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1853-E044-0B48-5FA7-C2C04C940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38CB1-59C8-39FF-110F-99D33BE80F0C}"/>
              </a:ext>
            </a:extLst>
          </p:cNvPr>
          <p:cNvSpPr>
            <a:spLocks noGrp="1"/>
          </p:cNvSpPr>
          <p:nvPr>
            <p:ph type="title"/>
          </p:nvPr>
        </p:nvSpPr>
        <p:spPr/>
        <p:txBody>
          <a:bodyPr/>
          <a:lstStyle/>
          <a:p>
            <a:r>
              <a:rPr lang="en-US" dirty="0">
                <a:latin typeface="Avenir Next LT Pro Demi"/>
              </a:rPr>
              <a:t>Survey – Please provide feedback</a:t>
            </a:r>
            <a:endParaRPr lang="en-US" dirty="0"/>
          </a:p>
        </p:txBody>
      </p:sp>
      <p:sp>
        <p:nvSpPr>
          <p:cNvPr id="3" name="TextBox 2">
            <a:extLst>
              <a:ext uri="{FF2B5EF4-FFF2-40B4-BE49-F238E27FC236}">
                <a16:creationId xmlns:a16="http://schemas.microsoft.com/office/drawing/2014/main" id="{096523D9-3013-9C53-E3F9-5A23F667806D}"/>
              </a:ext>
            </a:extLst>
          </p:cNvPr>
          <p:cNvSpPr txBox="1"/>
          <p:nvPr/>
        </p:nvSpPr>
        <p:spPr>
          <a:xfrm>
            <a:off x="309562" y="5695950"/>
            <a:ext cx="11572875" cy="338554"/>
          </a:xfrm>
          <a:prstGeom prst="rect">
            <a:avLst/>
          </a:prstGeom>
          <a:noFill/>
        </p:spPr>
        <p:txBody>
          <a:bodyPr wrap="square" lIns="91440" tIns="45720" rIns="91440" bIns="45720" rtlCol="0" anchor="t">
            <a:spAutoFit/>
          </a:bodyPr>
          <a:lstStyle/>
          <a:p>
            <a:pPr algn="ctr"/>
            <a:r>
              <a:rPr lang="en-US" sz="1600" b="1" dirty="0">
                <a:ea typeface="+mn-lt"/>
                <a:cs typeface="+mn-lt"/>
              </a:rPr>
              <a:t>https://forms.office.com/r/kiGhMkEDEA</a:t>
            </a:r>
            <a:endParaRPr lang="en-US" b="1" dirty="0"/>
          </a:p>
        </p:txBody>
      </p:sp>
      <p:pic>
        <p:nvPicPr>
          <p:cNvPr id="4" name="Picture 3" descr="A qr code on a blue background&#10;&#10;AI-generated content may be incorrect.">
            <a:extLst>
              <a:ext uri="{FF2B5EF4-FFF2-40B4-BE49-F238E27FC236}">
                <a16:creationId xmlns:a16="http://schemas.microsoft.com/office/drawing/2014/main" id="{4383BD02-DDEE-32EC-665D-10CDB6719A92}"/>
              </a:ext>
            </a:extLst>
          </p:cNvPr>
          <p:cNvPicPr>
            <a:picLocks noChangeAspect="1"/>
          </p:cNvPicPr>
          <p:nvPr/>
        </p:nvPicPr>
        <p:blipFill>
          <a:blip r:embed="rId2"/>
          <a:stretch>
            <a:fillRect/>
          </a:stretch>
        </p:blipFill>
        <p:spPr>
          <a:xfrm>
            <a:off x="3870614" y="1255568"/>
            <a:ext cx="4442114" cy="4442114"/>
          </a:xfrm>
          <a:prstGeom prst="rect">
            <a:avLst/>
          </a:prstGeom>
        </p:spPr>
      </p:pic>
    </p:spTree>
    <p:extLst>
      <p:ext uri="{BB962C8B-B14F-4D97-AF65-F5344CB8AC3E}">
        <p14:creationId xmlns:p14="http://schemas.microsoft.com/office/powerpoint/2010/main" val="126350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8901-704D-C05A-CF2C-619D9B1ADABC}"/>
              </a:ext>
            </a:extLst>
          </p:cNvPr>
          <p:cNvSpPr>
            <a:spLocks noGrp="1"/>
          </p:cNvSpPr>
          <p:nvPr>
            <p:ph type="title"/>
          </p:nvPr>
        </p:nvSpPr>
        <p:spPr>
          <a:xfrm>
            <a:off x="5465659" y="1188637"/>
            <a:ext cx="5642312" cy="1597228"/>
          </a:xfrm>
        </p:spPr>
        <p:txBody>
          <a:bodyPr>
            <a:normAutofit/>
          </a:bodyPr>
          <a:lstStyle/>
          <a:p>
            <a:r>
              <a:rPr lang="en-US" sz="5000" dirty="0">
                <a:effectLst/>
                <a:latin typeface="+mn-lt"/>
                <a:ea typeface="+mn-ea"/>
                <a:cs typeface="+mn-cs"/>
              </a:rPr>
              <a:t>Dr. Senetta Bancroft</a:t>
            </a:r>
            <a:endParaRPr lang="en-US" sz="5000" dirty="0"/>
          </a:p>
        </p:txBody>
      </p:sp>
      <p:sp>
        <p:nvSpPr>
          <p:cNvPr id="3" name="Content Placeholder 2">
            <a:extLst>
              <a:ext uri="{FF2B5EF4-FFF2-40B4-BE49-F238E27FC236}">
                <a16:creationId xmlns:a16="http://schemas.microsoft.com/office/drawing/2014/main" id="{17BB0109-A94E-EBB5-8C14-620B4BBB5CAB}"/>
              </a:ext>
            </a:extLst>
          </p:cNvPr>
          <p:cNvSpPr>
            <a:spLocks noGrp="1"/>
          </p:cNvSpPr>
          <p:nvPr>
            <p:ph idx="1"/>
          </p:nvPr>
        </p:nvSpPr>
        <p:spPr>
          <a:xfrm>
            <a:off x="5465659" y="2998278"/>
            <a:ext cx="4784329" cy="1974316"/>
          </a:xfrm>
        </p:spPr>
        <p:txBody>
          <a:bodyPr anchor="t">
            <a:normAutofit lnSpcReduction="10000"/>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Associate Professor, School of Chemical and Biomolecular Sciences and School of Education</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Office: 301B Pulliam Hall</a:t>
            </a:r>
          </a:p>
          <a:p>
            <a:r>
              <a:rPr lang="en-US" sz="2000" dirty="0">
                <a:effectLst/>
                <a:latin typeface="Calibri" panose="020F0502020204030204" pitchFamily="34" charset="0"/>
                <a:ea typeface="Calibri" panose="020F0502020204030204" pitchFamily="34" charset="0"/>
                <a:cs typeface="Calibri" panose="020F0502020204030204" pitchFamily="34" charset="0"/>
              </a:rPr>
              <a:t>Phone: 618-453-4244</a:t>
            </a:r>
          </a:p>
          <a:p>
            <a:r>
              <a:rPr lang="en-US" sz="2000" dirty="0">
                <a:effectLst/>
                <a:latin typeface="Calibri" panose="020F0502020204030204" pitchFamily="34" charset="0"/>
                <a:ea typeface="Calibri" panose="020F0502020204030204" pitchFamily="34" charset="0"/>
                <a:cs typeface="Calibri" panose="020F0502020204030204" pitchFamily="34" charset="0"/>
              </a:rPr>
              <a:t>E-mail: senetta.bancroft@siu.edu</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74C77D3-D3A1-7D61-68CE-F2C5938F99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A3A4BFCE-086D-438F-B441-B6F86A11D8E3}" type="slidenum">
              <a:rPr lang="en-US" smtClean="0"/>
              <a:pPr>
                <a:lnSpc>
                  <a:spcPct val="90000"/>
                </a:lnSpc>
                <a:spcAft>
                  <a:spcPts val="600"/>
                </a:spcAft>
              </a:pPr>
              <a:t>23</a:t>
            </a:fld>
            <a:endParaRPr lang="en-US" sz="6600">
              <a:solidFill>
                <a:srgbClr val="FFFFFF"/>
              </a:solidFill>
            </a:endParaRPr>
          </a:p>
        </p:txBody>
      </p:sp>
      <p:pic>
        <p:nvPicPr>
          <p:cNvPr id="1026" name="Picture 2" descr="Senetta Bancroft">
            <a:extLst>
              <a:ext uri="{FF2B5EF4-FFF2-40B4-BE49-F238E27FC236}">
                <a16:creationId xmlns:a16="http://schemas.microsoft.com/office/drawing/2014/main" id="{56F89AF1-FF4D-050F-21DC-F23B0CB27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3274"/>
            <a:ext cx="4205911" cy="560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3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AAD2-2EF3-F5F8-6FFA-4352BD0F0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E008F-5CD3-2CED-2732-B0A7195EFF09}"/>
              </a:ext>
            </a:extLst>
          </p:cNvPr>
          <p:cNvSpPr>
            <a:spLocks noGrp="1"/>
          </p:cNvSpPr>
          <p:nvPr>
            <p:ph type="title"/>
          </p:nvPr>
        </p:nvSpPr>
        <p:spPr>
          <a:xfrm>
            <a:off x="5465659" y="1188637"/>
            <a:ext cx="5642312" cy="1597228"/>
          </a:xfrm>
        </p:spPr>
        <p:txBody>
          <a:bodyPr>
            <a:normAutofit/>
          </a:bodyPr>
          <a:lstStyle/>
          <a:p>
            <a:r>
              <a:rPr lang="en-US" sz="5000" dirty="0">
                <a:effectLst/>
                <a:latin typeface="+mn-lt"/>
                <a:ea typeface="+mn-ea"/>
                <a:cs typeface="+mn-cs"/>
              </a:rPr>
              <a:t>Dr. Judy Davie</a:t>
            </a:r>
            <a:endParaRPr lang="en-US" sz="5000" dirty="0"/>
          </a:p>
        </p:txBody>
      </p:sp>
      <p:sp>
        <p:nvSpPr>
          <p:cNvPr id="3" name="Content Placeholder 2">
            <a:extLst>
              <a:ext uri="{FF2B5EF4-FFF2-40B4-BE49-F238E27FC236}">
                <a16:creationId xmlns:a16="http://schemas.microsoft.com/office/drawing/2014/main" id="{B2383307-6407-3528-7962-F03A92BEAC7A}"/>
              </a:ext>
            </a:extLst>
          </p:cNvPr>
          <p:cNvSpPr>
            <a:spLocks noGrp="1"/>
          </p:cNvSpPr>
          <p:nvPr>
            <p:ph idx="1"/>
          </p:nvPr>
        </p:nvSpPr>
        <p:spPr>
          <a:xfrm>
            <a:off x="5465659" y="2998278"/>
            <a:ext cx="4784329" cy="1974316"/>
          </a:xfrm>
        </p:spPr>
        <p:txBody>
          <a:bodyPr anchor="t">
            <a:norm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Associate Professor and Chair, Department of Biomedical Sciences</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Phone: 618-453-5002</a:t>
            </a:r>
          </a:p>
          <a:p>
            <a:r>
              <a:rPr lang="en-US" sz="2000" dirty="0">
                <a:effectLst/>
                <a:latin typeface="Calibri" panose="020F0502020204030204" pitchFamily="34" charset="0"/>
                <a:ea typeface="Calibri" panose="020F0502020204030204" pitchFamily="34" charset="0"/>
                <a:cs typeface="Calibri" panose="020F0502020204030204" pitchFamily="34" charset="0"/>
              </a:rPr>
              <a:t>E-mail: jdavie@siumed.edu</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F512BF5-7AF7-B61D-654E-2E816F44937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A3A4BFCE-086D-438F-B441-B6F86A11D8E3}" type="slidenum">
              <a:rPr lang="en-US" smtClean="0"/>
              <a:pPr>
                <a:lnSpc>
                  <a:spcPct val="90000"/>
                </a:lnSpc>
                <a:spcAft>
                  <a:spcPts val="600"/>
                </a:spcAft>
              </a:pPr>
              <a:t>24</a:t>
            </a:fld>
            <a:endParaRPr lang="en-US" sz="6600">
              <a:solidFill>
                <a:srgbClr val="FFFFFF"/>
              </a:solidFill>
            </a:endParaRPr>
          </a:p>
        </p:txBody>
      </p:sp>
      <p:pic>
        <p:nvPicPr>
          <p:cNvPr id="2050" name="Picture 2" descr="Judy Davie">
            <a:extLst>
              <a:ext uri="{FF2B5EF4-FFF2-40B4-BE49-F238E27FC236}">
                <a16:creationId xmlns:a16="http://schemas.microsoft.com/office/drawing/2014/main" id="{7AFD9EAE-0B7C-BEC4-9AD9-6074F0BE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59" y="1028700"/>
            <a:ext cx="462915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2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9442-A3C3-6893-D35B-E53031787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DBF68-8F92-A3E3-5A69-A243C4DE23B0}"/>
              </a:ext>
            </a:extLst>
          </p:cNvPr>
          <p:cNvSpPr>
            <a:spLocks noGrp="1"/>
          </p:cNvSpPr>
          <p:nvPr>
            <p:ph type="title"/>
          </p:nvPr>
        </p:nvSpPr>
        <p:spPr>
          <a:xfrm>
            <a:off x="5465659" y="1188637"/>
            <a:ext cx="5642312" cy="1597228"/>
          </a:xfrm>
        </p:spPr>
        <p:txBody>
          <a:bodyPr>
            <a:normAutofit/>
          </a:bodyPr>
          <a:lstStyle/>
          <a:p>
            <a:r>
              <a:rPr lang="en-US" sz="5000" dirty="0">
                <a:effectLst/>
                <a:latin typeface="+mn-lt"/>
                <a:ea typeface="+mn-ea"/>
                <a:cs typeface="+mn-cs"/>
              </a:rPr>
              <a:t>Dr. Lahiru Jayakody</a:t>
            </a:r>
            <a:endParaRPr lang="en-US" sz="5000" dirty="0"/>
          </a:p>
        </p:txBody>
      </p:sp>
      <p:sp>
        <p:nvSpPr>
          <p:cNvPr id="3" name="Content Placeholder 2">
            <a:extLst>
              <a:ext uri="{FF2B5EF4-FFF2-40B4-BE49-F238E27FC236}">
                <a16:creationId xmlns:a16="http://schemas.microsoft.com/office/drawing/2014/main" id="{BAD521C8-7F12-3DC9-2D1B-117D8DBB0B35}"/>
              </a:ext>
            </a:extLst>
          </p:cNvPr>
          <p:cNvSpPr>
            <a:spLocks noGrp="1"/>
          </p:cNvSpPr>
          <p:nvPr>
            <p:ph idx="1"/>
          </p:nvPr>
        </p:nvSpPr>
        <p:spPr>
          <a:xfrm>
            <a:off x="5465659" y="2998278"/>
            <a:ext cx="4784329" cy="1974316"/>
          </a:xfrm>
        </p:spPr>
        <p:txBody>
          <a:bodyPr anchor="t">
            <a:norm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Assistant Professor, Department of Microbiology</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Office: Life Science II, 139</a:t>
            </a:r>
          </a:p>
          <a:p>
            <a:r>
              <a:rPr lang="en-US" sz="2000" dirty="0">
                <a:effectLst/>
                <a:latin typeface="Calibri" panose="020F0502020204030204" pitchFamily="34" charset="0"/>
                <a:ea typeface="Calibri" panose="020F0502020204030204" pitchFamily="34" charset="0"/>
                <a:cs typeface="Calibri" panose="020F0502020204030204" pitchFamily="34" charset="0"/>
              </a:rPr>
              <a:t>Phone: 618-453-2767</a:t>
            </a:r>
          </a:p>
          <a:p>
            <a:r>
              <a:rPr lang="en-US" sz="2000" dirty="0">
                <a:effectLst/>
                <a:latin typeface="Calibri" panose="020F0502020204030204" pitchFamily="34" charset="0"/>
                <a:ea typeface="Calibri" panose="020F0502020204030204" pitchFamily="34" charset="0"/>
                <a:cs typeface="Calibri" panose="020F0502020204030204" pitchFamily="34" charset="0"/>
              </a:rPr>
              <a:t>E-mail: lahiru.jayakody@siu.edu</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873AF68-1511-7569-347C-26F67A44023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A3A4BFCE-086D-438F-B441-B6F86A11D8E3}" type="slidenum">
              <a:rPr lang="en-US" smtClean="0"/>
              <a:pPr>
                <a:lnSpc>
                  <a:spcPct val="90000"/>
                </a:lnSpc>
                <a:spcAft>
                  <a:spcPts val="600"/>
                </a:spcAft>
              </a:pPr>
              <a:t>25</a:t>
            </a:fld>
            <a:endParaRPr lang="en-US" sz="6600">
              <a:solidFill>
                <a:srgbClr val="FFFFFF"/>
              </a:solidFill>
            </a:endParaRPr>
          </a:p>
        </p:txBody>
      </p:sp>
      <p:pic>
        <p:nvPicPr>
          <p:cNvPr id="7" name="Picture 6">
            <a:extLst>
              <a:ext uri="{FF2B5EF4-FFF2-40B4-BE49-F238E27FC236}">
                <a16:creationId xmlns:a16="http://schemas.microsoft.com/office/drawing/2014/main" id="{D915D6B3-8319-B498-EC4D-F5182F59F2FC}"/>
              </a:ext>
            </a:extLst>
          </p:cNvPr>
          <p:cNvPicPr>
            <a:picLocks noChangeAspect="1"/>
          </p:cNvPicPr>
          <p:nvPr/>
        </p:nvPicPr>
        <p:blipFill>
          <a:blip r:embed="rId2"/>
          <a:stretch>
            <a:fillRect/>
          </a:stretch>
        </p:blipFill>
        <p:spPr>
          <a:xfrm>
            <a:off x="666750" y="1217463"/>
            <a:ext cx="4423074" cy="4423074"/>
          </a:xfrm>
          <a:prstGeom prst="rect">
            <a:avLst/>
          </a:prstGeom>
        </p:spPr>
      </p:pic>
    </p:spTree>
    <p:extLst>
      <p:ext uri="{BB962C8B-B14F-4D97-AF65-F5344CB8AC3E}">
        <p14:creationId xmlns:p14="http://schemas.microsoft.com/office/powerpoint/2010/main" val="189587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ary Kinsel">
            <a:extLst>
              <a:ext uri="{FF2B5EF4-FFF2-40B4-BE49-F238E27FC236}">
                <a16:creationId xmlns:a16="http://schemas.microsoft.com/office/drawing/2014/main" id="{9FA95DC2-6EA4-80F1-10E4-B2B8DECBE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4" r="9408" b="2"/>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5F4EC2-468A-C878-7A5A-E0B34B0B074F}"/>
              </a:ext>
            </a:extLst>
          </p:cNvPr>
          <p:cNvSpPr>
            <a:spLocks noGrp="1"/>
          </p:cNvSpPr>
          <p:nvPr>
            <p:ph type="title"/>
          </p:nvPr>
        </p:nvSpPr>
        <p:spPr>
          <a:xfrm>
            <a:off x="5465659" y="1188637"/>
            <a:ext cx="5642312" cy="1597228"/>
          </a:xfrm>
        </p:spPr>
        <p:txBody>
          <a:bodyPr>
            <a:normAutofit/>
          </a:bodyPr>
          <a:lstStyle/>
          <a:p>
            <a:r>
              <a:rPr lang="en-US" sz="5000" dirty="0">
                <a:effectLst/>
                <a:latin typeface="+mn-lt"/>
                <a:ea typeface="+mn-ea"/>
                <a:cs typeface="+mn-cs"/>
              </a:rPr>
              <a:t>Dr. Gary R. </a:t>
            </a:r>
            <a:r>
              <a:rPr lang="en-US" sz="5000" dirty="0" err="1">
                <a:effectLst/>
                <a:latin typeface="+mn-lt"/>
                <a:ea typeface="+mn-ea"/>
                <a:cs typeface="+mn-cs"/>
              </a:rPr>
              <a:t>Kinsel</a:t>
            </a:r>
            <a:endParaRPr lang="en-US" sz="5000" dirty="0"/>
          </a:p>
        </p:txBody>
      </p:sp>
      <p:sp>
        <p:nvSpPr>
          <p:cNvPr id="3" name="Content Placeholder 2">
            <a:extLst>
              <a:ext uri="{FF2B5EF4-FFF2-40B4-BE49-F238E27FC236}">
                <a16:creationId xmlns:a16="http://schemas.microsoft.com/office/drawing/2014/main" id="{9B7B08A0-F26B-E100-882A-C4F695F5B553}"/>
              </a:ext>
            </a:extLst>
          </p:cNvPr>
          <p:cNvSpPr>
            <a:spLocks noGrp="1"/>
          </p:cNvSpPr>
          <p:nvPr>
            <p:ph idx="1"/>
          </p:nvPr>
        </p:nvSpPr>
        <p:spPr>
          <a:xfrm>
            <a:off x="5465659" y="2998278"/>
            <a:ext cx="4784329" cy="1974316"/>
          </a:xfrm>
        </p:spPr>
        <p:txBody>
          <a:bodyPr anchor="t">
            <a:normAutofit/>
          </a:bodyPr>
          <a:lstStyle/>
          <a:p>
            <a:r>
              <a:rPr lang="en-US" sz="2200">
                <a:effectLst/>
                <a:latin typeface="+mn-lt"/>
                <a:ea typeface="+mn-ea"/>
                <a:cs typeface="+mn-cs"/>
              </a:rPr>
              <a:t>Professor, Research &amp; Innovation Strategist, School of Chemical and Biomolecular Sciences</a:t>
            </a:r>
          </a:p>
          <a:p>
            <a:r>
              <a:rPr lang="en-US" sz="2200"/>
              <a:t>Phone: 618-453-6482</a:t>
            </a:r>
          </a:p>
          <a:p>
            <a:r>
              <a:rPr lang="en-US" sz="2200"/>
              <a:t>E-mail: gkinsel@chem.siu.edu</a:t>
            </a:r>
          </a:p>
        </p:txBody>
      </p:sp>
      <p:sp>
        <p:nvSpPr>
          <p:cNvPr id="4" name="Slide Number Placeholder 3">
            <a:extLst>
              <a:ext uri="{FF2B5EF4-FFF2-40B4-BE49-F238E27FC236}">
                <a16:creationId xmlns:a16="http://schemas.microsoft.com/office/drawing/2014/main" id="{A6897FFE-3FD0-4DBC-7622-9E12D3F8D35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A3A4BFCE-086D-438F-B441-B6F86A11D8E3}" type="slidenum">
              <a:rPr lang="en-US" smtClean="0"/>
              <a:pPr>
                <a:lnSpc>
                  <a:spcPct val="90000"/>
                </a:lnSpc>
                <a:spcAft>
                  <a:spcPts val="600"/>
                </a:spcAft>
              </a:pPr>
              <a:t>26</a:t>
            </a:fld>
            <a:endParaRPr lang="en-US" sz="6600">
              <a:solidFill>
                <a:srgbClr val="FFFFFF"/>
              </a:solidFill>
            </a:endParaRPr>
          </a:p>
        </p:txBody>
      </p:sp>
    </p:spTree>
    <p:extLst>
      <p:ext uri="{BB962C8B-B14F-4D97-AF65-F5344CB8AC3E}">
        <p14:creationId xmlns:p14="http://schemas.microsoft.com/office/powerpoint/2010/main" val="300143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CEA6-FE96-CB29-0BA9-D38675ADD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49EDF-735B-1F1C-8944-47B4F84D640D}"/>
              </a:ext>
            </a:extLst>
          </p:cNvPr>
          <p:cNvSpPr>
            <a:spLocks noGrp="1"/>
          </p:cNvSpPr>
          <p:nvPr>
            <p:ph type="title"/>
          </p:nvPr>
        </p:nvSpPr>
        <p:spPr>
          <a:xfrm>
            <a:off x="5465659" y="1188637"/>
            <a:ext cx="5642312" cy="1597228"/>
          </a:xfrm>
        </p:spPr>
        <p:txBody>
          <a:bodyPr>
            <a:normAutofit/>
          </a:bodyPr>
          <a:lstStyle/>
          <a:p>
            <a:r>
              <a:rPr lang="en-US" sz="5000">
                <a:effectLst/>
                <a:latin typeface="+mn-lt"/>
                <a:ea typeface="+mn-ea"/>
                <a:cs typeface="+mn-cs"/>
              </a:rPr>
              <a:t>Dr. Jia Liu</a:t>
            </a:r>
            <a:endParaRPr lang="en-US" sz="5000" dirty="0"/>
          </a:p>
        </p:txBody>
      </p:sp>
      <p:sp>
        <p:nvSpPr>
          <p:cNvPr id="3" name="Content Placeholder 2">
            <a:extLst>
              <a:ext uri="{FF2B5EF4-FFF2-40B4-BE49-F238E27FC236}">
                <a16:creationId xmlns:a16="http://schemas.microsoft.com/office/drawing/2014/main" id="{0D21BFA1-D985-B435-A548-7011B2EBC39E}"/>
              </a:ext>
            </a:extLst>
          </p:cNvPr>
          <p:cNvSpPr>
            <a:spLocks noGrp="1"/>
          </p:cNvSpPr>
          <p:nvPr>
            <p:ph idx="1"/>
          </p:nvPr>
        </p:nvSpPr>
        <p:spPr>
          <a:xfrm>
            <a:off x="5465659" y="2998278"/>
            <a:ext cx="4784329" cy="1974316"/>
          </a:xfrm>
        </p:spPr>
        <p:txBody>
          <a:bodyPr anchor="t">
            <a:normAutofit fontScale="92500" lnSpcReduction="10000"/>
          </a:bodyPr>
          <a:lstStyle/>
          <a:p>
            <a:r>
              <a:rPr lang="en-US" sz="2000">
                <a:effectLst/>
                <a:latin typeface="Calibri" panose="020F0502020204030204" pitchFamily="34" charset="0"/>
                <a:ea typeface="Calibri" panose="020F0502020204030204" pitchFamily="34" charset="0"/>
                <a:cs typeface="Calibri" panose="020F0502020204030204" pitchFamily="34" charset="0"/>
              </a:rPr>
              <a:t>Associate Professor, School of Civil, Environmental and Infrastructure Engineering</a:t>
            </a:r>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a:effectLst/>
                <a:latin typeface="Calibri" panose="020F0502020204030204" pitchFamily="34" charset="0"/>
                <a:ea typeface="Calibri" panose="020F0502020204030204" pitchFamily="34" charset="0"/>
                <a:cs typeface="Calibri" panose="020F0502020204030204" pitchFamily="34" charset="0"/>
              </a:rPr>
              <a:t>Office: Engineering B, Room 116</a:t>
            </a:r>
          </a:p>
          <a:p>
            <a:r>
              <a:rPr lang="en-US" sz="2000">
                <a:effectLst/>
                <a:latin typeface="Calibri" panose="020F0502020204030204" pitchFamily="34" charset="0"/>
                <a:ea typeface="Calibri" panose="020F0502020204030204" pitchFamily="34" charset="0"/>
                <a:cs typeface="Calibri" panose="020F0502020204030204" pitchFamily="34" charset="0"/>
              </a:rPr>
              <a:t>Phone: 618-453-7006</a:t>
            </a:r>
          </a:p>
          <a:p>
            <a:r>
              <a:rPr lang="en-US" sz="2000">
                <a:effectLst/>
                <a:latin typeface="Calibri" panose="020F0502020204030204" pitchFamily="34" charset="0"/>
                <a:ea typeface="Calibri" panose="020F0502020204030204" pitchFamily="34" charset="0"/>
                <a:cs typeface="Calibri" panose="020F0502020204030204" pitchFamily="34" charset="0"/>
              </a:rPr>
              <a:t>E-mail: jialiu@siu.edu</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3FE8C4-05CE-3A3D-6239-51943A54A9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A3A4BFCE-086D-438F-B441-B6F86A11D8E3}" type="slidenum">
              <a:rPr lang="en-US" smtClean="0"/>
              <a:pPr>
                <a:lnSpc>
                  <a:spcPct val="90000"/>
                </a:lnSpc>
                <a:spcAft>
                  <a:spcPts val="600"/>
                </a:spcAft>
              </a:pPr>
              <a:t>27</a:t>
            </a:fld>
            <a:endParaRPr lang="en-US" sz="6600">
              <a:solidFill>
                <a:srgbClr val="FFFFFF"/>
              </a:solidFill>
            </a:endParaRPr>
          </a:p>
        </p:txBody>
      </p:sp>
      <p:pic>
        <p:nvPicPr>
          <p:cNvPr id="4098" name="Picture 2" descr="SIU Jiu Lia">
            <a:extLst>
              <a:ext uri="{FF2B5EF4-FFF2-40B4-BE49-F238E27FC236}">
                <a16:creationId xmlns:a16="http://schemas.microsoft.com/office/drawing/2014/main" id="{2621689A-210F-1836-AE57-8D58441DD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333500"/>
            <a:ext cx="432435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CE1BA-5DA5-FB1D-18E7-606111BBEC83}"/>
              </a:ext>
            </a:extLst>
          </p:cNvPr>
          <p:cNvSpPr>
            <a:spLocks noGrp="1"/>
          </p:cNvSpPr>
          <p:nvPr>
            <p:ph type="ctrTitle"/>
          </p:nvPr>
        </p:nvSpPr>
        <p:spPr>
          <a:xfrm>
            <a:off x="1514475" y="1214438"/>
            <a:ext cx="9144000" cy="2387600"/>
          </a:xfrm>
        </p:spPr>
        <p:txBody>
          <a:bodyPr/>
          <a:lstStyle/>
          <a:p>
            <a:r>
              <a:rPr lang="en-US" dirty="0"/>
              <a:t>Thank you	</a:t>
            </a:r>
          </a:p>
        </p:txBody>
      </p:sp>
      <p:sp>
        <p:nvSpPr>
          <p:cNvPr id="5" name="Subtitle 4">
            <a:extLst>
              <a:ext uri="{FF2B5EF4-FFF2-40B4-BE49-F238E27FC236}">
                <a16:creationId xmlns:a16="http://schemas.microsoft.com/office/drawing/2014/main" id="{E3C29B09-364D-0ABE-4A1B-B8D000ED02A0}"/>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391440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8C100-7832-4708-916C-514CD007BB05}"/>
              </a:ext>
            </a:extLst>
          </p:cNvPr>
          <p:cNvSpPr>
            <a:spLocks noGrp="1"/>
          </p:cNvSpPr>
          <p:nvPr>
            <p:ph type="title"/>
          </p:nvPr>
        </p:nvSpPr>
        <p:spPr/>
        <p:txBody>
          <a:bodyPr/>
          <a:lstStyle/>
          <a:p>
            <a:r>
              <a:rPr lang="en-US" b="1" dirty="0"/>
              <a:t>Outline </a:t>
            </a:r>
          </a:p>
        </p:txBody>
      </p:sp>
      <p:sp>
        <p:nvSpPr>
          <p:cNvPr id="4" name="Content Placeholder 3">
            <a:extLst>
              <a:ext uri="{FF2B5EF4-FFF2-40B4-BE49-F238E27FC236}">
                <a16:creationId xmlns:a16="http://schemas.microsoft.com/office/drawing/2014/main" id="{0A9609D1-3D6D-4DBD-834C-E590B2B473E5}"/>
              </a:ext>
            </a:extLst>
          </p:cNvPr>
          <p:cNvSpPr>
            <a:spLocks noGrp="1"/>
          </p:cNvSpPr>
          <p:nvPr>
            <p:ph idx="1"/>
          </p:nvPr>
        </p:nvSpPr>
        <p:spPr/>
        <p:txBody>
          <a:bodyPr>
            <a:normAutofit/>
          </a:bodyPr>
          <a:lstStyle/>
          <a:p>
            <a:r>
              <a:rPr lang="en-US" sz="2000" dirty="0">
                <a:solidFill>
                  <a:schemeClr val="accent1"/>
                </a:solidFill>
                <a:latin typeface="Calibri" panose="020F0502020204030204" pitchFamily="34" charset="0"/>
                <a:cs typeface="Calibri" panose="020F0502020204030204" pitchFamily="34" charset="0"/>
              </a:rPr>
              <a:t>Office of Naval Research</a:t>
            </a:r>
            <a:r>
              <a:rPr lang="en-US" sz="2000" dirty="0">
                <a:solidFill>
                  <a:srgbClr val="1B1B1B"/>
                </a:solidFill>
                <a:latin typeface="Calibri" panose="020F0502020204030204" pitchFamily="34" charset="0"/>
                <a:cs typeface="Calibri" panose="020F0502020204030204" pitchFamily="34" charset="0"/>
              </a:rPr>
              <a:t> (ONR) - </a:t>
            </a:r>
            <a:r>
              <a:rPr lang="en-US" sz="2000" i="1" dirty="0">
                <a:solidFill>
                  <a:srgbClr val="1B1B1B"/>
                </a:solidFill>
                <a:latin typeface="Calibri" panose="020F0502020204030204" pitchFamily="34" charset="0"/>
                <a:cs typeface="Calibri" panose="020F0502020204030204" pitchFamily="34" charset="0"/>
              </a:rPr>
              <a:t>Young Investigator Program (YIP)</a:t>
            </a:r>
          </a:p>
          <a:p>
            <a:r>
              <a:rPr lang="en-US" sz="2000" dirty="0">
                <a:solidFill>
                  <a:schemeClr val="accent1"/>
                </a:solidFill>
                <a:latin typeface="Calibri" panose="020F0502020204030204" pitchFamily="34" charset="0"/>
                <a:cs typeface="Calibri" panose="020F0502020204030204" pitchFamily="34" charset="0"/>
              </a:rPr>
              <a:t>Air Force Office of Scientific Research</a:t>
            </a:r>
            <a:r>
              <a:rPr lang="en-US" sz="2000" dirty="0">
                <a:solidFill>
                  <a:srgbClr val="1B1B1B"/>
                </a:solidFill>
                <a:latin typeface="Calibri" panose="020F0502020204030204" pitchFamily="34" charset="0"/>
                <a:cs typeface="Calibri" panose="020F0502020204030204" pitchFamily="34" charset="0"/>
              </a:rPr>
              <a:t> (AFOSR) - </a:t>
            </a:r>
            <a:r>
              <a:rPr lang="en-US" sz="2000" i="1" dirty="0">
                <a:solidFill>
                  <a:srgbClr val="333333"/>
                </a:solidFill>
                <a:latin typeface="Calibri" panose="020F0502020204030204" pitchFamily="34" charset="0"/>
                <a:cs typeface="Calibri" panose="020F0502020204030204" pitchFamily="34" charset="0"/>
              </a:rPr>
              <a:t>Young Investigator Research Program (YIP) </a:t>
            </a:r>
          </a:p>
          <a:p>
            <a:r>
              <a:rPr lang="en-US" sz="2000" dirty="0">
                <a:solidFill>
                  <a:schemeClr val="accent1"/>
                </a:solidFill>
                <a:latin typeface="Calibri" panose="020F0502020204030204" pitchFamily="34" charset="0"/>
                <a:cs typeface="Calibri" panose="020F0502020204030204" pitchFamily="34" charset="0"/>
              </a:rPr>
              <a:t>Army’s Research Office</a:t>
            </a:r>
            <a:r>
              <a:rPr lang="en-US" sz="2000" dirty="0">
                <a:solidFill>
                  <a:srgbClr val="333333"/>
                </a:solidFill>
                <a:latin typeface="Calibri" panose="020F0502020204030204" pitchFamily="34" charset="0"/>
                <a:cs typeface="Calibri" panose="020F0502020204030204" pitchFamily="34" charset="0"/>
              </a:rPr>
              <a:t> (ARO) – </a:t>
            </a:r>
            <a:r>
              <a:rPr lang="en-US" sz="2000" i="1" dirty="0">
                <a:solidFill>
                  <a:srgbClr val="333333"/>
                </a:solidFill>
                <a:latin typeface="Calibri" panose="020F0502020204030204" pitchFamily="34" charset="0"/>
                <a:cs typeface="Calibri" panose="020F0502020204030204" pitchFamily="34" charset="0"/>
              </a:rPr>
              <a:t>Early Career Program (ECP)</a:t>
            </a:r>
          </a:p>
          <a:p>
            <a:r>
              <a:rPr lang="en-US" sz="2000" dirty="0">
                <a:solidFill>
                  <a:schemeClr val="accent1"/>
                </a:solidFill>
                <a:latin typeface="Calibri" panose="020F0502020204030204" pitchFamily="34" charset="0"/>
                <a:cs typeface="Calibri" panose="020F0502020204030204" pitchFamily="34" charset="0"/>
              </a:rPr>
              <a:t>Defense Advanced Research Projects Agency</a:t>
            </a:r>
            <a:r>
              <a:rPr lang="en-US" sz="2000" dirty="0">
                <a:solidFill>
                  <a:srgbClr val="333333"/>
                </a:solidFill>
                <a:latin typeface="Calibri" panose="020F0502020204030204" pitchFamily="34" charset="0"/>
                <a:cs typeface="Calibri" panose="020F0502020204030204" pitchFamily="34" charset="0"/>
              </a:rPr>
              <a:t> (DARPA) - </a:t>
            </a:r>
            <a:r>
              <a:rPr lang="en-US" sz="2000" i="1" dirty="0">
                <a:latin typeface="Calibri" panose="020F0502020204030204" pitchFamily="34" charset="0"/>
                <a:cs typeface="Calibri" panose="020F0502020204030204" pitchFamily="34" charset="0"/>
              </a:rPr>
              <a:t>Young Faculty Award (YFA) program</a:t>
            </a:r>
          </a:p>
          <a:p>
            <a:r>
              <a:rPr lang="en-US" sz="2000" dirty="0">
                <a:solidFill>
                  <a:schemeClr val="accent1"/>
                </a:solidFill>
                <a:latin typeface="Calibri" panose="020F0502020204030204" pitchFamily="34" charset="0"/>
                <a:cs typeface="Calibri" panose="020F0502020204030204" pitchFamily="34" charset="0"/>
              </a:rPr>
              <a:t>Department of Energy </a:t>
            </a:r>
            <a:r>
              <a:rPr lang="en-US" sz="2000" dirty="0">
                <a:latin typeface="Calibri" panose="020F0502020204030204" pitchFamily="34" charset="0"/>
                <a:cs typeface="Calibri" panose="020F0502020204030204" pitchFamily="34" charset="0"/>
              </a:rPr>
              <a:t>(DOE) - </a:t>
            </a:r>
            <a:r>
              <a:rPr lang="en-US" sz="2000" i="1" dirty="0">
                <a:latin typeface="Calibri" panose="020F0502020204030204" pitchFamily="34" charset="0"/>
                <a:cs typeface="Calibri" panose="020F0502020204030204" pitchFamily="34" charset="0"/>
              </a:rPr>
              <a:t>Early Career Research Program</a:t>
            </a:r>
          </a:p>
          <a:p>
            <a:r>
              <a:rPr lang="en-US" sz="2000" dirty="0">
                <a:solidFill>
                  <a:schemeClr val="accent1"/>
                </a:solidFill>
                <a:latin typeface="Calibri" panose="020F0502020204030204" pitchFamily="34" charset="0"/>
                <a:cs typeface="Calibri" panose="020F0502020204030204" pitchFamily="34" charset="0"/>
              </a:rPr>
              <a:t>National Aeronautics and Space Administration</a:t>
            </a:r>
            <a:r>
              <a:rPr lang="en-US" sz="2000" dirty="0">
                <a:latin typeface="Calibri" panose="020F0502020204030204" pitchFamily="34" charset="0"/>
                <a:cs typeface="Calibri" panose="020F0502020204030204" pitchFamily="34" charset="0"/>
              </a:rPr>
              <a:t> (NASA) </a:t>
            </a:r>
            <a:r>
              <a:rPr lang="en-US" sz="2000" i="1" dirty="0">
                <a:latin typeface="Calibri" panose="020F0502020204030204" pitchFamily="34" charset="0"/>
                <a:cs typeface="Calibri" panose="020F0502020204030204" pitchFamily="34" charset="0"/>
              </a:rPr>
              <a:t>- Early Career Faculty (ECF) </a:t>
            </a:r>
          </a:p>
          <a:p>
            <a:r>
              <a:rPr lang="en-US" sz="2000" dirty="0">
                <a:solidFill>
                  <a:schemeClr val="accent1"/>
                </a:solidFill>
              </a:rPr>
              <a:t>National Institutes of Health</a:t>
            </a:r>
            <a:r>
              <a:rPr lang="en-US" sz="2000" dirty="0"/>
              <a:t> (NIH) - </a:t>
            </a:r>
            <a:r>
              <a:rPr lang="en-US" sz="2000" i="1" dirty="0"/>
              <a:t>Director's New Innovator Award (NIA)</a:t>
            </a:r>
          </a:p>
          <a:p>
            <a:r>
              <a:rPr lang="en-US" sz="2000" dirty="0">
                <a:solidFill>
                  <a:schemeClr val="accent1"/>
                </a:solidFill>
              </a:rPr>
              <a:t>Many others</a:t>
            </a:r>
            <a:r>
              <a:rPr lang="en-US" sz="2000" dirty="0"/>
              <a:t> (e.g., USDA, EPA, NIST)</a:t>
            </a:r>
          </a:p>
          <a:p>
            <a:r>
              <a:rPr lang="en-US" sz="2000" dirty="0">
                <a:solidFill>
                  <a:schemeClr val="accent1"/>
                </a:solidFill>
              </a:rPr>
              <a:t>National Science Foundation </a:t>
            </a:r>
            <a:r>
              <a:rPr lang="en-US" sz="2000" dirty="0"/>
              <a:t>(NSF) -</a:t>
            </a:r>
            <a:r>
              <a:rPr lang="en-US" sz="2000" i="1" dirty="0"/>
              <a:t> </a:t>
            </a:r>
            <a:r>
              <a:rPr lang="en-US" sz="2000" dirty="0">
                <a:latin typeface="Calibri" panose="020F0502020204030204" pitchFamily="34" charset="0"/>
                <a:cs typeface="Calibri" panose="020F0502020204030204" pitchFamily="34" charset="0"/>
              </a:rPr>
              <a:t>CRII, ERI, CAREER  </a:t>
            </a:r>
            <a:endParaRPr lang="en-US" sz="2000" i="1" dirty="0"/>
          </a:p>
          <a:p>
            <a:endParaRPr lang="en-US" sz="2400" i="1"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a:p>
            <a:endParaRPr lang="en-US" dirty="0">
              <a:solidFill>
                <a:srgbClr val="333333"/>
              </a:solidFill>
              <a:latin typeface="Calibri" panose="020F0502020204030204" pitchFamily="34" charset="0"/>
              <a:cs typeface="Calibri" panose="020F0502020204030204" pitchFamily="34" charset="0"/>
            </a:endParaRPr>
          </a:p>
          <a:p>
            <a:endParaRPr lang="en-US" dirty="0">
              <a:solidFill>
                <a:srgbClr val="333333"/>
              </a:solidFill>
              <a:latin typeface="Calibri" panose="020F0502020204030204" pitchFamily="34" charset="0"/>
              <a:cs typeface="Calibri" panose="020F0502020204030204" pitchFamily="34" charset="0"/>
            </a:endParaRPr>
          </a:p>
          <a:p>
            <a:endParaRPr lang="en-US" dirty="0">
              <a:solidFill>
                <a:srgbClr val="1B1B1B"/>
              </a:solidFill>
              <a:latin typeface="Calibri" panose="020F0502020204030204" pitchFamily="34" charset="0"/>
              <a:cs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C8C511AE-9373-42FE-A164-182E42F0DF3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3A4BFCE-086D-438F-B441-B6F86A11D8E3}" type="slidenum">
              <a:rPr lang="en-US" smtClean="0"/>
              <a:pPr/>
              <a:t>3</a:t>
            </a:fld>
            <a:endParaRPr lang="en-US"/>
          </a:p>
        </p:txBody>
      </p:sp>
    </p:spTree>
    <p:extLst>
      <p:ext uri="{BB962C8B-B14F-4D97-AF65-F5344CB8AC3E}">
        <p14:creationId xmlns:p14="http://schemas.microsoft.com/office/powerpoint/2010/main" val="401423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0D01-17F3-0065-2A93-BF24B8053825}"/>
              </a:ext>
            </a:extLst>
          </p:cNvPr>
          <p:cNvSpPr>
            <a:spLocks noGrp="1"/>
          </p:cNvSpPr>
          <p:nvPr>
            <p:ph type="title"/>
          </p:nvPr>
        </p:nvSpPr>
        <p:spPr/>
        <p:txBody>
          <a:bodyPr/>
          <a:lstStyle/>
          <a:p>
            <a:r>
              <a:rPr lang="en-US" b="1" dirty="0"/>
              <a:t>ONR YIP</a:t>
            </a:r>
            <a:endParaRPr lang="en-US" dirty="0"/>
          </a:p>
        </p:txBody>
      </p:sp>
      <p:sp>
        <p:nvSpPr>
          <p:cNvPr id="3" name="Content Placeholder 2">
            <a:extLst>
              <a:ext uri="{FF2B5EF4-FFF2-40B4-BE49-F238E27FC236}">
                <a16:creationId xmlns:a16="http://schemas.microsoft.com/office/drawing/2014/main" id="{C13751B8-B5E9-79AC-51B4-548A0EE2813D}"/>
              </a:ext>
            </a:extLst>
          </p:cNvPr>
          <p:cNvSpPr>
            <a:spLocks noGrp="1"/>
          </p:cNvSpPr>
          <p:nvPr>
            <p:ph idx="1"/>
          </p:nvPr>
        </p:nvSpPr>
        <p:spPr/>
        <p:txBody>
          <a:bodyPr>
            <a:normAutofit fontScale="850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The Office of Naval Research (ONR) Young Investigator Program seeks to identify and support academic scientists and engineers who are in their first or second full-time tenure-track or tenure-track-equivalent academic appointment. </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principal investigator of a proposal must be a U.S. citizen, national or permanent resident (on the date proposals are due), holding a first or second full-time tenure-track or tenure-track-equivalent faculty position, and has received his/her doctorate or equivalent degree within the past seven years. </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Young Investigator Program (YIP) accepts proposals in July</a:t>
            </a:r>
          </a:p>
          <a:p>
            <a:pPr lvl="1"/>
            <a:r>
              <a:rPr lang="en-US" dirty="0">
                <a:latin typeface="Calibri" panose="020F0502020204030204" pitchFamily="34" charset="0"/>
                <a:ea typeface="Calibri" panose="020F0502020204030204" pitchFamily="34" charset="0"/>
                <a:cs typeface="Calibri" panose="020F0502020204030204" pitchFamily="34" charset="0"/>
              </a:rPr>
              <a:t>The solicitation is expected</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Up to $750,000 for 3 years</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338E75D9-21BC-67F0-C2C4-9A214FA50441}"/>
              </a:ext>
            </a:extLst>
          </p:cNvPr>
          <p:cNvPicPr>
            <a:picLocks noChangeAspect="1"/>
          </p:cNvPicPr>
          <p:nvPr/>
        </p:nvPicPr>
        <p:blipFill>
          <a:blip r:embed="rId2"/>
          <a:stretch>
            <a:fillRect/>
          </a:stretch>
        </p:blipFill>
        <p:spPr>
          <a:xfrm>
            <a:off x="5810250" y="365125"/>
            <a:ext cx="6261100" cy="1346200"/>
          </a:xfrm>
          <a:prstGeom prst="rect">
            <a:avLst/>
          </a:prstGeom>
        </p:spPr>
      </p:pic>
    </p:spTree>
    <p:extLst>
      <p:ext uri="{BB962C8B-B14F-4D97-AF65-F5344CB8AC3E}">
        <p14:creationId xmlns:p14="http://schemas.microsoft.com/office/powerpoint/2010/main" val="193700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AFOSR YIP</a:t>
            </a:r>
          </a:p>
        </p:txBody>
      </p:sp>
      <p:sp>
        <p:nvSpPr>
          <p:cNvPr id="2" name="Content Placeholder 1">
            <a:extLst>
              <a:ext uri="{FF2B5EF4-FFF2-40B4-BE49-F238E27FC236}">
                <a16:creationId xmlns:a16="http://schemas.microsoft.com/office/drawing/2014/main" id="{475DD435-7E85-2661-60B6-9D36A3BFE91A}"/>
              </a:ext>
            </a:extLst>
          </p:cNvPr>
          <p:cNvSpPr>
            <a:spLocks noGrp="1"/>
          </p:cNvSpPr>
          <p:nvPr>
            <p:ph idx="1"/>
          </p:nvPr>
        </p:nvSpPr>
        <p:spPr/>
        <p:txBody>
          <a:bodyPr>
            <a:normAutofit fontScale="77500" lnSpcReduction="20000"/>
          </a:bodyPr>
          <a:lstStyle/>
          <a:p>
            <a:r>
              <a:rPr lang="en-US"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2026 Air Force Young Investigator Research Program (YIP) intends to support young in career scientists and engineers who are showing exceptional ability and promise for conducting basic research.</a:t>
            </a:r>
          </a:p>
          <a:p>
            <a:r>
              <a:rPr lang="en-US"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The program objective is to foster creative basic research in science and engineering; enhance early career development of outstanding young investigators; and increase opportunities for the young investigator to recognize the Air Force mission and related challenges in science and engineering.</a:t>
            </a:r>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a:t>
            </a:r>
          </a:p>
          <a:p>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The principal investigator of a proposal must be a U.S. citizen, national or permanent resident, holding a full-time tenure-track or tenure-track-equivalent faculty position, and has received his/her doctorate or equivalent degree </a:t>
            </a:r>
            <a:r>
              <a:rPr lang="en-US"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by 1 April 2018 or later</a:t>
            </a:r>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 </a:t>
            </a:r>
          </a:p>
          <a:p>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The FY26 Young Investigator Program (YIP) is expected to be announced on April 25, 2025</a:t>
            </a:r>
          </a:p>
          <a:p>
            <a:pPr lvl="1"/>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Current Closing Date for Applications: 7 Jul 25 (expected)</a:t>
            </a:r>
          </a:p>
          <a:p>
            <a:pPr marL="457200" lvl="1" indent="0">
              <a:buNone/>
            </a:pPr>
            <a:endPar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Up to $450,000 for 3 years</a:t>
            </a:r>
          </a:p>
        </p:txBody>
      </p:sp>
      <p:pic>
        <p:nvPicPr>
          <p:cNvPr id="7" name="Picture 6" descr="A picture containing text, clipart&#10;&#10;Description automatically generated">
            <a:extLst>
              <a:ext uri="{FF2B5EF4-FFF2-40B4-BE49-F238E27FC236}">
                <a16:creationId xmlns:a16="http://schemas.microsoft.com/office/drawing/2014/main" id="{1AC7313C-C2BE-01A8-DCB9-6F76E360FBBD}"/>
              </a:ext>
            </a:extLst>
          </p:cNvPr>
          <p:cNvPicPr>
            <a:picLocks noChangeAspect="1"/>
          </p:cNvPicPr>
          <p:nvPr/>
        </p:nvPicPr>
        <p:blipFill>
          <a:blip r:embed="rId2"/>
          <a:stretch>
            <a:fillRect/>
          </a:stretch>
        </p:blipFill>
        <p:spPr>
          <a:xfrm>
            <a:off x="8273529" y="162410"/>
            <a:ext cx="3784600" cy="1079500"/>
          </a:xfrm>
          <a:prstGeom prst="rect">
            <a:avLst/>
          </a:prstGeom>
        </p:spPr>
      </p:pic>
    </p:spTree>
    <p:extLst>
      <p:ext uri="{BB962C8B-B14F-4D97-AF65-F5344CB8AC3E}">
        <p14:creationId xmlns:p14="http://schemas.microsoft.com/office/powerpoint/2010/main" val="422008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ARO ECP</a:t>
            </a:r>
          </a:p>
        </p:txBody>
      </p:sp>
      <p:sp>
        <p:nvSpPr>
          <p:cNvPr id="2" name="Content Placeholder 1">
            <a:extLst>
              <a:ext uri="{FF2B5EF4-FFF2-40B4-BE49-F238E27FC236}">
                <a16:creationId xmlns:a16="http://schemas.microsoft.com/office/drawing/2014/main" id="{F532CC67-D1F1-2661-BB40-62F7AF7C1D59}"/>
              </a:ext>
            </a:extLst>
          </p:cNvPr>
          <p:cNvSpPr>
            <a:spLocks noGrp="1"/>
          </p:cNvSpPr>
          <p:nvPr>
            <p:ph idx="1"/>
          </p:nvPr>
        </p:nvSpPr>
        <p:spPr/>
        <p:txBody>
          <a:bodyPr>
            <a:normAutofit fontScale="92500" lnSpcReduction="20000"/>
          </a:bodyPr>
          <a:lstStyle/>
          <a:p>
            <a:r>
              <a:rPr lang="en-US" b="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Army’s Research Office Early Career Program (ECP) intends </a:t>
            </a:r>
            <a:r>
              <a:rPr lang="en-US" b="0" i="0" u="none" strike="noStrike"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to attract outstanding young university faculty members to pursue fundamental research in areas relevant to the Army, to support their research in these areas, and to encourage their teaching and research careers.</a:t>
            </a:r>
          </a:p>
          <a:p>
            <a:pPr algn="l">
              <a:buFont typeface="Arial" panose="020B0604020202020204" pitchFamily="34" charset="0"/>
              <a:buChar char="•"/>
            </a:pPr>
            <a:r>
              <a:rPr lang="en-US" b="0" i="0" u="none" strike="noStrike"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Research areas of interest are mechanical sciences, mathematical sciences, electronics, computing science, physics, chemistry, life sciences, materials science, network science, and environmental sciences.</a:t>
            </a:r>
          </a:p>
          <a:p>
            <a:pPr algn="l">
              <a:buFont typeface="Arial" panose="020B0604020202020204" pitchFamily="34" charset="0"/>
              <a:buChar char="•"/>
            </a:pPr>
            <a:r>
              <a:rPr lang="en-US" b="0" i="0" u="none" strike="noStrike"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The principal investigator of a proposal must be a U.S. citizen, national or permanent resident, holding a full-time tenure-track or tenure-track-equivalent faculty position. </a:t>
            </a:r>
            <a:endParaRPr lang="en-US" b="0" i="0" u="none" strike="noStrike"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b="0" i="0" u="none" strike="noStrike"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Proposals are accepted anytime (until 20 November 2027)</a:t>
            </a:r>
          </a:p>
          <a:p>
            <a:r>
              <a:rPr lang="en-US" dirty="0">
                <a:latin typeface="Calibri" panose="020F0502020204030204" pitchFamily="34" charset="0"/>
                <a:ea typeface="Calibri" panose="020F0502020204030204" pitchFamily="34" charset="0"/>
                <a:cs typeface="Calibri" panose="020F0502020204030204" pitchFamily="34" charset="0"/>
              </a:rPr>
              <a:t>Up to $360,000 for 3 years</a:t>
            </a:r>
          </a:p>
        </p:txBody>
      </p:sp>
      <p:pic>
        <p:nvPicPr>
          <p:cNvPr id="6" name="Picture 5">
            <a:extLst>
              <a:ext uri="{FF2B5EF4-FFF2-40B4-BE49-F238E27FC236}">
                <a16:creationId xmlns:a16="http://schemas.microsoft.com/office/drawing/2014/main" id="{E0CD14E3-8476-C295-69C8-9A672910DB79}"/>
              </a:ext>
            </a:extLst>
          </p:cNvPr>
          <p:cNvPicPr>
            <a:picLocks noChangeAspect="1"/>
          </p:cNvPicPr>
          <p:nvPr/>
        </p:nvPicPr>
        <p:blipFill>
          <a:blip r:embed="rId3"/>
          <a:stretch>
            <a:fillRect/>
          </a:stretch>
        </p:blipFill>
        <p:spPr>
          <a:xfrm>
            <a:off x="5054600" y="283979"/>
            <a:ext cx="7137400" cy="863600"/>
          </a:xfrm>
          <a:prstGeom prst="rect">
            <a:avLst/>
          </a:prstGeom>
        </p:spPr>
      </p:pic>
    </p:spTree>
    <p:extLst>
      <p:ext uri="{BB962C8B-B14F-4D97-AF65-F5344CB8AC3E}">
        <p14:creationId xmlns:p14="http://schemas.microsoft.com/office/powerpoint/2010/main" val="195650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DARPA YFA</a:t>
            </a:r>
          </a:p>
        </p:txBody>
      </p:sp>
      <p:sp>
        <p:nvSpPr>
          <p:cNvPr id="2" name="Content Placeholder 1">
            <a:extLst>
              <a:ext uri="{FF2B5EF4-FFF2-40B4-BE49-F238E27FC236}">
                <a16:creationId xmlns:a16="http://schemas.microsoft.com/office/drawing/2014/main" id="{A7E30393-E7FD-D8A9-7199-7E92DBD725F2}"/>
              </a:ext>
            </a:extLst>
          </p:cNvPr>
          <p:cNvSpPr>
            <a:spLocks noGrp="1"/>
          </p:cNvSpPr>
          <p:nvPr>
            <p:ph idx="1"/>
          </p:nvPr>
        </p:nvSpPr>
        <p:spPr/>
        <p:txBody>
          <a:bodyPr>
            <a:normAutofit lnSpcReduction="10000"/>
          </a:bodyPr>
          <a:lstStyle/>
          <a:p>
            <a:r>
              <a:rPr lang="en-US" sz="1800" dirty="0">
                <a:effectLst/>
                <a:latin typeface="Calibri" panose="020F0502020204030204" pitchFamily="34" charset="0"/>
                <a:cs typeface="Calibri" panose="020F0502020204030204" pitchFamily="34" charset="0"/>
              </a:rPr>
              <a:t>The objective of the DARPA Young Faculty Award (YFA) program is to identify and engage rising stars in junior research positions, emphasizing those without prior DARPA funding, and expose them to DoD needs and DARPA’s program development process </a:t>
            </a:r>
          </a:p>
          <a:p>
            <a:pPr>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Proposers must be one of the following: current Tenure-Track Assistant/Associate Professors; current Tenured faculty within 3 years of their Tenure date</a:t>
            </a:r>
            <a:r>
              <a:rPr lang="en-US" sz="1800" dirty="0">
                <a:latin typeface="Calibri" panose="020F0502020204030204" pitchFamily="34" charset="0"/>
                <a:cs typeface="Calibri" panose="020F0502020204030204" pitchFamily="34" charset="0"/>
              </a:rPr>
              <a:t>. Citizenship not required.</a:t>
            </a:r>
            <a:endParaRPr lang="en-US" sz="1800" i="0" u="none" strike="noStrike" dirty="0">
              <a:effectLst/>
              <a:latin typeface="Calibri" panose="020F0502020204030204" pitchFamily="34" charset="0"/>
              <a:cs typeface="Calibri" panose="020F0502020204030204" pitchFamily="34" charset="0"/>
            </a:endParaRPr>
          </a:p>
          <a:p>
            <a:r>
              <a:rPr lang="en-US" sz="1800" dirty="0">
                <a:effectLst/>
                <a:latin typeface="Calibri" panose="020F0502020204030204" pitchFamily="34" charset="0"/>
                <a:cs typeface="Calibri" panose="020F0502020204030204" pitchFamily="34" charset="0"/>
              </a:rPr>
              <a:t>Engagement with DARPA:</a:t>
            </a:r>
          </a:p>
          <a:p>
            <a:pPr lvl="1"/>
            <a:r>
              <a:rPr lang="en-US" sz="1800" dirty="0">
                <a:effectLst/>
                <a:latin typeface="Calibri" panose="020F0502020204030204" pitchFamily="34" charset="0"/>
                <a:cs typeface="Calibri" panose="020F0502020204030204" pitchFamily="34" charset="0"/>
              </a:rPr>
              <a:t>Each YFA Awardee has a PM Mentor with closely aligned research interests </a:t>
            </a:r>
          </a:p>
          <a:p>
            <a:pPr lvl="1"/>
            <a:r>
              <a:rPr lang="en-US" sz="1800" dirty="0">
                <a:effectLst/>
                <a:latin typeface="Calibri" panose="020F0502020204030204" pitchFamily="34" charset="0"/>
                <a:cs typeface="Calibri" panose="020F0502020204030204" pitchFamily="34" charset="0"/>
              </a:rPr>
              <a:t>The annual meeting provides networking opportunities and presentations from DARPA Technical Offices, military liaisons, and industry representatives </a:t>
            </a:r>
          </a:p>
          <a:p>
            <a:pPr lvl="1"/>
            <a:r>
              <a:rPr lang="en-US" sz="1800" dirty="0">
                <a:effectLst/>
                <a:latin typeface="Calibri" panose="020F0502020204030204" pitchFamily="34" charset="0"/>
                <a:cs typeface="Calibri" panose="020F0502020204030204" pitchFamily="34" charset="0"/>
              </a:rPr>
              <a:t>YFA Awardees have the opportunity to visit military installations, defense- relevant research facilities, or participation in training exercises </a:t>
            </a:r>
          </a:p>
          <a:p>
            <a:pPr lvl="1"/>
            <a:r>
              <a:rPr lang="en-US" sz="1800" dirty="0">
                <a:effectLst/>
                <a:latin typeface="Calibri" panose="020F0502020204030204" pitchFamily="34" charset="0"/>
                <a:cs typeface="Calibri" panose="020F0502020204030204" pitchFamily="34" charset="0"/>
              </a:rPr>
              <a:t>YFA awardees are invited to present their work at Program Review meetings, providing networking opportunities with PMs and other performers </a:t>
            </a:r>
          </a:p>
          <a:p>
            <a:pPr lvl="1"/>
            <a:r>
              <a:rPr lang="en-US" sz="1800" dirty="0">
                <a:effectLst/>
                <a:latin typeface="Calibri" panose="020F0502020204030204" pitchFamily="34" charset="0"/>
                <a:cs typeface="Calibri" panose="020F0502020204030204" pitchFamily="34" charset="0"/>
              </a:rPr>
              <a:t>PM Mentors can nominate YFA Awardees to receive an additional $500K Director’s Fellowship option. </a:t>
            </a:r>
            <a:endParaRPr lang="en-US" sz="1800" i="0" u="none" strike="noStrike" dirty="0">
              <a:effectLst/>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Up to $500,000 for 2 years</a:t>
            </a:r>
          </a:p>
        </p:txBody>
      </p:sp>
      <p:pic>
        <p:nvPicPr>
          <p:cNvPr id="6" name="Picture 5" descr="A picture containing graphical user interface&#10;&#10;Description automatically generated">
            <a:extLst>
              <a:ext uri="{FF2B5EF4-FFF2-40B4-BE49-F238E27FC236}">
                <a16:creationId xmlns:a16="http://schemas.microsoft.com/office/drawing/2014/main" id="{ADF1DE4E-1890-374A-3B0A-2600A8AE2C86}"/>
              </a:ext>
            </a:extLst>
          </p:cNvPr>
          <p:cNvPicPr>
            <a:picLocks noChangeAspect="1"/>
          </p:cNvPicPr>
          <p:nvPr/>
        </p:nvPicPr>
        <p:blipFill>
          <a:blip r:embed="rId2"/>
          <a:stretch>
            <a:fillRect/>
          </a:stretch>
        </p:blipFill>
        <p:spPr>
          <a:xfrm>
            <a:off x="7236919" y="365125"/>
            <a:ext cx="4673600" cy="1257300"/>
          </a:xfrm>
          <a:prstGeom prst="rect">
            <a:avLst/>
          </a:prstGeom>
        </p:spPr>
      </p:pic>
    </p:spTree>
    <p:extLst>
      <p:ext uri="{BB962C8B-B14F-4D97-AF65-F5344CB8AC3E}">
        <p14:creationId xmlns:p14="http://schemas.microsoft.com/office/powerpoint/2010/main" val="237473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35F8-7314-D770-9AAC-CF1D15E74FC7}"/>
              </a:ext>
            </a:extLst>
          </p:cNvPr>
          <p:cNvSpPr>
            <a:spLocks noGrp="1"/>
          </p:cNvSpPr>
          <p:nvPr>
            <p:ph type="title"/>
          </p:nvPr>
        </p:nvSpPr>
        <p:spPr/>
        <p:txBody>
          <a:bodyPr/>
          <a:lstStyle/>
          <a:p>
            <a:r>
              <a:rPr lang="en-US" b="1" dirty="0"/>
              <a:t>Recommendations</a:t>
            </a:r>
          </a:p>
        </p:txBody>
      </p:sp>
      <p:sp>
        <p:nvSpPr>
          <p:cNvPr id="4" name="Content Placeholder 3">
            <a:extLst>
              <a:ext uri="{FF2B5EF4-FFF2-40B4-BE49-F238E27FC236}">
                <a16:creationId xmlns:a16="http://schemas.microsoft.com/office/drawing/2014/main" id="{8C67A570-FAEA-6F3A-FB12-0A29C6A68F86}"/>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Register in SIUC’s PIVOT</a:t>
            </a:r>
          </a:p>
          <a:p>
            <a:r>
              <a:rPr lang="en-US" dirty="0">
                <a:latin typeface="Calibri" panose="020F0502020204030204" pitchFamily="34" charset="0"/>
                <a:ea typeface="Calibri" panose="020F0502020204030204" pitchFamily="34" charset="0"/>
                <a:cs typeface="Calibri" panose="020F0502020204030204" pitchFamily="34" charset="0"/>
              </a:rPr>
              <a:t>Contact program managers: virtually or in person</a:t>
            </a:r>
          </a:p>
          <a:p>
            <a:r>
              <a:rPr lang="en-US" dirty="0">
                <a:latin typeface="Calibri" panose="020F0502020204030204" pitchFamily="34" charset="0"/>
                <a:ea typeface="Calibri" panose="020F0502020204030204" pitchFamily="34" charset="0"/>
                <a:cs typeface="Calibri" panose="020F0502020204030204" pitchFamily="34" charset="0"/>
              </a:rPr>
              <a:t>Attend webinars about specific announcement</a:t>
            </a:r>
          </a:p>
          <a:p>
            <a:r>
              <a:rPr lang="en-US" dirty="0">
                <a:latin typeface="Calibri" panose="020F0502020204030204" pitchFamily="34" charset="0"/>
                <a:ea typeface="Calibri" panose="020F0502020204030204" pitchFamily="34" charset="0"/>
                <a:cs typeface="Calibri" panose="020F0502020204030204" pitchFamily="34" charset="0"/>
              </a:rPr>
              <a:t>Study the FAQs (and submit questions yourselves)</a:t>
            </a:r>
          </a:p>
          <a:p>
            <a:r>
              <a:rPr lang="en-US" dirty="0">
                <a:latin typeface="Calibri" panose="020F0502020204030204" pitchFamily="34" charset="0"/>
                <a:ea typeface="Calibri" panose="020F0502020204030204" pitchFamily="34" charset="0"/>
                <a:cs typeface="Calibri" panose="020F0502020204030204" pitchFamily="34" charset="0"/>
              </a:rPr>
              <a:t>Volunteer to be </a:t>
            </a:r>
            <a:r>
              <a:rPr lang="en-US">
                <a:latin typeface="Calibri" panose="020F0502020204030204" pitchFamily="34" charset="0"/>
                <a:ea typeface="Calibri" panose="020F0502020204030204" pitchFamily="34" charset="0"/>
                <a:cs typeface="Calibri" panose="020F0502020204030204" pitchFamily="34" charset="0"/>
              </a:rPr>
              <a:t>a reviewer</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Respond to RFIs</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2DF76135-667B-6258-4B5D-CB5C2F06F697}"/>
              </a:ext>
            </a:extLst>
          </p:cNvPr>
          <p:cNvPicPr>
            <a:picLocks noChangeAspect="1"/>
          </p:cNvPicPr>
          <p:nvPr/>
        </p:nvPicPr>
        <p:blipFill>
          <a:blip r:embed="rId2"/>
          <a:stretch>
            <a:fillRect/>
          </a:stretch>
        </p:blipFill>
        <p:spPr>
          <a:xfrm>
            <a:off x="7290528" y="365125"/>
            <a:ext cx="4686300" cy="838200"/>
          </a:xfrm>
          <a:prstGeom prst="rect">
            <a:avLst/>
          </a:prstGeom>
        </p:spPr>
      </p:pic>
    </p:spTree>
    <p:extLst>
      <p:ext uri="{BB962C8B-B14F-4D97-AF65-F5344CB8AC3E}">
        <p14:creationId xmlns:p14="http://schemas.microsoft.com/office/powerpoint/2010/main" val="63879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826CF-2EDB-F530-25E0-45CF66F6792F}"/>
              </a:ext>
            </a:extLst>
          </p:cNvPr>
          <p:cNvSpPr>
            <a:spLocks noGrp="1"/>
          </p:cNvSpPr>
          <p:nvPr>
            <p:ph type="title"/>
          </p:nvPr>
        </p:nvSpPr>
        <p:spPr/>
        <p:txBody>
          <a:bodyPr/>
          <a:lstStyle/>
          <a:p>
            <a:r>
              <a:rPr lang="en-US" b="1" dirty="0"/>
              <a:t>DoE Early Career Research </a:t>
            </a:r>
            <a:br>
              <a:rPr lang="en-US" b="1" dirty="0"/>
            </a:br>
            <a:r>
              <a:rPr lang="en-US" b="1" dirty="0"/>
              <a:t>Program</a:t>
            </a:r>
          </a:p>
        </p:txBody>
      </p:sp>
      <p:sp>
        <p:nvSpPr>
          <p:cNvPr id="5" name="Content Placeholder 4">
            <a:extLst>
              <a:ext uri="{FF2B5EF4-FFF2-40B4-BE49-F238E27FC236}">
                <a16:creationId xmlns:a16="http://schemas.microsoft.com/office/drawing/2014/main" id="{E64AEBCB-B580-4990-6291-779DE299D563}"/>
              </a:ext>
            </a:extLst>
          </p:cNvPr>
          <p:cNvSpPr>
            <a:spLocks noGrp="1"/>
          </p:cNvSpPr>
          <p:nvPr>
            <p:ph idx="1"/>
          </p:nvPr>
        </p:nvSpPr>
        <p:spPr/>
        <p:txBody>
          <a:bodyPr>
            <a:normAutofit fontScale="85000" lnSpcReduction="20000"/>
          </a:bodyPr>
          <a:lstStyle/>
          <a:p>
            <a:pPr algn="l"/>
            <a:r>
              <a:rPr lang="en-US" b="0" i="0" u="none" strike="noStrike" dirty="0">
                <a:effectLst/>
                <a:latin typeface="Calibri" panose="020F0502020204030204" pitchFamily="34" charset="0"/>
                <a:cs typeface="Calibri" panose="020F0502020204030204" pitchFamily="34" charset="0"/>
              </a:rPr>
              <a:t>The DOE Office of Science is the nation’s largest supporter of basic research in the physical sciences. Early career researchers may apply to one of eight Office of Science program offices: Advanced Scientific Computing Research; Biological and Environmental Research; Basic Energy Sciences; Fusion Energy Sciences; High Energy Physics; Nuclear Physics; Accelerator R&amp;D and Production; and Isotope R&amp;D and Production</a:t>
            </a:r>
          </a:p>
          <a:p>
            <a:pPr algn="l"/>
            <a:r>
              <a:rPr lang="en-US" b="0" i="0" u="none" strike="noStrike" dirty="0">
                <a:effectLst/>
                <a:latin typeface="Calibri" panose="020F0502020204030204" pitchFamily="34" charset="0"/>
                <a:cs typeface="Calibri" panose="020F0502020204030204" pitchFamily="34" charset="0"/>
              </a:rPr>
              <a:t>To be eligible for the program, a researcher must be an untenured, tenure-track assistant or associate professor at a U.S. academic institution with eligibility window for this competition of 12 years</a:t>
            </a:r>
          </a:p>
          <a:p>
            <a:pPr algn="l"/>
            <a:r>
              <a:rPr lang="en-US" b="0" i="0" u="none" strike="noStrike" dirty="0">
                <a:effectLst/>
                <a:latin typeface="Calibri" panose="020F0502020204030204" pitchFamily="34" charset="0"/>
                <a:cs typeface="Calibri" panose="020F0502020204030204" pitchFamily="34" charset="0"/>
              </a:rPr>
              <a:t>Pre-applications are mandatory and were due on February 18, 2025. Applications are due on April 23, 2025. Only those applicants that receive notification from DOE encouraging a formal application could submit full applications.</a:t>
            </a:r>
          </a:p>
          <a:p>
            <a:r>
              <a:rPr lang="en-US" dirty="0">
                <a:latin typeface="Calibri" panose="020F0502020204030204" pitchFamily="34" charset="0"/>
                <a:cs typeface="Calibri" panose="020F0502020204030204" pitchFamily="34" charset="0"/>
              </a:rPr>
              <a:t>Up to $875,000 for 5 years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F0E5F94D-0EBE-958D-DD9F-7B5399128C01}"/>
              </a:ext>
            </a:extLst>
          </p:cNvPr>
          <p:cNvPicPr>
            <a:picLocks noChangeAspect="1"/>
          </p:cNvPicPr>
          <p:nvPr/>
        </p:nvPicPr>
        <p:blipFill>
          <a:blip r:embed="rId2"/>
          <a:stretch>
            <a:fillRect/>
          </a:stretch>
        </p:blipFill>
        <p:spPr>
          <a:xfrm>
            <a:off x="8068769" y="236615"/>
            <a:ext cx="3924300" cy="1003300"/>
          </a:xfrm>
          <a:prstGeom prst="rect">
            <a:avLst/>
          </a:prstGeom>
        </p:spPr>
      </p:pic>
    </p:spTree>
    <p:extLst>
      <p:ext uri="{BB962C8B-B14F-4D97-AF65-F5344CB8AC3E}">
        <p14:creationId xmlns:p14="http://schemas.microsoft.com/office/powerpoint/2010/main" val="1270396285"/>
      </p:ext>
    </p:extLst>
  </p:cSld>
  <p:clrMapOvr>
    <a:masterClrMapping/>
  </p:clrMapOvr>
</p:sld>
</file>

<file path=ppt/theme/theme1.xml><?xml version="1.0" encoding="utf-8"?>
<a:theme xmlns:a="http://schemas.openxmlformats.org/drawingml/2006/main" name="Light - Horiz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C2477DD4-DEAE-4E0B-9BED-8249C37CAC5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roon - Horiz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F54E05B9-0649-4213-9B31-C3D2EB346219}"/>
    </a:ext>
  </a:extLst>
</a:theme>
</file>

<file path=ppt/theme/theme3.xml><?xml version="1.0" encoding="utf-8"?>
<a:theme xmlns:a="http://schemas.openxmlformats.org/drawingml/2006/main" name="Dark - Horiz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104EA5E8-99BF-42C7-9EDA-CE3633E2BE76}"/>
    </a:ext>
  </a:extLst>
</a:theme>
</file>

<file path=ppt/theme/theme4.xml><?xml version="1.0" encoding="utf-8"?>
<a:theme xmlns:a="http://schemas.openxmlformats.org/drawingml/2006/main" name="Light - Vert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12436E06-06FC-49C7-942D-3E22553E3332}"/>
    </a:ext>
  </a:extLst>
</a:theme>
</file>

<file path=ppt/theme/theme5.xml><?xml version="1.0" encoding="utf-8"?>
<a:theme xmlns:a="http://schemas.openxmlformats.org/drawingml/2006/main" name="Maroon - Vert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5BAA4AFE-7D52-4429-9D01-EDCCF02896A3}"/>
    </a:ext>
  </a:extLst>
</a:theme>
</file>

<file path=ppt/theme/theme6.xml><?xml version="1.0" encoding="utf-8"?>
<a:theme xmlns:a="http://schemas.openxmlformats.org/drawingml/2006/main" name="Dark - Vert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3A9D815A-068F-41DF-A716-D1BC565810F0}"/>
    </a:ext>
  </a:extLst>
</a:theme>
</file>

<file path=ppt/theme/theme7.xml><?xml version="1.0" encoding="utf-8"?>
<a:theme xmlns:a="http://schemas.openxmlformats.org/drawingml/2006/main" name="Light - No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2ED164C6-D148-420E-AFF5-7EE13767AEE6}"/>
    </a:ext>
  </a:extLst>
</a:theme>
</file>

<file path=ppt/theme/theme8.xml><?xml version="1.0" encoding="utf-8"?>
<a:theme xmlns:a="http://schemas.openxmlformats.org/drawingml/2006/main" name="Maroon - No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0A314F8C-C02A-4C27-9035-6B8916505F6E}"/>
    </a:ext>
  </a:extLst>
</a:theme>
</file>

<file path=ppt/theme/theme9.xml><?xml version="1.0" encoding="utf-8"?>
<a:theme xmlns:a="http://schemas.openxmlformats.org/drawingml/2006/main" name="Dark - No Log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4 SIU Presentation Template" id="{D4EED71A-2417-4AB1-BC9C-7D300C44D08A}" vid="{7A704BF3-86B2-4399-8A9C-1FFF969A0E15}"/>
    </a:ext>
  </a:extLst>
</a:theme>
</file>

<file path=docProps/app.xml><?xml version="1.0" encoding="utf-8"?>
<Properties xmlns="http://schemas.openxmlformats.org/officeDocument/2006/extended-properties" xmlns:vt="http://schemas.openxmlformats.org/officeDocument/2006/docPropsVTypes">
  <Template/>
  <TotalTime>2</TotalTime>
  <Words>2154</Words>
  <Application>Microsoft Office PowerPoint</Application>
  <PresentationFormat>Widescreen</PresentationFormat>
  <Paragraphs>176</Paragraphs>
  <Slides>28</Slides>
  <Notes>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28</vt:i4>
      </vt:variant>
    </vt:vector>
  </HeadingPairs>
  <TitlesOfParts>
    <vt:vector size="43" baseType="lpstr">
      <vt:lpstr>Aptos</vt:lpstr>
      <vt:lpstr>Arial</vt:lpstr>
      <vt:lpstr>Avenir Next LT Pro</vt:lpstr>
      <vt:lpstr>Avenir Next LT Pro Demi</vt:lpstr>
      <vt:lpstr>Avenir Next LT Pro Light</vt:lpstr>
      <vt:lpstr>Calibri</vt:lpstr>
      <vt:lpstr>Light - Horiz Logo</vt:lpstr>
      <vt:lpstr>Maroon - Horiz Logo</vt:lpstr>
      <vt:lpstr>Dark - Horiz Logo</vt:lpstr>
      <vt:lpstr>Light - Vert Logo</vt:lpstr>
      <vt:lpstr>Maroon - Vert Logo</vt:lpstr>
      <vt:lpstr>Dark - Vert Logo</vt:lpstr>
      <vt:lpstr>Light - No Logo</vt:lpstr>
      <vt:lpstr>Maroon - No Logo</vt:lpstr>
      <vt:lpstr>Dark - No Logo</vt:lpstr>
      <vt:lpstr>LET'S TALK RESEARCH  Early Career Research Funding Opportunity Workshop</vt:lpstr>
      <vt:lpstr>Panelists</vt:lpstr>
      <vt:lpstr>Outline </vt:lpstr>
      <vt:lpstr>ONR YIP</vt:lpstr>
      <vt:lpstr>AFOSR YIP</vt:lpstr>
      <vt:lpstr>ARO ECP</vt:lpstr>
      <vt:lpstr>DARPA YFA</vt:lpstr>
      <vt:lpstr>Recommendations</vt:lpstr>
      <vt:lpstr>DoE Early Career Research  Program</vt:lpstr>
      <vt:lpstr>NASA ECF</vt:lpstr>
      <vt:lpstr>NIH Director's New  Innovator Award</vt:lpstr>
      <vt:lpstr>NIH Early Career Awards</vt:lpstr>
      <vt:lpstr>Many Others</vt:lpstr>
      <vt:lpstr>NSF CAREER</vt:lpstr>
      <vt:lpstr>NSF CAREER (2)</vt:lpstr>
      <vt:lpstr>NSF CAREER (3)</vt:lpstr>
      <vt:lpstr>SIUC Research Hub</vt:lpstr>
      <vt:lpstr>SIUC Research Hub</vt:lpstr>
      <vt:lpstr>SIUC Research Hub</vt:lpstr>
      <vt:lpstr>SIUC Research Hub</vt:lpstr>
      <vt:lpstr>NSF CAREER sample proposals</vt:lpstr>
      <vt:lpstr>Survey – Please provide feedback</vt:lpstr>
      <vt:lpstr>Dr. Senetta Bancroft</vt:lpstr>
      <vt:lpstr>Dr. Judy Davie</vt:lpstr>
      <vt:lpstr>Dr. Lahiru Jayakody</vt:lpstr>
      <vt:lpstr>Dr. Gary R. Kinsel</vt:lpstr>
      <vt:lpstr>Dr. Jia Liu</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Halfacre, Eric M</dc:creator>
  <cp:lastModifiedBy>Lindenberg, Jacquelyn S</cp:lastModifiedBy>
  <cp:revision>46</cp:revision>
  <dcterms:created xsi:type="dcterms:W3CDTF">2024-04-05T14:50:00Z</dcterms:created>
  <dcterms:modified xsi:type="dcterms:W3CDTF">2025-04-23T17:02:59Z</dcterms:modified>
</cp:coreProperties>
</file>