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6" r:id="rId4"/>
    <p:sldMasterId id="2147483750" r:id="rId5"/>
    <p:sldMasterId id="2147483660" r:id="rId6"/>
  </p:sldMasterIdLst>
  <p:notesMasterIdLst>
    <p:notesMasterId r:id="rId23"/>
  </p:notesMasterIdLst>
  <p:sldIdLst>
    <p:sldId id="331" r:id="rId7"/>
    <p:sldId id="318" r:id="rId8"/>
    <p:sldId id="332" r:id="rId9"/>
    <p:sldId id="330" r:id="rId10"/>
    <p:sldId id="258" r:id="rId11"/>
    <p:sldId id="333" r:id="rId12"/>
    <p:sldId id="305" r:id="rId13"/>
    <p:sldId id="334" r:id="rId14"/>
    <p:sldId id="336" r:id="rId15"/>
    <p:sldId id="340" r:id="rId16"/>
    <p:sldId id="337" r:id="rId17"/>
    <p:sldId id="320" r:id="rId18"/>
    <p:sldId id="326" r:id="rId19"/>
    <p:sldId id="322" r:id="rId20"/>
    <p:sldId id="338" r:id="rId21"/>
    <p:sldId id="271" r:id="rId22"/>
  </p:sldIdLst>
  <p:sldSz cx="18288000" cy="10287000"/>
  <p:notesSz cx="6858000" cy="9144000"/>
  <p:embeddedFontLst>
    <p:embeddedFont>
      <p:font typeface="Corbel" panose="020B0503020204020204" pitchFamily="34" charset="0"/>
      <p:regular r:id="rId24"/>
      <p:bold r:id="rId25"/>
      <p:italic r:id="rId26"/>
      <p:boldItalic r:id="rId27"/>
    </p:embeddedFont>
    <p:embeddedFont>
      <p:font typeface="Montserrat Black" panose="00000A00000000000000" pitchFamily="2" charset="0"/>
      <p:bold r:id="rId28"/>
      <p:boldItalic r:id="rId29"/>
    </p:embeddedFont>
    <p:embeddedFont>
      <p:font typeface="Nunito Light" pitchFamily="2" charset="0"/>
      <p:regular r:id="rId30"/>
      <p:italic r:id="rId31"/>
    </p:embeddedFont>
    <p:embeddedFont>
      <p:font typeface="Nunito SemiBold" pitchFamily="2" charset="0"/>
      <p:bold r:id="rId32"/>
      <p:boldItalic r:id="rId33"/>
    </p:embeddedFont>
    <p:embeddedFont>
      <p:font typeface="Telegraf" panose="020B0604020202020204" charset="0"/>
      <p:regular r:id="rId34"/>
    </p:embeddedFont>
    <p:embeddedFont>
      <p:font typeface="Telegraf Bold"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20000"/>
    <a:srgbClr val="5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83B798-0110-4577-A7D5-16BC2AA90960}" v="6" dt="2024-09-03T14:42:33.0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544" autoAdjust="0"/>
  </p:normalViewPr>
  <p:slideViewPr>
    <p:cSldViewPr snapToGrid="0">
      <p:cViewPr varScale="1">
        <p:scale>
          <a:sx n="40" d="100"/>
          <a:sy n="40" d="100"/>
        </p:scale>
        <p:origin x="126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font" Target="fonts/font11.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EA01FA-889B-4704-9227-4B7969CF842C}" type="datetimeFigureOut">
              <a:rPr lang="en-US" smtClean="0"/>
              <a:t>9/3/2024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5191EB-9A13-4E19-9FFD-A2298B049DD9}" type="slidenum">
              <a:rPr lang="en-US" smtClean="0"/>
              <a:t>‹#›</a:t>
            </a:fld>
            <a:endParaRPr lang="en-US" dirty="0"/>
          </a:p>
        </p:txBody>
      </p:sp>
    </p:spTree>
    <p:extLst>
      <p:ext uri="{BB962C8B-B14F-4D97-AF65-F5344CB8AC3E}">
        <p14:creationId xmlns:p14="http://schemas.microsoft.com/office/powerpoint/2010/main" val="886891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5191EB-9A13-4E19-9FFD-A2298B049DD9}" type="slidenum">
              <a:rPr lang="en-US" smtClean="0"/>
              <a:t>14</a:t>
            </a:fld>
            <a:endParaRPr lang="en-US" dirty="0"/>
          </a:p>
        </p:txBody>
      </p:sp>
    </p:spTree>
    <p:extLst>
      <p:ext uri="{BB962C8B-B14F-4D97-AF65-F5344CB8AC3E}">
        <p14:creationId xmlns:p14="http://schemas.microsoft.com/office/powerpoint/2010/main" val="1467111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85191EB-9A13-4E19-9FFD-A2298B049DD9}" type="slidenum">
              <a:rPr lang="en-US" smtClean="0"/>
              <a:t>4</a:t>
            </a:fld>
            <a:endParaRPr lang="en-US" dirty="0"/>
          </a:p>
        </p:txBody>
      </p:sp>
    </p:spTree>
    <p:extLst>
      <p:ext uri="{BB962C8B-B14F-4D97-AF65-F5344CB8AC3E}">
        <p14:creationId xmlns:p14="http://schemas.microsoft.com/office/powerpoint/2010/main" val="2331810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5191EB-9A13-4E19-9FFD-A2298B049DD9}" type="slidenum">
              <a:rPr lang="en-US" smtClean="0"/>
              <a:t>5</a:t>
            </a:fld>
            <a:endParaRPr lang="en-US" dirty="0"/>
          </a:p>
        </p:txBody>
      </p:sp>
    </p:spTree>
    <p:extLst>
      <p:ext uri="{BB962C8B-B14F-4D97-AF65-F5344CB8AC3E}">
        <p14:creationId xmlns:p14="http://schemas.microsoft.com/office/powerpoint/2010/main" val="2738371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5191EB-9A13-4E19-9FFD-A2298B049DD9}" type="slidenum">
              <a:rPr lang="en-US" smtClean="0"/>
              <a:t>6</a:t>
            </a:fld>
            <a:endParaRPr lang="en-US" dirty="0"/>
          </a:p>
        </p:txBody>
      </p:sp>
    </p:spTree>
    <p:extLst>
      <p:ext uri="{BB962C8B-B14F-4D97-AF65-F5344CB8AC3E}">
        <p14:creationId xmlns:p14="http://schemas.microsoft.com/office/powerpoint/2010/main" val="2935079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5191EB-9A13-4E19-9FFD-A2298B049DD9}" type="slidenum">
              <a:rPr lang="en-US" smtClean="0"/>
              <a:t>8</a:t>
            </a:fld>
            <a:endParaRPr lang="en-US" dirty="0"/>
          </a:p>
        </p:txBody>
      </p:sp>
    </p:spTree>
    <p:extLst>
      <p:ext uri="{BB962C8B-B14F-4D97-AF65-F5344CB8AC3E}">
        <p14:creationId xmlns:p14="http://schemas.microsoft.com/office/powerpoint/2010/main" val="2737421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5191EB-9A13-4E19-9FFD-A2298B049DD9}" type="slidenum">
              <a:rPr lang="en-US" smtClean="0"/>
              <a:t>10</a:t>
            </a:fld>
            <a:endParaRPr lang="en-US" dirty="0"/>
          </a:p>
        </p:txBody>
      </p:sp>
    </p:spTree>
    <p:extLst>
      <p:ext uri="{BB962C8B-B14F-4D97-AF65-F5344CB8AC3E}">
        <p14:creationId xmlns:p14="http://schemas.microsoft.com/office/powerpoint/2010/main" val="2759294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5191EB-9A13-4E19-9FFD-A2298B049DD9}" type="slidenum">
              <a:rPr lang="en-US" smtClean="0"/>
              <a:t>11</a:t>
            </a:fld>
            <a:endParaRPr lang="en-US" dirty="0"/>
          </a:p>
        </p:txBody>
      </p:sp>
    </p:spTree>
    <p:extLst>
      <p:ext uri="{BB962C8B-B14F-4D97-AF65-F5344CB8AC3E}">
        <p14:creationId xmlns:p14="http://schemas.microsoft.com/office/powerpoint/2010/main" val="2722848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5191EB-9A13-4E19-9FFD-A2298B049DD9}" type="slidenum">
              <a:rPr lang="en-US" smtClean="0"/>
              <a:t>12</a:t>
            </a:fld>
            <a:endParaRPr lang="en-US" dirty="0"/>
          </a:p>
        </p:txBody>
      </p:sp>
    </p:spTree>
    <p:extLst>
      <p:ext uri="{BB962C8B-B14F-4D97-AF65-F5344CB8AC3E}">
        <p14:creationId xmlns:p14="http://schemas.microsoft.com/office/powerpoint/2010/main" val="3121607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85191EB-9A13-4E19-9FFD-A2298B049DD9}" type="slidenum">
              <a:rPr lang="en-US" smtClean="0"/>
              <a:t>13</a:t>
            </a:fld>
            <a:endParaRPr lang="en-US" dirty="0"/>
          </a:p>
        </p:txBody>
      </p:sp>
    </p:spTree>
    <p:extLst>
      <p:ext uri="{BB962C8B-B14F-4D97-AF65-F5344CB8AC3E}">
        <p14:creationId xmlns:p14="http://schemas.microsoft.com/office/powerpoint/2010/main" val="1663448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34D534-F420-43AC-8ED3-36FBEF794BFB}" type="datetimeFigureOut">
              <a:rPr lang="en-US" smtClean="0"/>
              <a:t>9/3/2024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386B1F-9D93-4068-A3C5-86FA508C5556}" type="slidenum">
              <a:rPr lang="en-US" smtClean="0"/>
              <a:t>‹#›</a:t>
            </a:fld>
            <a:endParaRPr lang="en-US" dirty="0"/>
          </a:p>
        </p:txBody>
      </p:sp>
    </p:spTree>
    <p:extLst>
      <p:ext uri="{BB962C8B-B14F-4D97-AF65-F5344CB8AC3E}">
        <p14:creationId xmlns:p14="http://schemas.microsoft.com/office/powerpoint/2010/main" val="1235799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B34D534-F420-43AC-8ED3-36FBEF794BFB}" type="datetimeFigureOut">
              <a:rPr lang="en-US" smtClean="0"/>
              <a:pPr/>
              <a:t>9/3/2024</a:t>
            </a:fld>
            <a:endParaRPr lang="en-US" dirty="0"/>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59386B1F-9D93-4068-A3C5-86FA508C5556}" type="slidenum">
              <a:rPr lang="en-US" smtClean="0"/>
              <a:pPr/>
              <a:t>‹#›</a:t>
            </a:fld>
            <a:endParaRPr lang="en-US" dirty="0"/>
          </a:p>
        </p:txBody>
      </p:sp>
    </p:spTree>
    <p:extLst>
      <p:ext uri="{BB962C8B-B14F-4D97-AF65-F5344CB8AC3E}">
        <p14:creationId xmlns:p14="http://schemas.microsoft.com/office/powerpoint/2010/main" val="632255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FFFF"/>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568400" y="1373950"/>
            <a:ext cx="12327600" cy="5279400"/>
          </a:xfrm>
          <a:prstGeom prst="rect">
            <a:avLst/>
          </a:prstGeom>
        </p:spPr>
        <p:txBody>
          <a:bodyPr spcFirstLastPara="1" wrap="square" lIns="91425" tIns="91425" rIns="91425" bIns="91425" anchor="ctr" anchorCtr="0">
            <a:normAutofit/>
          </a:bodyPr>
          <a:lstStyle>
            <a:lvl1pPr lvl="0" rtl="0">
              <a:spcBef>
                <a:spcPts val="0"/>
              </a:spcBef>
              <a:spcAft>
                <a:spcPts val="0"/>
              </a:spcAft>
              <a:buSzPts val="5200"/>
              <a:buNone/>
              <a:defRPr sz="11000">
                <a:solidFill>
                  <a:schemeClr val="accent3"/>
                </a:solidFill>
              </a:defRPr>
            </a:lvl1pPr>
            <a:lvl2pPr lvl="1" algn="ctr" rtl="0">
              <a:spcBef>
                <a:spcPts val="0"/>
              </a:spcBef>
              <a:spcAft>
                <a:spcPts val="0"/>
              </a:spcAft>
              <a:buSzPts val="5200"/>
              <a:buNone/>
              <a:defRPr sz="10400"/>
            </a:lvl2pPr>
            <a:lvl3pPr lvl="2" algn="ctr" rtl="0">
              <a:spcBef>
                <a:spcPts val="0"/>
              </a:spcBef>
              <a:spcAft>
                <a:spcPts val="0"/>
              </a:spcAft>
              <a:buSzPts val="5200"/>
              <a:buNone/>
              <a:defRPr sz="10400"/>
            </a:lvl3pPr>
            <a:lvl4pPr lvl="3" algn="ctr" rtl="0">
              <a:spcBef>
                <a:spcPts val="0"/>
              </a:spcBef>
              <a:spcAft>
                <a:spcPts val="0"/>
              </a:spcAft>
              <a:buSzPts val="5200"/>
              <a:buNone/>
              <a:defRPr sz="10400"/>
            </a:lvl4pPr>
            <a:lvl5pPr lvl="4" algn="ctr" rtl="0">
              <a:spcBef>
                <a:spcPts val="0"/>
              </a:spcBef>
              <a:spcAft>
                <a:spcPts val="0"/>
              </a:spcAft>
              <a:buSzPts val="5200"/>
              <a:buNone/>
              <a:defRPr sz="10400"/>
            </a:lvl5pPr>
            <a:lvl6pPr lvl="5" algn="ctr" rtl="0">
              <a:spcBef>
                <a:spcPts val="0"/>
              </a:spcBef>
              <a:spcAft>
                <a:spcPts val="0"/>
              </a:spcAft>
              <a:buSzPts val="5200"/>
              <a:buNone/>
              <a:defRPr sz="10400"/>
            </a:lvl6pPr>
            <a:lvl7pPr lvl="6" algn="ctr" rtl="0">
              <a:spcBef>
                <a:spcPts val="0"/>
              </a:spcBef>
              <a:spcAft>
                <a:spcPts val="0"/>
              </a:spcAft>
              <a:buSzPts val="5200"/>
              <a:buNone/>
              <a:defRPr sz="10400"/>
            </a:lvl7pPr>
            <a:lvl8pPr lvl="7" algn="ctr" rtl="0">
              <a:spcBef>
                <a:spcPts val="0"/>
              </a:spcBef>
              <a:spcAft>
                <a:spcPts val="0"/>
              </a:spcAft>
              <a:buSzPts val="5200"/>
              <a:buNone/>
              <a:defRPr sz="10400"/>
            </a:lvl8pPr>
            <a:lvl9pPr lvl="8" algn="ctr" rtl="0">
              <a:spcBef>
                <a:spcPts val="0"/>
              </a:spcBef>
              <a:spcAft>
                <a:spcPts val="0"/>
              </a:spcAft>
              <a:buSzPts val="5200"/>
              <a:buNone/>
              <a:defRPr sz="10400"/>
            </a:lvl9pPr>
          </a:lstStyle>
          <a:p>
            <a:endParaRPr/>
          </a:p>
        </p:txBody>
      </p:sp>
      <p:sp>
        <p:nvSpPr>
          <p:cNvPr id="10" name="Google Shape;10;p2"/>
          <p:cNvSpPr txBox="1">
            <a:spLocks noGrp="1"/>
          </p:cNvSpPr>
          <p:nvPr>
            <p:ph type="subTitle" idx="1"/>
          </p:nvPr>
        </p:nvSpPr>
        <p:spPr>
          <a:xfrm>
            <a:off x="1568400" y="6638206"/>
            <a:ext cx="6850800" cy="7158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200"/>
              <a:buNone/>
              <a:defRPr sz="3200">
                <a:solidFill>
                  <a:schemeClr val="accent2"/>
                </a:solidFill>
                <a:latin typeface="Nunito SemiBold"/>
                <a:ea typeface="Nunito SemiBold"/>
                <a:cs typeface="Nunito SemiBold"/>
                <a:sym typeface="Nunito SemiBold"/>
              </a:defRPr>
            </a:lvl1pPr>
            <a:lvl2pPr lvl="1" algn="ctr" rtl="0">
              <a:lnSpc>
                <a:spcPct val="100000"/>
              </a:lnSpc>
              <a:spcBef>
                <a:spcPts val="0"/>
              </a:spcBef>
              <a:spcAft>
                <a:spcPts val="0"/>
              </a:spcAft>
              <a:buSzPts val="2800"/>
              <a:buNone/>
              <a:defRPr sz="5600"/>
            </a:lvl2pPr>
            <a:lvl3pPr lvl="2" algn="ctr" rtl="0">
              <a:lnSpc>
                <a:spcPct val="100000"/>
              </a:lnSpc>
              <a:spcBef>
                <a:spcPts val="0"/>
              </a:spcBef>
              <a:spcAft>
                <a:spcPts val="0"/>
              </a:spcAft>
              <a:buSzPts val="2800"/>
              <a:buNone/>
              <a:defRPr sz="5600"/>
            </a:lvl3pPr>
            <a:lvl4pPr lvl="3" algn="ctr" rtl="0">
              <a:lnSpc>
                <a:spcPct val="100000"/>
              </a:lnSpc>
              <a:spcBef>
                <a:spcPts val="0"/>
              </a:spcBef>
              <a:spcAft>
                <a:spcPts val="0"/>
              </a:spcAft>
              <a:buSzPts val="2800"/>
              <a:buNone/>
              <a:defRPr sz="5600"/>
            </a:lvl4pPr>
            <a:lvl5pPr lvl="4" algn="ctr" rtl="0">
              <a:lnSpc>
                <a:spcPct val="100000"/>
              </a:lnSpc>
              <a:spcBef>
                <a:spcPts val="0"/>
              </a:spcBef>
              <a:spcAft>
                <a:spcPts val="0"/>
              </a:spcAft>
              <a:buSzPts val="2800"/>
              <a:buNone/>
              <a:defRPr sz="5600"/>
            </a:lvl5pPr>
            <a:lvl6pPr lvl="5" algn="ctr" rtl="0">
              <a:lnSpc>
                <a:spcPct val="100000"/>
              </a:lnSpc>
              <a:spcBef>
                <a:spcPts val="0"/>
              </a:spcBef>
              <a:spcAft>
                <a:spcPts val="0"/>
              </a:spcAft>
              <a:buSzPts val="2800"/>
              <a:buNone/>
              <a:defRPr sz="5600"/>
            </a:lvl6pPr>
            <a:lvl7pPr lvl="6" algn="ctr" rtl="0">
              <a:lnSpc>
                <a:spcPct val="100000"/>
              </a:lnSpc>
              <a:spcBef>
                <a:spcPts val="0"/>
              </a:spcBef>
              <a:spcAft>
                <a:spcPts val="0"/>
              </a:spcAft>
              <a:buSzPts val="2800"/>
              <a:buNone/>
              <a:defRPr sz="5600"/>
            </a:lvl7pPr>
            <a:lvl8pPr lvl="7" algn="ctr" rtl="0">
              <a:lnSpc>
                <a:spcPct val="100000"/>
              </a:lnSpc>
              <a:spcBef>
                <a:spcPts val="0"/>
              </a:spcBef>
              <a:spcAft>
                <a:spcPts val="0"/>
              </a:spcAft>
              <a:buSzPts val="2800"/>
              <a:buNone/>
              <a:defRPr sz="5600"/>
            </a:lvl8pPr>
            <a:lvl9pPr lvl="8" algn="ctr" rtl="0">
              <a:lnSpc>
                <a:spcPct val="100000"/>
              </a:lnSpc>
              <a:spcBef>
                <a:spcPts val="0"/>
              </a:spcBef>
              <a:spcAft>
                <a:spcPts val="0"/>
              </a:spcAft>
              <a:buSzPts val="2800"/>
              <a:buNone/>
              <a:defRPr sz="5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346710" y="365761"/>
            <a:ext cx="17586960" cy="956690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714500" y="914400"/>
            <a:ext cx="14813280" cy="20345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714501" y="3086100"/>
            <a:ext cx="14809307" cy="60579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714494" y="9335743"/>
            <a:ext cx="3493611" cy="547688"/>
          </a:xfrm>
          <a:prstGeom prst="rect">
            <a:avLst/>
          </a:prstGeom>
        </p:spPr>
        <p:txBody>
          <a:bodyPr vert="horz" lIns="91440" tIns="45720" rIns="91440" bIns="45720" rtlCol="0" anchor="ctr"/>
          <a:lstStyle>
            <a:lvl1pPr algn="l">
              <a:defRPr sz="1800">
                <a:solidFill>
                  <a:schemeClr val="accent1"/>
                </a:solidFill>
              </a:defRPr>
            </a:lvl1pPr>
          </a:lstStyle>
          <a:p>
            <a:fld id="{4B34D534-F420-43AC-8ED3-36FBEF794BFB}" type="datetimeFigureOut">
              <a:rPr lang="en-US" smtClean="0"/>
              <a:t>9/3/2024</a:t>
            </a:fld>
            <a:endParaRPr lang="en-US" dirty="0"/>
          </a:p>
        </p:txBody>
      </p:sp>
      <p:sp>
        <p:nvSpPr>
          <p:cNvPr id="5" name="Footer Placeholder 4"/>
          <p:cNvSpPr>
            <a:spLocks noGrp="1"/>
          </p:cNvSpPr>
          <p:nvPr>
            <p:ph type="ftr" sz="quarter" idx="3"/>
          </p:nvPr>
        </p:nvSpPr>
        <p:spPr>
          <a:xfrm>
            <a:off x="5923722" y="9335743"/>
            <a:ext cx="7076661" cy="547688"/>
          </a:xfrm>
          <a:prstGeom prst="rect">
            <a:avLst/>
          </a:prstGeom>
        </p:spPr>
        <p:txBody>
          <a:bodyPr vert="horz" lIns="91440" tIns="45720" rIns="91440" bIns="45720" rtlCol="0" anchor="ctr"/>
          <a:lstStyle>
            <a:lvl1pPr algn="ctr">
              <a:defRPr sz="1800">
                <a:solidFill>
                  <a:schemeClr val="accent1"/>
                </a:solidFill>
              </a:defRPr>
            </a:lvl1pPr>
          </a:lstStyle>
          <a:p>
            <a:endParaRPr lang="en-US" dirty="0"/>
          </a:p>
        </p:txBody>
      </p:sp>
      <p:sp>
        <p:nvSpPr>
          <p:cNvPr id="6" name="Slide Number Placeholder 5"/>
          <p:cNvSpPr>
            <a:spLocks noGrp="1"/>
          </p:cNvSpPr>
          <p:nvPr>
            <p:ph type="sldNum" sz="quarter" idx="4"/>
          </p:nvPr>
        </p:nvSpPr>
        <p:spPr>
          <a:xfrm>
            <a:off x="13994296" y="9335743"/>
            <a:ext cx="2559326" cy="547688"/>
          </a:xfrm>
          <a:prstGeom prst="rect">
            <a:avLst/>
          </a:prstGeom>
        </p:spPr>
        <p:txBody>
          <a:bodyPr vert="horz" lIns="91440" tIns="45720" rIns="91440" bIns="45720" rtlCol="0" anchor="ctr"/>
          <a:lstStyle>
            <a:lvl1pPr algn="r">
              <a:defRPr sz="1800">
                <a:solidFill>
                  <a:schemeClr val="accent1"/>
                </a:solidFill>
              </a:defRPr>
            </a:lvl1pPr>
          </a:lstStyle>
          <a:p>
            <a:fld id="{59386B1F-9D93-4068-A3C5-86FA508C5556}" type="slidenum">
              <a:rPr lang="en-US" smtClean="0"/>
              <a:t>‹#›</a:t>
            </a:fld>
            <a:endParaRPr lang="en-US" dirty="0"/>
          </a:p>
        </p:txBody>
      </p:sp>
    </p:spTree>
    <p:extLst>
      <p:ext uri="{BB962C8B-B14F-4D97-AF65-F5344CB8AC3E}">
        <p14:creationId xmlns:p14="http://schemas.microsoft.com/office/powerpoint/2010/main" val="2516339240"/>
      </p:ext>
    </p:extLst>
  </p:cSld>
  <p:clrMap bg1="lt1" tx1="dk1" bg2="lt2" tx2="dk2" accent1="accent1" accent2="accent2" accent3="accent3" accent4="accent4" accent5="accent5" accent6="accent6" hlink="hlink" folHlink="folHlink"/>
  <p:sldLayoutIdLst>
    <p:sldLayoutId id="2147483756" r:id="rId1"/>
    <p:sldLayoutId id="2147483757" r:id="rId2"/>
  </p:sldLayoutIdLst>
  <p:txStyles>
    <p:titleStyle>
      <a:lvl1pPr algn="l" defTabSz="914400" rtl="0" eaLnBrk="1" latinLnBrk="0" hangingPunct="1">
        <a:lnSpc>
          <a:spcPct val="90000"/>
        </a:lnSpc>
        <a:spcBef>
          <a:spcPct val="0"/>
        </a:spcBef>
        <a:buNone/>
        <a:defRPr sz="4400" kern="1200">
          <a:solidFill>
            <a:schemeClr val="accent1"/>
          </a:solidFill>
          <a:latin typeface="Arial" panose="020B0604020202020204" pitchFamily="34" charset="0"/>
          <a:ea typeface="+mj-ea"/>
          <a:cs typeface="Arial" panose="020B0604020202020204" pitchFamily="34" charset="0"/>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3400" y="890050"/>
            <a:ext cx="17041200" cy="1145400"/>
          </a:xfrm>
          <a:prstGeom prst="rect">
            <a:avLst/>
          </a:prstGeom>
          <a:noFill/>
          <a:ln>
            <a:noFill/>
          </a:ln>
        </p:spPr>
        <p:txBody>
          <a:bodyPr spcFirstLastPara="1" wrap="square" lIns="91425" tIns="91425" rIns="91425" bIns="91425" anchor="ctr" anchorCtr="0">
            <a:normAutofit/>
          </a:bodyPr>
          <a:lstStyle>
            <a:lvl1pPr lvl="0">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1pPr>
            <a:lvl2pPr lvl="1">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2pPr>
            <a:lvl3pPr lvl="2">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3pPr>
            <a:lvl4pPr lvl="3">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4pPr>
            <a:lvl5pPr lvl="4">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5pPr>
            <a:lvl6pPr lvl="5">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6pPr>
            <a:lvl7pPr lvl="6">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7pPr>
            <a:lvl8pPr lvl="7">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8pPr>
            <a:lvl9pPr lvl="8">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9pPr>
          </a:lstStyle>
          <a:p>
            <a:endParaRPr/>
          </a:p>
        </p:txBody>
      </p:sp>
      <p:sp>
        <p:nvSpPr>
          <p:cNvPr id="7" name="Google Shape;7;p1"/>
          <p:cNvSpPr txBox="1">
            <a:spLocks noGrp="1"/>
          </p:cNvSpPr>
          <p:nvPr>
            <p:ph type="body" idx="1"/>
          </p:nvPr>
        </p:nvSpPr>
        <p:spPr>
          <a:xfrm>
            <a:off x="623400" y="2304950"/>
            <a:ext cx="17041200" cy="6832800"/>
          </a:xfrm>
          <a:prstGeom prst="rect">
            <a:avLst/>
          </a:prstGeom>
          <a:noFill/>
          <a:ln>
            <a:noFill/>
          </a:ln>
        </p:spPr>
        <p:txBody>
          <a:bodyPr spcFirstLastPara="1" wrap="square" lIns="91425" tIns="91425" rIns="91425" bIns="91425" anchor="ctr" anchorCtr="0">
            <a:normAutofit/>
          </a:bodyPr>
          <a:lstStyle>
            <a:lvl1pPr marL="457200" lvl="0" indent="-304800">
              <a:lnSpc>
                <a:spcPct val="100000"/>
              </a:lnSpc>
              <a:spcBef>
                <a:spcPts val="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1pPr>
            <a:lvl2pPr marL="914400" lvl="1" indent="-304800">
              <a:lnSpc>
                <a:spcPct val="100000"/>
              </a:lnSpc>
              <a:spcBef>
                <a:spcPts val="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2pPr>
            <a:lvl3pPr marL="1371600" lvl="2" indent="-304800">
              <a:lnSpc>
                <a:spcPct val="100000"/>
              </a:lnSpc>
              <a:spcBef>
                <a:spcPts val="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3pPr>
            <a:lvl4pPr marL="1828800" lvl="3" indent="-304800">
              <a:lnSpc>
                <a:spcPct val="100000"/>
              </a:lnSpc>
              <a:spcBef>
                <a:spcPts val="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4pPr>
            <a:lvl5pPr marL="2286000" lvl="4" indent="-304800">
              <a:lnSpc>
                <a:spcPct val="100000"/>
              </a:lnSpc>
              <a:spcBef>
                <a:spcPts val="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5pPr>
            <a:lvl6pPr marL="2743200" lvl="5" indent="-304800">
              <a:lnSpc>
                <a:spcPct val="100000"/>
              </a:lnSpc>
              <a:spcBef>
                <a:spcPts val="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6pPr>
            <a:lvl7pPr marL="3200400" lvl="6" indent="-304800">
              <a:lnSpc>
                <a:spcPct val="100000"/>
              </a:lnSpc>
              <a:spcBef>
                <a:spcPts val="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7pPr>
            <a:lvl8pPr marL="3657600" lvl="7" indent="-304800">
              <a:lnSpc>
                <a:spcPct val="100000"/>
              </a:lnSpc>
              <a:spcBef>
                <a:spcPts val="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8pPr>
            <a:lvl9pPr marL="4114800" lvl="8" indent="-304800">
              <a:lnSpc>
                <a:spcPct val="100000"/>
              </a:lnSpc>
              <a:spcBef>
                <a:spcPts val="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rcr@siu.edu"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00000"/>
        </a:solidFill>
        <a:effectLst/>
      </p:bgPr>
    </p:bg>
    <p:spTree>
      <p:nvGrpSpPr>
        <p:cNvPr id="1" name="Shape 46"/>
        <p:cNvGrpSpPr/>
        <p:nvPr/>
      </p:nvGrpSpPr>
      <p:grpSpPr>
        <a:xfrm>
          <a:off x="0" y="0"/>
          <a:ext cx="0" cy="0"/>
          <a:chOff x="0" y="0"/>
          <a:chExt cx="0" cy="0"/>
        </a:xfrm>
      </p:grpSpPr>
      <p:grpSp>
        <p:nvGrpSpPr>
          <p:cNvPr id="50" name="Google Shape;50;p15"/>
          <p:cNvGrpSpPr/>
          <p:nvPr/>
        </p:nvGrpSpPr>
        <p:grpSpPr>
          <a:xfrm>
            <a:off x="14385490" y="544834"/>
            <a:ext cx="466964" cy="466896"/>
            <a:chOff x="6886110" y="773687"/>
            <a:chExt cx="249074" cy="249037"/>
          </a:xfrm>
        </p:grpSpPr>
        <p:sp>
          <p:nvSpPr>
            <p:cNvPr id="51" name="Google Shape;51;p15"/>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rgbClr val="E49D36"/>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52" name="Google Shape;52;p15"/>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rgbClr val="E49D36"/>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53" name="Google Shape;53;p15"/>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rgbClr val="E49D36"/>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54" name="Google Shape;54;p15"/>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rgbClr val="E49D36"/>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55" name="Google Shape;55;p15"/>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rgbClr val="E49D36"/>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56" name="Google Shape;56;p15"/>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rgbClr val="E49D36"/>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57" name="Google Shape;57;p15"/>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rgbClr val="E49D36"/>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58" name="Google Shape;58;p15"/>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rgbClr val="E49D36"/>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grpSp>
      <p:grpSp>
        <p:nvGrpSpPr>
          <p:cNvPr id="59" name="Google Shape;59;p15"/>
          <p:cNvGrpSpPr/>
          <p:nvPr/>
        </p:nvGrpSpPr>
        <p:grpSpPr>
          <a:xfrm>
            <a:off x="16046326" y="544826"/>
            <a:ext cx="1137092" cy="1389332"/>
            <a:chOff x="6180225" y="405175"/>
            <a:chExt cx="606514" cy="741056"/>
          </a:xfrm>
        </p:grpSpPr>
        <p:sp>
          <p:nvSpPr>
            <p:cNvPr id="60" name="Google Shape;60;p15"/>
            <p:cNvSpPr/>
            <p:nvPr/>
          </p:nvSpPr>
          <p:spPr>
            <a:xfrm>
              <a:off x="6180225" y="472428"/>
              <a:ext cx="606514" cy="673802"/>
            </a:xfrm>
            <a:custGeom>
              <a:avLst/>
              <a:gdLst/>
              <a:ahLst/>
              <a:cxnLst/>
              <a:rect l="l" t="t" r="r" b="b"/>
              <a:pathLst>
                <a:path w="16459" h="18285" fill="none" extrusionOk="0">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w="19050" cap="rnd" cmpd="sng">
              <a:solidFill>
                <a:srgbClr val="D7D2CB"/>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61" name="Google Shape;61;p15"/>
            <p:cNvSpPr/>
            <p:nvPr/>
          </p:nvSpPr>
          <p:spPr>
            <a:xfrm>
              <a:off x="6319781" y="860030"/>
              <a:ext cx="327375" cy="6043"/>
            </a:xfrm>
            <a:custGeom>
              <a:avLst/>
              <a:gdLst/>
              <a:ahLst/>
              <a:cxnLst/>
              <a:rect l="l" t="t" r="r" b="b"/>
              <a:pathLst>
                <a:path w="8884" h="164" fill="none" extrusionOk="0">
                  <a:moveTo>
                    <a:pt x="1" y="164"/>
                  </a:moveTo>
                  <a:lnTo>
                    <a:pt x="8884" y="0"/>
                  </a:lnTo>
                </a:path>
              </a:pathLst>
            </a:custGeom>
            <a:noFill/>
            <a:ln w="19050" cap="rnd" cmpd="sng">
              <a:solidFill>
                <a:srgbClr val="D7D2CB"/>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62" name="Google Shape;62;p15"/>
            <p:cNvSpPr/>
            <p:nvPr/>
          </p:nvSpPr>
          <p:spPr>
            <a:xfrm>
              <a:off x="6374026" y="405175"/>
              <a:ext cx="219921" cy="62277"/>
            </a:xfrm>
            <a:custGeom>
              <a:avLst/>
              <a:gdLst/>
              <a:ahLst/>
              <a:cxnLst/>
              <a:rect l="l" t="t" r="r" b="b"/>
              <a:pathLst>
                <a:path w="5968" h="1690" fill="none" extrusionOk="0">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w="19050" cap="rnd" cmpd="sng">
              <a:solidFill>
                <a:srgbClr val="D7D2CB"/>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grpSp>
      <p:grpSp>
        <p:nvGrpSpPr>
          <p:cNvPr id="63" name="Google Shape;63;p15"/>
          <p:cNvGrpSpPr/>
          <p:nvPr/>
        </p:nvGrpSpPr>
        <p:grpSpPr>
          <a:xfrm>
            <a:off x="14668449" y="1054235"/>
            <a:ext cx="1858506" cy="1892266"/>
            <a:chOff x="3411440" y="2423377"/>
            <a:chExt cx="991309" cy="1009316"/>
          </a:xfrm>
        </p:grpSpPr>
        <p:sp>
          <p:nvSpPr>
            <p:cNvPr id="64" name="Google Shape;64;p15"/>
            <p:cNvSpPr/>
            <p:nvPr/>
          </p:nvSpPr>
          <p:spPr>
            <a:xfrm>
              <a:off x="3411440" y="2423377"/>
              <a:ext cx="585623" cy="591601"/>
            </a:xfrm>
            <a:custGeom>
              <a:avLst/>
              <a:gdLst/>
              <a:ahLst/>
              <a:cxnLst/>
              <a:rect l="l" t="t" r="r" b="b"/>
              <a:pathLst>
                <a:path w="15969" h="16132" fill="none" extrusionOk="0">
                  <a:moveTo>
                    <a:pt x="15941" y="7930"/>
                  </a:moveTo>
                  <a:cubicBezTo>
                    <a:pt x="15941" y="12344"/>
                    <a:pt x="12399" y="15941"/>
                    <a:pt x="7985" y="16023"/>
                  </a:cubicBezTo>
                  <a:cubicBezTo>
                    <a:pt x="3598" y="16132"/>
                    <a:pt x="1" y="12589"/>
                    <a:pt x="1" y="8202"/>
                  </a:cubicBezTo>
                  <a:cubicBezTo>
                    <a:pt x="28" y="3788"/>
                    <a:pt x="3570" y="192"/>
                    <a:pt x="7985" y="110"/>
                  </a:cubicBezTo>
                  <a:cubicBezTo>
                    <a:pt x="12371" y="1"/>
                    <a:pt x="15968" y="3543"/>
                    <a:pt x="15941" y="7930"/>
                  </a:cubicBezTo>
                  <a:close/>
                </a:path>
              </a:pathLst>
            </a:custGeom>
            <a:noFill/>
            <a:ln w="19050" cap="rnd" cmpd="sng">
              <a:solidFill>
                <a:srgbClr val="E49D36"/>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65" name="Google Shape;65;p15"/>
            <p:cNvSpPr/>
            <p:nvPr/>
          </p:nvSpPr>
          <p:spPr>
            <a:xfrm>
              <a:off x="3704241" y="2524303"/>
              <a:ext cx="192897" cy="191907"/>
            </a:xfrm>
            <a:custGeom>
              <a:avLst/>
              <a:gdLst/>
              <a:ahLst/>
              <a:cxnLst/>
              <a:rect l="l" t="t" r="r" b="b"/>
              <a:pathLst>
                <a:path w="5260" h="5233" fill="none" extrusionOk="0">
                  <a:moveTo>
                    <a:pt x="1" y="55"/>
                  </a:moveTo>
                  <a:cubicBezTo>
                    <a:pt x="2889" y="1"/>
                    <a:pt x="5259" y="2317"/>
                    <a:pt x="5259" y="5232"/>
                  </a:cubicBezTo>
                </a:path>
              </a:pathLst>
            </a:custGeom>
            <a:noFill/>
            <a:ln w="19050" cap="rnd" cmpd="sng">
              <a:solidFill>
                <a:srgbClr val="E49D36"/>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66" name="Google Shape;66;p15"/>
            <p:cNvSpPr/>
            <p:nvPr/>
          </p:nvSpPr>
          <p:spPr>
            <a:xfrm>
              <a:off x="3959048" y="2992990"/>
              <a:ext cx="443701" cy="439703"/>
            </a:xfrm>
            <a:custGeom>
              <a:avLst/>
              <a:gdLst/>
              <a:ahLst/>
              <a:cxnLst/>
              <a:rect l="l" t="t" r="r" b="b"/>
              <a:pathLst>
                <a:path w="12099" h="11990" fill="none" extrusionOk="0">
                  <a:moveTo>
                    <a:pt x="11881" y="9428"/>
                  </a:moveTo>
                  <a:cubicBezTo>
                    <a:pt x="12099" y="9619"/>
                    <a:pt x="12099" y="9973"/>
                    <a:pt x="11881" y="10191"/>
                  </a:cubicBezTo>
                  <a:lnTo>
                    <a:pt x="10328" y="11771"/>
                  </a:lnTo>
                  <a:cubicBezTo>
                    <a:pt x="10137" y="11989"/>
                    <a:pt x="9783" y="11989"/>
                    <a:pt x="9565" y="11771"/>
                  </a:cubicBezTo>
                  <a:lnTo>
                    <a:pt x="219" y="2562"/>
                  </a:lnTo>
                  <a:cubicBezTo>
                    <a:pt x="1" y="2371"/>
                    <a:pt x="1" y="2017"/>
                    <a:pt x="219" y="1799"/>
                  </a:cubicBezTo>
                  <a:lnTo>
                    <a:pt x="1772" y="218"/>
                  </a:lnTo>
                  <a:cubicBezTo>
                    <a:pt x="1963" y="0"/>
                    <a:pt x="2317" y="0"/>
                    <a:pt x="2535" y="218"/>
                  </a:cubicBezTo>
                  <a:close/>
                </a:path>
              </a:pathLst>
            </a:custGeom>
            <a:noFill/>
            <a:ln w="19050" cap="rnd" cmpd="sng">
              <a:solidFill>
                <a:srgbClr val="E49D36"/>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67" name="Google Shape;67;p15"/>
            <p:cNvSpPr/>
            <p:nvPr/>
          </p:nvSpPr>
          <p:spPr>
            <a:xfrm>
              <a:off x="3897107" y="2935009"/>
              <a:ext cx="93955" cy="91975"/>
            </a:xfrm>
            <a:custGeom>
              <a:avLst/>
              <a:gdLst/>
              <a:ahLst/>
              <a:cxnLst/>
              <a:rect l="l" t="t" r="r" b="b"/>
              <a:pathLst>
                <a:path w="2562" h="2508" fill="none" extrusionOk="0">
                  <a:moveTo>
                    <a:pt x="2562" y="2508"/>
                  </a:moveTo>
                  <a:lnTo>
                    <a:pt x="0" y="1"/>
                  </a:lnTo>
                </a:path>
              </a:pathLst>
            </a:custGeom>
            <a:noFill/>
            <a:ln w="19050" cap="rnd" cmpd="sng">
              <a:solidFill>
                <a:srgbClr val="E49D36"/>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grpSp>
      <p:sp>
        <p:nvSpPr>
          <p:cNvPr id="68" name="Google Shape;68;p15"/>
          <p:cNvSpPr/>
          <p:nvPr/>
        </p:nvSpPr>
        <p:spPr>
          <a:xfrm>
            <a:off x="13725415" y="643007"/>
            <a:ext cx="170582" cy="172438"/>
          </a:xfrm>
          <a:custGeom>
            <a:avLst/>
            <a:gdLst/>
            <a:ahLst/>
            <a:cxnLst/>
            <a:rect l="l" t="t" r="r" b="b"/>
            <a:pathLst>
              <a:path w="2481" h="2508" fill="none" extrusionOk="0">
                <a:moveTo>
                  <a:pt x="2480" y="1226"/>
                </a:moveTo>
                <a:cubicBezTo>
                  <a:pt x="2480" y="1908"/>
                  <a:pt x="1935" y="2480"/>
                  <a:pt x="1227" y="2480"/>
                </a:cubicBezTo>
                <a:cubicBezTo>
                  <a:pt x="546" y="2507"/>
                  <a:pt x="1" y="1935"/>
                  <a:pt x="1" y="1254"/>
                </a:cubicBezTo>
                <a:cubicBezTo>
                  <a:pt x="1" y="573"/>
                  <a:pt x="546" y="28"/>
                  <a:pt x="1227" y="0"/>
                </a:cubicBezTo>
                <a:cubicBezTo>
                  <a:pt x="1908" y="0"/>
                  <a:pt x="2480" y="545"/>
                  <a:pt x="2480" y="1226"/>
                </a:cubicBezTo>
                <a:close/>
              </a:path>
            </a:pathLst>
          </a:custGeom>
          <a:noFill/>
          <a:ln w="19050" cap="rnd" cmpd="sng">
            <a:solidFill>
              <a:srgbClr val="47666D"/>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grpSp>
        <p:nvGrpSpPr>
          <p:cNvPr id="69" name="Google Shape;69;p15"/>
          <p:cNvGrpSpPr/>
          <p:nvPr/>
        </p:nvGrpSpPr>
        <p:grpSpPr>
          <a:xfrm>
            <a:off x="17262804" y="876326"/>
            <a:ext cx="466964" cy="466896"/>
            <a:chOff x="6886110" y="773687"/>
            <a:chExt cx="249074" cy="249037"/>
          </a:xfrm>
        </p:grpSpPr>
        <p:sp>
          <p:nvSpPr>
            <p:cNvPr id="70" name="Google Shape;70;p15"/>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rgbClr val="E75F6B"/>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71" name="Google Shape;71;p15"/>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rgbClr val="E75F6B"/>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72" name="Google Shape;72;p15"/>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rgbClr val="E75F6B"/>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73" name="Google Shape;73;p15"/>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rgbClr val="E75F6B"/>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74" name="Google Shape;74;p15"/>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rgbClr val="E75F6B"/>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75" name="Google Shape;75;p15"/>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rgbClr val="E75F6B"/>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76" name="Google Shape;76;p15"/>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rgbClr val="E75F6B"/>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77" name="Google Shape;77;p15"/>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rgbClr val="E75F6B"/>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grpSp>
      <p:grpSp>
        <p:nvGrpSpPr>
          <p:cNvPr id="78" name="Google Shape;78;p15"/>
          <p:cNvGrpSpPr/>
          <p:nvPr/>
        </p:nvGrpSpPr>
        <p:grpSpPr>
          <a:xfrm>
            <a:off x="16789447" y="2102820"/>
            <a:ext cx="957394" cy="1545652"/>
            <a:chOff x="4698532" y="1605962"/>
            <a:chExt cx="510665" cy="824436"/>
          </a:xfrm>
        </p:grpSpPr>
        <p:sp>
          <p:nvSpPr>
            <p:cNvPr id="79" name="Google Shape;79;p15"/>
            <p:cNvSpPr/>
            <p:nvPr/>
          </p:nvSpPr>
          <p:spPr>
            <a:xfrm>
              <a:off x="4698532" y="1661926"/>
              <a:ext cx="510665" cy="768472"/>
            </a:xfrm>
            <a:custGeom>
              <a:avLst/>
              <a:gdLst/>
              <a:ahLst/>
              <a:cxnLst/>
              <a:rect l="l" t="t" r="r" b="b"/>
              <a:pathLst>
                <a:path w="13925" h="20955" fill="none" extrusionOk="0">
                  <a:moveTo>
                    <a:pt x="5096" y="83"/>
                  </a:moveTo>
                  <a:lnTo>
                    <a:pt x="5096" y="7276"/>
                  </a:lnTo>
                  <a:cubicBezTo>
                    <a:pt x="2098" y="8175"/>
                    <a:pt x="28" y="10927"/>
                    <a:pt x="28" y="14061"/>
                  </a:cubicBezTo>
                  <a:cubicBezTo>
                    <a:pt x="0" y="17876"/>
                    <a:pt x="3134" y="20955"/>
                    <a:pt x="6976" y="20873"/>
                  </a:cubicBezTo>
                  <a:cubicBezTo>
                    <a:pt x="10818" y="20791"/>
                    <a:pt x="13897" y="17658"/>
                    <a:pt x="13924" y="13816"/>
                  </a:cubicBezTo>
                  <a:cubicBezTo>
                    <a:pt x="13924" y="10709"/>
                    <a:pt x="11826" y="7985"/>
                    <a:pt x="8829" y="7222"/>
                  </a:cubicBezTo>
                  <a:lnTo>
                    <a:pt x="8829" y="1"/>
                  </a:lnTo>
                </a:path>
              </a:pathLst>
            </a:custGeom>
            <a:noFill/>
            <a:ln w="19050" cap="rnd" cmpd="sng">
              <a:solidFill>
                <a:srgbClr val="88B29A"/>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80" name="Google Shape;80;p15"/>
            <p:cNvSpPr/>
            <p:nvPr/>
          </p:nvSpPr>
          <p:spPr>
            <a:xfrm>
              <a:off x="4836424" y="1605962"/>
              <a:ext cx="233861" cy="59006"/>
            </a:xfrm>
            <a:custGeom>
              <a:avLst/>
              <a:gdLst/>
              <a:ahLst/>
              <a:cxnLst/>
              <a:rect l="l" t="t" r="r" b="b"/>
              <a:pathLst>
                <a:path w="6377" h="1609" fill="none" extrusionOk="0">
                  <a:moveTo>
                    <a:pt x="6377" y="737"/>
                  </a:moveTo>
                  <a:cubicBezTo>
                    <a:pt x="6377" y="1173"/>
                    <a:pt x="6022" y="1500"/>
                    <a:pt x="5614" y="1527"/>
                  </a:cubicBezTo>
                  <a:lnTo>
                    <a:pt x="763" y="1609"/>
                  </a:lnTo>
                  <a:cubicBezTo>
                    <a:pt x="355" y="1609"/>
                    <a:pt x="1" y="1282"/>
                    <a:pt x="1" y="846"/>
                  </a:cubicBezTo>
                  <a:lnTo>
                    <a:pt x="1" y="846"/>
                  </a:lnTo>
                  <a:cubicBezTo>
                    <a:pt x="1" y="437"/>
                    <a:pt x="355" y="83"/>
                    <a:pt x="763" y="83"/>
                  </a:cubicBezTo>
                  <a:lnTo>
                    <a:pt x="5614" y="1"/>
                  </a:lnTo>
                  <a:cubicBezTo>
                    <a:pt x="6022" y="1"/>
                    <a:pt x="6377" y="328"/>
                    <a:pt x="6377" y="737"/>
                  </a:cubicBezTo>
                  <a:close/>
                </a:path>
              </a:pathLst>
            </a:custGeom>
            <a:noFill/>
            <a:ln w="19050" cap="rnd" cmpd="sng">
              <a:solidFill>
                <a:srgbClr val="88B29A"/>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81" name="Google Shape;81;p15"/>
            <p:cNvSpPr/>
            <p:nvPr/>
          </p:nvSpPr>
          <p:spPr>
            <a:xfrm>
              <a:off x="4710524" y="2099624"/>
              <a:ext cx="485654" cy="9021"/>
            </a:xfrm>
            <a:custGeom>
              <a:avLst/>
              <a:gdLst/>
              <a:ahLst/>
              <a:cxnLst/>
              <a:rect l="l" t="t" r="r" b="b"/>
              <a:pathLst>
                <a:path w="13243" h="246" fill="none" extrusionOk="0">
                  <a:moveTo>
                    <a:pt x="0" y="246"/>
                  </a:moveTo>
                  <a:lnTo>
                    <a:pt x="13243" y="0"/>
                  </a:lnTo>
                </a:path>
              </a:pathLst>
            </a:custGeom>
            <a:noFill/>
            <a:ln w="19050" cap="rnd" cmpd="sng">
              <a:solidFill>
                <a:srgbClr val="88B29A"/>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grpSp>
      <p:grpSp>
        <p:nvGrpSpPr>
          <p:cNvPr id="82" name="Google Shape;82;p15"/>
          <p:cNvGrpSpPr/>
          <p:nvPr/>
        </p:nvGrpSpPr>
        <p:grpSpPr>
          <a:xfrm rot="3599956">
            <a:off x="15492618" y="7324016"/>
            <a:ext cx="1668816" cy="1746784"/>
            <a:chOff x="3153626" y="-2653955"/>
            <a:chExt cx="834426" cy="873411"/>
          </a:xfrm>
        </p:grpSpPr>
        <p:sp>
          <p:nvSpPr>
            <p:cNvPr id="83" name="Google Shape;83;p15"/>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rgbClr val="E75F6B"/>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84" name="Google Shape;84;p15"/>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rgbClr val="E75F6B"/>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85" name="Google Shape;85;p15"/>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rgbClr val="E75F6B"/>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86" name="Google Shape;86;p15"/>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rgbClr val="E75F6B"/>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87" name="Google Shape;87;p15"/>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rgbClr val="E75F6B"/>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88" name="Google Shape;88;p15"/>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rgbClr val="E75F6B"/>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89" name="Google Shape;89;p15"/>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rgbClr val="E75F6B"/>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grpSp>
      <p:sp>
        <p:nvSpPr>
          <p:cNvPr id="90" name="Google Shape;90;p15"/>
          <p:cNvSpPr/>
          <p:nvPr/>
        </p:nvSpPr>
        <p:spPr>
          <a:xfrm>
            <a:off x="14852446" y="8662395"/>
            <a:ext cx="181896" cy="183950"/>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rgbClr val="E49D36"/>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grpSp>
        <p:nvGrpSpPr>
          <p:cNvPr id="91" name="Google Shape;91;p15"/>
          <p:cNvGrpSpPr/>
          <p:nvPr/>
        </p:nvGrpSpPr>
        <p:grpSpPr>
          <a:xfrm>
            <a:off x="17215711" y="5444777"/>
            <a:ext cx="387782" cy="389762"/>
            <a:chOff x="3407917" y="-1400250"/>
            <a:chExt cx="193891" cy="194881"/>
          </a:xfrm>
        </p:grpSpPr>
        <p:sp>
          <p:nvSpPr>
            <p:cNvPr id="92" name="Google Shape;92;p15"/>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rgbClr val="88B29A"/>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93" name="Google Shape;93;p15"/>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rgbClr val="88B29A"/>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94" name="Google Shape;94;p15"/>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rgbClr val="88B29A"/>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95" name="Google Shape;95;p15"/>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rgbClr val="88B29A"/>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96" name="Google Shape;96;p15"/>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rgbClr val="88B29A"/>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97" name="Google Shape;97;p15"/>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rgbClr val="88B29A"/>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98" name="Google Shape;98;p15"/>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rgbClr val="88B29A"/>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99" name="Google Shape;99;p15"/>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rgbClr val="88B29A"/>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grpSp>
      <p:grpSp>
        <p:nvGrpSpPr>
          <p:cNvPr id="100" name="Google Shape;100;p15"/>
          <p:cNvGrpSpPr/>
          <p:nvPr/>
        </p:nvGrpSpPr>
        <p:grpSpPr>
          <a:xfrm>
            <a:off x="16395758" y="8391203"/>
            <a:ext cx="1341040" cy="1347054"/>
            <a:chOff x="1889565" y="-3382437"/>
            <a:chExt cx="670520" cy="673527"/>
          </a:xfrm>
        </p:grpSpPr>
        <p:sp>
          <p:nvSpPr>
            <p:cNvPr id="101" name="Google Shape;101;p15"/>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rgbClr val="D7D2CB"/>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102" name="Google Shape;102;p15"/>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rgbClr val="D7D2CB"/>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103" name="Google Shape;103;p15"/>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rgbClr val="D7D2CB"/>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104" name="Google Shape;104;p15"/>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rgbClr val="D7D2CB"/>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105" name="Google Shape;105;p15"/>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rgbClr val="D7D2CB"/>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grpSp>
      <p:grpSp>
        <p:nvGrpSpPr>
          <p:cNvPr id="106" name="Google Shape;106;p15"/>
          <p:cNvGrpSpPr/>
          <p:nvPr/>
        </p:nvGrpSpPr>
        <p:grpSpPr>
          <a:xfrm>
            <a:off x="17173753" y="7038089"/>
            <a:ext cx="471682" cy="1157238"/>
            <a:chOff x="6219428" y="3871144"/>
            <a:chExt cx="235841" cy="578619"/>
          </a:xfrm>
        </p:grpSpPr>
        <p:sp>
          <p:nvSpPr>
            <p:cNvPr id="107" name="Google Shape;107;p15"/>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rgbClr val="E49D36"/>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108" name="Google Shape;108;p15"/>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rgbClr val="E49D36"/>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109" name="Google Shape;109;p15"/>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rgbClr val="E49D36"/>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grpSp>
      <p:grpSp>
        <p:nvGrpSpPr>
          <p:cNvPr id="110" name="Google Shape;110;p15"/>
          <p:cNvGrpSpPr/>
          <p:nvPr/>
        </p:nvGrpSpPr>
        <p:grpSpPr>
          <a:xfrm>
            <a:off x="16632673" y="6497620"/>
            <a:ext cx="457746" cy="581700"/>
            <a:chOff x="2079424" y="521748"/>
            <a:chExt cx="228873" cy="290850"/>
          </a:xfrm>
        </p:grpSpPr>
        <p:sp>
          <p:nvSpPr>
            <p:cNvPr id="111" name="Google Shape;111;p15"/>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rgbClr val="E75F6B"/>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112" name="Google Shape;112;p15"/>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rgbClr val="E75F6B"/>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113" name="Google Shape;113;p15"/>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rgbClr val="E75F6B"/>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grpSp>
      <p:grpSp>
        <p:nvGrpSpPr>
          <p:cNvPr id="114" name="Google Shape;114;p15"/>
          <p:cNvGrpSpPr/>
          <p:nvPr/>
        </p:nvGrpSpPr>
        <p:grpSpPr>
          <a:xfrm>
            <a:off x="17456801" y="3809679"/>
            <a:ext cx="717546" cy="715566"/>
            <a:chOff x="2601030" y="2721166"/>
            <a:chExt cx="358773" cy="357783"/>
          </a:xfrm>
        </p:grpSpPr>
        <p:sp>
          <p:nvSpPr>
            <p:cNvPr id="115" name="Google Shape;115;p15"/>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rgbClr val="E49D36"/>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116" name="Google Shape;116;p15"/>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rgbClr val="E49D36"/>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117" name="Google Shape;117;p15"/>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rgbClr val="E49D36"/>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118" name="Google Shape;118;p15"/>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rgbClr val="E49D36"/>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119" name="Google Shape;119;p15"/>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rgbClr val="E49D36"/>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120" name="Google Shape;120;p15"/>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rgbClr val="E49D36"/>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121" name="Google Shape;121;p15"/>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rgbClr val="E49D36"/>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122" name="Google Shape;122;p15"/>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rgbClr val="E49D36"/>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grpSp>
      <p:grpSp>
        <p:nvGrpSpPr>
          <p:cNvPr id="123" name="Google Shape;123;p15"/>
          <p:cNvGrpSpPr/>
          <p:nvPr/>
        </p:nvGrpSpPr>
        <p:grpSpPr>
          <a:xfrm rot="-5400000">
            <a:off x="14591070" y="8695080"/>
            <a:ext cx="1115284" cy="1115284"/>
            <a:chOff x="3560335" y="-646412"/>
            <a:chExt cx="557642" cy="557642"/>
          </a:xfrm>
        </p:grpSpPr>
        <p:sp>
          <p:nvSpPr>
            <p:cNvPr id="124" name="Google Shape;124;p15"/>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rgbClr val="88B29A"/>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125" name="Google Shape;125;p15"/>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rgbClr val="88B29A"/>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126" name="Google Shape;126;p15"/>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rgbClr val="88B29A"/>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127" name="Google Shape;127;p15"/>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rgbClr val="88B29A"/>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128" name="Google Shape;128;p15"/>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rgbClr val="88B29A"/>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129" name="Google Shape;129;p15"/>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rgbClr val="88B29A"/>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130" name="Google Shape;130;p15"/>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rgbClr val="88B29A"/>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131" name="Google Shape;131;p15"/>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rgbClr val="88B29A"/>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132" name="Google Shape;132;p15"/>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rgbClr val="88B29A"/>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grpSp>
      <p:sp>
        <p:nvSpPr>
          <p:cNvPr id="133" name="Google Shape;133;p15"/>
          <p:cNvSpPr/>
          <p:nvPr/>
        </p:nvSpPr>
        <p:spPr>
          <a:xfrm>
            <a:off x="13719746" y="9530645"/>
            <a:ext cx="181896" cy="183950"/>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rgbClr val="47666D"/>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grpSp>
        <p:nvGrpSpPr>
          <p:cNvPr id="134" name="Google Shape;134;p15"/>
          <p:cNvGrpSpPr/>
          <p:nvPr/>
        </p:nvGrpSpPr>
        <p:grpSpPr>
          <a:xfrm>
            <a:off x="16046371" y="7237425"/>
            <a:ext cx="257882" cy="257882"/>
            <a:chOff x="794923" y="2795124"/>
            <a:chExt cx="128941" cy="128941"/>
          </a:xfrm>
        </p:grpSpPr>
        <p:sp>
          <p:nvSpPr>
            <p:cNvPr id="135" name="Google Shape;135;p15"/>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rgbClr val="E49D36"/>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136" name="Google Shape;136;p15"/>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rgbClr val="E49D36"/>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grpSp>
      <p:grpSp>
        <p:nvGrpSpPr>
          <p:cNvPr id="4" name="Group 6">
            <a:extLst>
              <a:ext uri="{FF2B5EF4-FFF2-40B4-BE49-F238E27FC236}">
                <a16:creationId xmlns:a16="http://schemas.microsoft.com/office/drawing/2014/main" id="{10E64B08-0028-012B-A717-EA529281AA98}"/>
              </a:ext>
            </a:extLst>
          </p:cNvPr>
          <p:cNvGrpSpPr/>
          <p:nvPr/>
        </p:nvGrpSpPr>
        <p:grpSpPr>
          <a:xfrm>
            <a:off x="2298898" y="3242810"/>
            <a:ext cx="13368152" cy="2448858"/>
            <a:chOff x="550534" y="2721325"/>
            <a:chExt cx="15910645" cy="3265143"/>
          </a:xfrm>
        </p:grpSpPr>
        <p:sp>
          <p:nvSpPr>
            <p:cNvPr id="5" name="TextBox 7">
              <a:extLst>
                <a:ext uri="{FF2B5EF4-FFF2-40B4-BE49-F238E27FC236}">
                  <a16:creationId xmlns:a16="http://schemas.microsoft.com/office/drawing/2014/main" id="{E75E782D-1D07-DF9B-7E09-AB594D54AE70}"/>
                </a:ext>
              </a:extLst>
            </p:cNvPr>
            <p:cNvSpPr txBox="1"/>
            <p:nvPr/>
          </p:nvSpPr>
          <p:spPr>
            <a:xfrm>
              <a:off x="604929" y="2721325"/>
              <a:ext cx="15856250" cy="1805622"/>
            </a:xfrm>
            <a:prstGeom prst="rect">
              <a:avLst/>
            </a:prstGeom>
          </p:spPr>
          <p:txBody>
            <a:bodyPr lIns="0" tIns="0" rIns="0" bIns="0" rtlCol="0" anchor="t">
              <a:spAutoFit/>
            </a:bodyPr>
            <a:lstStyle/>
            <a:p>
              <a:pPr algn="ctr"/>
              <a:r>
                <a:rPr lang="en-US" sz="8800" dirty="0">
                  <a:solidFill>
                    <a:srgbClr val="FFFFFF"/>
                  </a:solidFill>
                  <a:latin typeface="Telegraf"/>
                </a:rPr>
                <a:t>Research Compliance</a:t>
              </a:r>
            </a:p>
          </p:txBody>
        </p:sp>
        <p:sp>
          <p:nvSpPr>
            <p:cNvPr id="6" name="TextBox 8">
              <a:extLst>
                <a:ext uri="{FF2B5EF4-FFF2-40B4-BE49-F238E27FC236}">
                  <a16:creationId xmlns:a16="http://schemas.microsoft.com/office/drawing/2014/main" id="{901EB2C9-C55D-6479-DDA4-84710C0FC1EF}"/>
                </a:ext>
              </a:extLst>
            </p:cNvPr>
            <p:cNvSpPr txBox="1"/>
            <p:nvPr/>
          </p:nvSpPr>
          <p:spPr>
            <a:xfrm>
              <a:off x="550534" y="4594292"/>
              <a:ext cx="15856250" cy="1392176"/>
            </a:xfrm>
            <a:prstGeom prst="rect">
              <a:avLst/>
            </a:prstGeom>
          </p:spPr>
          <p:txBody>
            <a:bodyPr lIns="0" tIns="0" rIns="0" bIns="0" rtlCol="0" anchor="t">
              <a:spAutoFit/>
            </a:bodyPr>
            <a:lstStyle/>
            <a:p>
              <a:pPr algn="ctr">
                <a:lnSpc>
                  <a:spcPts val="4200"/>
                </a:lnSpc>
              </a:pPr>
              <a:r>
                <a:rPr lang="en-US" sz="3000" dirty="0">
                  <a:solidFill>
                    <a:srgbClr val="FFFFFF"/>
                  </a:solidFill>
                  <a:latin typeface="Telegraf"/>
                </a:rPr>
                <a:t>Faculty Research Workshop</a:t>
              </a:r>
            </a:p>
            <a:p>
              <a:pPr algn="ctr">
                <a:lnSpc>
                  <a:spcPts val="4200"/>
                </a:lnSpc>
              </a:pPr>
              <a:r>
                <a:rPr lang="en-US" sz="3000" dirty="0">
                  <a:solidFill>
                    <a:srgbClr val="FFFFFF"/>
                  </a:solidFill>
                  <a:latin typeface="Telegraf"/>
                </a:rPr>
                <a:t>September 4, 2024</a:t>
              </a:r>
            </a:p>
          </p:txBody>
        </p:sp>
      </p:grpSp>
      <p:sp>
        <p:nvSpPr>
          <p:cNvPr id="7" name="TextBox 6">
            <a:extLst>
              <a:ext uri="{FF2B5EF4-FFF2-40B4-BE49-F238E27FC236}">
                <a16:creationId xmlns:a16="http://schemas.microsoft.com/office/drawing/2014/main" id="{C48C24AB-0FA2-1CF3-5FA8-2F8E67644A71}"/>
              </a:ext>
            </a:extLst>
          </p:cNvPr>
          <p:cNvSpPr txBox="1"/>
          <p:nvPr/>
        </p:nvSpPr>
        <p:spPr>
          <a:xfrm>
            <a:off x="6578463" y="7952173"/>
            <a:ext cx="4763318" cy="1772842"/>
          </a:xfrm>
          <a:prstGeom prst="rect">
            <a:avLst/>
          </a:prstGeom>
          <a:solidFill>
            <a:srgbClr val="FFFFFF"/>
          </a:solidFill>
        </p:spPr>
        <p:txBody>
          <a:bodyPr wrap="square" rtlCol="0">
            <a:spAutoFit/>
          </a:bodyPr>
          <a:lstStyle/>
          <a:p>
            <a:endParaRPr lang="en-US" dirty="0"/>
          </a:p>
        </p:txBody>
      </p:sp>
      <p:pic>
        <p:nvPicPr>
          <p:cNvPr id="1034" name="Picture 10" descr="SIU horizontal logo">
            <a:extLst>
              <a:ext uri="{FF2B5EF4-FFF2-40B4-BE49-F238E27FC236}">
                <a16:creationId xmlns:a16="http://schemas.microsoft.com/office/drawing/2014/main" id="{EC6FB5C5-A600-B126-5DA3-F96E64F68A9A}"/>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6579210" y="7954828"/>
            <a:ext cx="4762500" cy="177747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754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rot="-5400000">
            <a:off x="6586269" y="5138738"/>
            <a:ext cx="8229600" cy="0"/>
          </a:xfrm>
          <a:prstGeom prst="line">
            <a:avLst/>
          </a:prstGeom>
          <a:ln w="9525" cap="flat">
            <a:solidFill>
              <a:srgbClr val="1B1B19"/>
            </a:solidFill>
            <a:prstDash val="solid"/>
            <a:headEnd type="none" w="sm" len="sm"/>
            <a:tailEnd type="none" w="sm" len="sm"/>
          </a:ln>
        </p:spPr>
        <p:txBody>
          <a:bodyPr/>
          <a:lstStyle/>
          <a:p>
            <a:endParaRPr lang="en-US"/>
          </a:p>
        </p:txBody>
      </p:sp>
      <p:sp>
        <p:nvSpPr>
          <p:cNvPr id="10" name="TextBox 10"/>
          <p:cNvSpPr txBox="1"/>
          <p:nvPr/>
        </p:nvSpPr>
        <p:spPr>
          <a:xfrm>
            <a:off x="1028700" y="841176"/>
            <a:ext cx="9417626" cy="1926938"/>
          </a:xfrm>
          <a:prstGeom prst="rect">
            <a:avLst/>
          </a:prstGeom>
        </p:spPr>
        <p:txBody>
          <a:bodyPr wrap="square" lIns="0" tIns="0" rIns="0" bIns="0" rtlCol="0" anchor="t">
            <a:spAutoFit/>
          </a:bodyPr>
          <a:lstStyle/>
          <a:p>
            <a:pPr>
              <a:lnSpc>
                <a:spcPts val="7500"/>
              </a:lnSpc>
            </a:pPr>
            <a:r>
              <a:rPr lang="en-US" sz="7200" dirty="0">
                <a:solidFill>
                  <a:srgbClr val="66121F"/>
                </a:solidFill>
                <a:latin typeface="Telegraf"/>
              </a:rPr>
              <a:t>IACUC Review Process</a:t>
            </a:r>
          </a:p>
        </p:txBody>
      </p:sp>
      <p:sp>
        <p:nvSpPr>
          <p:cNvPr id="12" name="TextBox 1">
            <a:extLst>
              <a:ext uri="{FF2B5EF4-FFF2-40B4-BE49-F238E27FC236}">
                <a16:creationId xmlns:a16="http://schemas.microsoft.com/office/drawing/2014/main" id="{FEF86A9F-DA54-48D7-7301-DC81EE60FE2D}"/>
              </a:ext>
            </a:extLst>
          </p:cNvPr>
          <p:cNvSpPr txBox="1"/>
          <p:nvPr/>
        </p:nvSpPr>
        <p:spPr>
          <a:xfrm>
            <a:off x="11446659" y="2291805"/>
            <a:ext cx="5448567" cy="56938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800" dirty="0"/>
              <a:t>Protocol applications and supporting documents are submitted to iacuc@siu.edu.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Submissions undergo a pre-review by the administrative office and are then reviewed by Designated Member Review or Full Committee Review.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Approved protocols are valid for three years.  </a:t>
            </a:r>
          </a:p>
          <a:p>
            <a:pPr marL="457200" indent="-457200">
              <a:buFont typeface="Arial" panose="020B0604020202020204" pitchFamily="34" charset="0"/>
              <a:buChar char="•"/>
            </a:pPr>
            <a:endParaRPr lang="en-US" sz="2800" dirty="0"/>
          </a:p>
        </p:txBody>
      </p:sp>
      <p:pic>
        <p:nvPicPr>
          <p:cNvPr id="14" name="Picture 13" descr="Researcher examining test tube">
            <a:extLst>
              <a:ext uri="{FF2B5EF4-FFF2-40B4-BE49-F238E27FC236}">
                <a16:creationId xmlns:a16="http://schemas.microsoft.com/office/drawing/2014/main" id="{3CE33962-D0DE-03C0-4F24-A161ED4127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8700" y="3073915"/>
            <a:ext cx="8926780" cy="5949734"/>
          </a:xfrm>
          <a:prstGeom prst="rect">
            <a:avLst/>
          </a:prstGeom>
        </p:spPr>
      </p:pic>
    </p:spTree>
    <p:extLst>
      <p:ext uri="{BB962C8B-B14F-4D97-AF65-F5344CB8AC3E}">
        <p14:creationId xmlns:p14="http://schemas.microsoft.com/office/powerpoint/2010/main" val="3489899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6121F"/>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9519604-465A-ECCC-112C-E628FD6DEDA2}"/>
              </a:ext>
            </a:extLst>
          </p:cNvPr>
          <p:cNvSpPr txBox="1"/>
          <p:nvPr/>
        </p:nvSpPr>
        <p:spPr>
          <a:xfrm>
            <a:off x="8823961" y="0"/>
            <a:ext cx="9464040" cy="10341293"/>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pSp>
        <p:nvGrpSpPr>
          <p:cNvPr id="2" name="Group 2"/>
          <p:cNvGrpSpPr/>
          <p:nvPr/>
        </p:nvGrpSpPr>
        <p:grpSpPr>
          <a:xfrm>
            <a:off x="9311640" y="892431"/>
            <a:ext cx="8340467" cy="8141427"/>
            <a:chOff x="-1721657" y="1706806"/>
            <a:chExt cx="11120625" cy="9853111"/>
          </a:xfrm>
        </p:grpSpPr>
        <p:sp>
          <p:nvSpPr>
            <p:cNvPr id="4" name="TextBox 4"/>
            <p:cNvSpPr txBox="1"/>
            <p:nvPr/>
          </p:nvSpPr>
          <p:spPr>
            <a:xfrm>
              <a:off x="-1721657" y="1998158"/>
              <a:ext cx="11120625" cy="9561759"/>
            </a:xfrm>
            <a:prstGeom prst="rect">
              <a:avLst/>
            </a:prstGeom>
          </p:spPr>
          <p:txBody>
            <a:bodyPr wrap="square" lIns="0" tIns="0" rIns="0" bIns="0" rtlCol="0" anchor="t">
              <a:spAutoFit/>
            </a:bodyPr>
            <a:lstStyle/>
            <a:p>
              <a:pPr marL="237490" lvl="1">
                <a:lnSpc>
                  <a:spcPts val="2860"/>
                </a:lnSpc>
                <a:spcAft>
                  <a:spcPts val="600"/>
                </a:spcAft>
              </a:pPr>
              <a:endParaRPr lang="en-US" sz="2400" dirty="0">
                <a:latin typeface="Telegraf" panose="020B0604020202020204" charset="0"/>
                <a:ea typeface="Calibri"/>
                <a:cs typeface="Calibri"/>
              </a:endParaRPr>
            </a:p>
            <a:p>
              <a:pPr marL="580390" lvl="1" indent="-342900">
                <a:lnSpc>
                  <a:spcPts val="2860"/>
                </a:lnSpc>
                <a:spcAft>
                  <a:spcPts val="600"/>
                </a:spcAft>
                <a:buFont typeface="Arial" panose="020B0604020202020204" pitchFamily="34" charset="0"/>
                <a:buChar char="•"/>
              </a:pPr>
              <a:r>
                <a:rPr lang="en-US" sz="2400" dirty="0">
                  <a:latin typeface="Telegraf" panose="020B0604020202020204" charset="0"/>
                </a:rPr>
                <a:t>Students cannot serve as PIs. </a:t>
              </a:r>
            </a:p>
            <a:p>
              <a:pPr marL="237490" lvl="1" algn="l">
                <a:lnSpc>
                  <a:spcPts val="2860"/>
                </a:lnSpc>
                <a:spcAft>
                  <a:spcPts val="600"/>
                </a:spcAft>
              </a:pPr>
              <a:endParaRPr lang="en-US" sz="2400" dirty="0">
                <a:latin typeface="Telegraf" panose="020B0604020202020204" charset="0"/>
              </a:endParaRPr>
            </a:p>
            <a:p>
              <a:pPr marL="580390" lvl="1" indent="-342900" algn="l">
                <a:lnSpc>
                  <a:spcPts val="2860"/>
                </a:lnSpc>
                <a:spcAft>
                  <a:spcPts val="600"/>
                </a:spcAft>
                <a:buFont typeface="Arial" panose="020B0604020202020204" pitchFamily="34" charset="0"/>
                <a:buChar char="•"/>
              </a:pPr>
              <a:r>
                <a:rPr lang="en-US" sz="2400" dirty="0">
                  <a:latin typeface="Telegraf" panose="020B0604020202020204" charset="0"/>
                </a:rPr>
                <a:t>PIs must have adequate training in the tasks they propose to perform, complete additional CITI training, and enroll in the Occupational Health Program. </a:t>
              </a:r>
            </a:p>
            <a:p>
              <a:pPr marL="580390" lvl="1" indent="-342900" algn="l">
                <a:lnSpc>
                  <a:spcPts val="2860"/>
                </a:lnSpc>
                <a:spcAft>
                  <a:spcPts val="600"/>
                </a:spcAft>
                <a:buFont typeface="Arial" panose="020B0604020202020204" pitchFamily="34" charset="0"/>
                <a:buChar char="•"/>
              </a:pPr>
              <a:endParaRPr lang="en-US" sz="2400" dirty="0">
                <a:latin typeface="Telegraf" panose="020B0604020202020204" charset="0"/>
              </a:endParaRPr>
            </a:p>
            <a:p>
              <a:pPr marL="580390" lvl="1" indent="-342900" algn="l">
                <a:lnSpc>
                  <a:spcPts val="2860"/>
                </a:lnSpc>
                <a:spcAft>
                  <a:spcPts val="600"/>
                </a:spcAft>
                <a:buFont typeface="Arial" panose="020B0604020202020204" pitchFamily="34" charset="0"/>
                <a:buChar char="•"/>
              </a:pPr>
              <a:r>
                <a:rPr lang="en-US" sz="2400" dirty="0">
                  <a:latin typeface="Telegraf" panose="020B0604020202020204" charset="0"/>
                </a:rPr>
                <a:t>Wildlife observational studies that elicit engagement, include disturbance, and/or visits to breeding areas and nests require IACUC approval.</a:t>
              </a:r>
            </a:p>
            <a:p>
              <a:pPr marL="580390" lvl="1" indent="-342900" algn="l">
                <a:lnSpc>
                  <a:spcPts val="2860"/>
                </a:lnSpc>
                <a:spcAft>
                  <a:spcPts val="600"/>
                </a:spcAft>
                <a:buFont typeface="Arial" panose="020B0604020202020204" pitchFamily="34" charset="0"/>
                <a:buChar char="•"/>
              </a:pPr>
              <a:endParaRPr lang="en-US" sz="2400" dirty="0">
                <a:latin typeface="Telegraf" panose="020B0604020202020204" charset="0"/>
              </a:endParaRPr>
            </a:p>
            <a:p>
              <a:pPr marL="580390" lvl="1" indent="-342900" algn="l">
                <a:lnSpc>
                  <a:spcPts val="2860"/>
                </a:lnSpc>
                <a:spcAft>
                  <a:spcPts val="600"/>
                </a:spcAft>
                <a:buFont typeface="Arial" panose="020B0604020202020204" pitchFamily="34" charset="0"/>
                <a:buChar char="•"/>
              </a:pPr>
              <a:r>
                <a:rPr lang="en-US" sz="2400" dirty="0">
                  <a:latin typeface="Telegraf" panose="020B0604020202020204" charset="0"/>
                </a:rPr>
                <a:t>The IACUC cannot provide review after the fact. Requests for approval and/or determination letters must be made before the start of any animal activities. </a:t>
              </a:r>
            </a:p>
            <a:p>
              <a:pPr marL="580390" lvl="1" indent="-342900" algn="l">
                <a:lnSpc>
                  <a:spcPts val="2860"/>
                </a:lnSpc>
                <a:spcAft>
                  <a:spcPts val="600"/>
                </a:spcAft>
                <a:buFont typeface="Arial" panose="020B0604020202020204" pitchFamily="34" charset="0"/>
                <a:buChar char="•"/>
              </a:pPr>
              <a:endParaRPr lang="en-US" sz="2400" dirty="0">
                <a:latin typeface="Telegraf" panose="020B0604020202020204" charset="0"/>
              </a:endParaRPr>
            </a:p>
            <a:p>
              <a:pPr marL="580390" lvl="1" indent="-342900" algn="l">
                <a:lnSpc>
                  <a:spcPts val="2860"/>
                </a:lnSpc>
                <a:spcAft>
                  <a:spcPts val="600"/>
                </a:spcAft>
                <a:buFont typeface="Arial" panose="020B0604020202020204" pitchFamily="34" charset="0"/>
                <a:buChar char="•"/>
              </a:pPr>
              <a:r>
                <a:rPr lang="en-US" sz="2400" dirty="0">
                  <a:latin typeface="Telegraf" panose="020B0604020202020204" charset="0"/>
                </a:rPr>
                <a:t>The LAP provides animal management and veterinary medical care in a limited-access, secure facility. </a:t>
              </a:r>
            </a:p>
            <a:p>
              <a:pPr marL="580390" lvl="1" indent="-342900" algn="l">
                <a:lnSpc>
                  <a:spcPts val="2860"/>
                </a:lnSpc>
                <a:spcAft>
                  <a:spcPts val="600"/>
                </a:spcAft>
                <a:buFont typeface="Arial" panose="020B0604020202020204" pitchFamily="34" charset="0"/>
                <a:buChar char="•"/>
              </a:pPr>
              <a:endParaRPr lang="en-US" sz="2400" dirty="0">
                <a:latin typeface="Telegraf" panose="020B0604020202020204" charset="0"/>
              </a:endParaRPr>
            </a:p>
            <a:p>
              <a:pPr marL="694690" lvl="2">
                <a:lnSpc>
                  <a:spcPts val="2860"/>
                </a:lnSpc>
                <a:spcAft>
                  <a:spcPts val="600"/>
                </a:spcAft>
              </a:pPr>
              <a:endParaRPr lang="en-US" sz="2400" dirty="0">
                <a:latin typeface="Telegraf" panose="020B0604020202020204" charset="0"/>
              </a:endParaRPr>
            </a:p>
          </p:txBody>
        </p:sp>
        <p:sp>
          <p:nvSpPr>
            <p:cNvPr id="5" name="AutoShape 5"/>
            <p:cNvSpPr/>
            <p:nvPr/>
          </p:nvSpPr>
          <p:spPr>
            <a:xfrm>
              <a:off x="0" y="1706806"/>
              <a:ext cx="9197093" cy="0"/>
            </a:xfrm>
            <a:prstGeom prst="line">
              <a:avLst/>
            </a:prstGeom>
            <a:ln w="12700" cap="flat">
              <a:solidFill>
                <a:srgbClr val="E15269"/>
              </a:solidFill>
              <a:prstDash val="solid"/>
              <a:headEnd type="none" w="sm" len="sm"/>
              <a:tailEnd type="none" w="sm" len="sm"/>
            </a:ln>
          </p:spPr>
          <p:txBody>
            <a:bodyPr/>
            <a:lstStyle/>
            <a:p>
              <a:endParaRPr lang="en-US"/>
            </a:p>
          </p:txBody>
        </p:sp>
      </p:grpSp>
      <p:sp>
        <p:nvSpPr>
          <p:cNvPr id="6" name="Freeform 6"/>
          <p:cNvSpPr/>
          <p:nvPr/>
        </p:nvSpPr>
        <p:spPr>
          <a:xfrm rot="-537795" flipH="1">
            <a:off x="98860" y="5455502"/>
            <a:ext cx="8848833" cy="11878257"/>
          </a:xfrm>
          <a:custGeom>
            <a:avLst/>
            <a:gdLst/>
            <a:ahLst/>
            <a:cxnLst/>
            <a:rect l="l" t="t" r="r" b="b"/>
            <a:pathLst>
              <a:path w="8848833" h="11878257">
                <a:moveTo>
                  <a:pt x="8848833" y="0"/>
                </a:moveTo>
                <a:lnTo>
                  <a:pt x="0" y="0"/>
                </a:lnTo>
                <a:lnTo>
                  <a:pt x="0" y="11878256"/>
                </a:lnTo>
                <a:lnTo>
                  <a:pt x="8848833" y="11878256"/>
                </a:lnTo>
                <a:lnTo>
                  <a:pt x="884883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p:cNvSpPr txBox="1"/>
          <p:nvPr/>
        </p:nvSpPr>
        <p:spPr>
          <a:xfrm>
            <a:off x="1028700" y="2531600"/>
            <a:ext cx="8115300" cy="2898870"/>
          </a:xfrm>
          <a:prstGeom prst="rect">
            <a:avLst/>
          </a:prstGeom>
        </p:spPr>
        <p:txBody>
          <a:bodyPr lIns="0" tIns="0" rIns="0" bIns="0" rtlCol="0" anchor="t">
            <a:spAutoFit/>
          </a:bodyPr>
          <a:lstStyle/>
          <a:p>
            <a:pPr marL="0" lvl="0" indent="0" algn="l">
              <a:lnSpc>
                <a:spcPts val="7500"/>
              </a:lnSpc>
            </a:pPr>
            <a:r>
              <a:rPr lang="en-US" sz="7500" dirty="0">
                <a:solidFill>
                  <a:srgbClr val="F4F4F4"/>
                </a:solidFill>
                <a:latin typeface="Telegraf"/>
              </a:rPr>
              <a:t>Additional </a:t>
            </a:r>
          </a:p>
          <a:p>
            <a:pPr marL="0" lvl="0" indent="0" algn="l">
              <a:lnSpc>
                <a:spcPts val="7500"/>
              </a:lnSpc>
            </a:pPr>
            <a:r>
              <a:rPr lang="en-US" sz="7500" dirty="0">
                <a:solidFill>
                  <a:srgbClr val="F4F4F4"/>
                </a:solidFill>
                <a:latin typeface="Telegraf"/>
              </a:rPr>
              <a:t>IACUC Information</a:t>
            </a:r>
          </a:p>
        </p:txBody>
      </p:sp>
    </p:spTree>
    <p:extLst>
      <p:ext uri="{BB962C8B-B14F-4D97-AF65-F5344CB8AC3E}">
        <p14:creationId xmlns:p14="http://schemas.microsoft.com/office/powerpoint/2010/main" val="2390462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rot="-5400000">
            <a:off x="6586269" y="5138738"/>
            <a:ext cx="8229600" cy="0"/>
          </a:xfrm>
          <a:prstGeom prst="line">
            <a:avLst/>
          </a:prstGeom>
          <a:ln w="9525" cap="flat">
            <a:solidFill>
              <a:srgbClr val="1B1B19"/>
            </a:solidFill>
            <a:prstDash val="solid"/>
            <a:headEnd type="none" w="sm" len="sm"/>
            <a:tailEnd type="none" w="sm" len="sm"/>
          </a:ln>
        </p:spPr>
        <p:txBody>
          <a:bodyPr/>
          <a:lstStyle/>
          <a:p>
            <a:endParaRPr lang="en-US"/>
          </a:p>
        </p:txBody>
      </p:sp>
      <p:sp>
        <p:nvSpPr>
          <p:cNvPr id="10" name="TextBox 10"/>
          <p:cNvSpPr txBox="1"/>
          <p:nvPr/>
        </p:nvSpPr>
        <p:spPr>
          <a:xfrm>
            <a:off x="1028700" y="841176"/>
            <a:ext cx="9417626" cy="1926938"/>
          </a:xfrm>
          <a:prstGeom prst="rect">
            <a:avLst/>
          </a:prstGeom>
        </p:spPr>
        <p:txBody>
          <a:bodyPr wrap="square" lIns="0" tIns="0" rIns="0" bIns="0" rtlCol="0" anchor="t">
            <a:spAutoFit/>
          </a:bodyPr>
          <a:lstStyle/>
          <a:p>
            <a:pPr>
              <a:lnSpc>
                <a:spcPts val="7500"/>
              </a:lnSpc>
            </a:pPr>
            <a:r>
              <a:rPr lang="en-US" sz="7200" dirty="0">
                <a:solidFill>
                  <a:srgbClr val="66121F"/>
                </a:solidFill>
                <a:latin typeface="Telegraf"/>
              </a:rPr>
              <a:t>Institutional Biosafety Committee</a:t>
            </a:r>
          </a:p>
        </p:txBody>
      </p:sp>
      <p:sp>
        <p:nvSpPr>
          <p:cNvPr id="12" name="TextBox 1">
            <a:extLst>
              <a:ext uri="{FF2B5EF4-FFF2-40B4-BE49-F238E27FC236}">
                <a16:creationId xmlns:a16="http://schemas.microsoft.com/office/drawing/2014/main" id="{FEF86A9F-DA54-48D7-7301-DC81EE60FE2D}"/>
              </a:ext>
            </a:extLst>
          </p:cNvPr>
          <p:cNvSpPr txBox="1"/>
          <p:nvPr/>
        </p:nvSpPr>
        <p:spPr>
          <a:xfrm>
            <a:off x="11446658" y="1804645"/>
            <a:ext cx="5448567" cy="698652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800" dirty="0"/>
              <a:t>Reviews, approves, and oversees all projects involving potentially hazardous biological materials or recombinant DNA.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PI submits MUA to BSO and/or IBC chair.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All personnel involved in the experimental work must receive training regarding biological safety practices and procedures.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Approved MUAs are valid for three years.  </a:t>
            </a:r>
          </a:p>
          <a:p>
            <a:pPr marL="457200" indent="-457200">
              <a:buFont typeface="Arial" panose="020B0604020202020204" pitchFamily="34" charset="0"/>
              <a:buChar char="•"/>
            </a:pPr>
            <a:endParaRPr lang="en-US" sz="2800" dirty="0"/>
          </a:p>
        </p:txBody>
      </p:sp>
      <p:pic>
        <p:nvPicPr>
          <p:cNvPr id="14" name="Picture 13" descr="Researcher holding sample in test tube">
            <a:extLst>
              <a:ext uri="{FF2B5EF4-FFF2-40B4-BE49-F238E27FC236}">
                <a16:creationId xmlns:a16="http://schemas.microsoft.com/office/drawing/2014/main" id="{3CE33962-D0DE-03C0-4F24-A161ED4127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8700" y="3073915"/>
            <a:ext cx="8926781" cy="5949734"/>
          </a:xfrm>
          <a:prstGeom prst="rect">
            <a:avLst/>
          </a:prstGeom>
        </p:spPr>
      </p:pic>
    </p:spTree>
    <p:extLst>
      <p:ext uri="{BB962C8B-B14F-4D97-AF65-F5344CB8AC3E}">
        <p14:creationId xmlns:p14="http://schemas.microsoft.com/office/powerpoint/2010/main" val="2337502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409645"/>
            <a:ext cx="15559088" cy="2324482"/>
          </a:xfrm>
          <a:prstGeom prst="rect">
            <a:avLst/>
          </a:prstGeom>
        </p:spPr>
        <p:txBody>
          <a:bodyPr wrap="square" lIns="0" tIns="0" rIns="0" bIns="0" rtlCol="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a:lnSpc>
                <a:spcPts val="9000"/>
              </a:lnSpc>
            </a:pPr>
            <a:r>
              <a:rPr lang="en-US" sz="9000" dirty="0">
                <a:solidFill>
                  <a:srgbClr val="66121F"/>
                </a:solidFill>
                <a:latin typeface="Telegraf"/>
              </a:rPr>
              <a:t>Financial Conflict of Interest Policy &amp; Committee</a:t>
            </a:r>
          </a:p>
        </p:txBody>
      </p:sp>
      <p:sp>
        <p:nvSpPr>
          <p:cNvPr id="3" name="AutoShape 3"/>
          <p:cNvSpPr/>
          <p:nvPr/>
        </p:nvSpPr>
        <p:spPr>
          <a:xfrm rot="1008">
            <a:off x="1028701" y="3956720"/>
            <a:ext cx="16230602" cy="0"/>
          </a:xfrm>
          <a:prstGeom prst="line">
            <a:avLst/>
          </a:prstGeom>
          <a:ln w="9525" cap="flat">
            <a:solidFill>
              <a:srgbClr val="1B1B19"/>
            </a:solidFill>
            <a:prstDash val="solid"/>
            <a:headEnd type="none" w="sm" len="sm"/>
            <a:tailEnd type="none" w="sm" len="sm"/>
          </a:ln>
        </p:spPr>
        <p:txBody>
          <a:bodyPr/>
          <a:lstStyle/>
          <a:p>
            <a:endParaRPr lang="en-US"/>
          </a:p>
        </p:txBody>
      </p:sp>
      <p:sp>
        <p:nvSpPr>
          <p:cNvPr id="4" name="TextBox 3">
            <a:extLst>
              <a:ext uri="{FF2B5EF4-FFF2-40B4-BE49-F238E27FC236}">
                <a16:creationId xmlns:a16="http://schemas.microsoft.com/office/drawing/2014/main" id="{3AD356C4-1C05-2CE1-BFD0-5A01295E8DD7}"/>
              </a:ext>
            </a:extLst>
          </p:cNvPr>
          <p:cNvSpPr txBox="1"/>
          <p:nvPr/>
        </p:nvSpPr>
        <p:spPr>
          <a:xfrm>
            <a:off x="1333503" y="4486390"/>
            <a:ext cx="15925800" cy="501675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3200" dirty="0"/>
              <a:t>The FCOI policy was established to promote objectivity in research by establishing standards that reasonably expect that the design, conduct, and reporting of research funded by federal grants or cooperative agreements will be free from bias resulting from investigator financial conflicts of interest.</a:t>
            </a:r>
          </a:p>
          <a:p>
            <a:r>
              <a:rPr lang="en-US" sz="3200" dirty="0"/>
              <a:t> </a:t>
            </a:r>
          </a:p>
          <a:p>
            <a:pPr marL="285750" indent="-285750">
              <a:buFont typeface="Arial" panose="020B0604020202020204" pitchFamily="34" charset="0"/>
              <a:buChar char="•"/>
            </a:pPr>
            <a:r>
              <a:rPr lang="en-US" sz="3200" dirty="0"/>
              <a:t>FCOI disclosure statement must be completed by all investigators responsible for the design, conduct or reporting of a federally funded research grant or cooperative agreement.</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a:t>For additional information email </a:t>
            </a:r>
            <a:r>
              <a:rPr lang="en-US" sz="3200" dirty="0">
                <a:hlinkClick r:id="rId3"/>
              </a:rPr>
              <a:t>rcr@siu.edu</a:t>
            </a:r>
            <a:r>
              <a:rPr lang="en-US" sz="3200" dirty="0"/>
              <a:t>. </a:t>
            </a:r>
          </a:p>
          <a:p>
            <a:endParaRPr lang="en-US" sz="3200" dirty="0"/>
          </a:p>
        </p:txBody>
      </p:sp>
    </p:spTree>
    <p:extLst>
      <p:ext uri="{BB962C8B-B14F-4D97-AF65-F5344CB8AC3E}">
        <p14:creationId xmlns:p14="http://schemas.microsoft.com/office/powerpoint/2010/main" val="383669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CF23EA-67C1-1BB1-8298-9AEEE95EDF43}"/>
              </a:ext>
            </a:extLst>
          </p:cNvPr>
          <p:cNvSpPr>
            <a:spLocks noGrp="1"/>
          </p:cNvSpPr>
          <p:nvPr>
            <p:ph type="title"/>
          </p:nvPr>
        </p:nvSpPr>
        <p:spPr>
          <a:xfrm>
            <a:off x="617220" y="1481328"/>
            <a:ext cx="6728791" cy="1632204"/>
          </a:xfrm>
        </p:spPr>
        <p:txBody>
          <a:bodyPr vert="horz" lIns="91440" tIns="45720" rIns="91440" bIns="45720" rtlCol="0" anchor="b">
            <a:normAutofit/>
          </a:bodyPr>
          <a:lstStyle/>
          <a:p>
            <a:pPr algn="l">
              <a:lnSpc>
                <a:spcPct val="90000"/>
              </a:lnSpc>
            </a:pPr>
            <a:r>
              <a:rPr lang="en-US" sz="5100" dirty="0"/>
              <a:t>Responsible and Ethical Conduct of Research</a:t>
            </a:r>
          </a:p>
        </p:txBody>
      </p:sp>
      <p:sp>
        <p:nvSpPr>
          <p:cNvPr id="28" name="Rectangle 27">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73835" y="581909"/>
            <a:ext cx="109728"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0" name="Rectangle 29">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220" y="3429000"/>
            <a:ext cx="6583680" cy="27432"/>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4" name="TextBox 7">
            <a:extLst>
              <a:ext uri="{FF2B5EF4-FFF2-40B4-BE49-F238E27FC236}">
                <a16:creationId xmlns:a16="http://schemas.microsoft.com/office/drawing/2014/main" id="{BAA67FC6-1ABC-B9D6-BA25-38CF2978CB3B}"/>
              </a:ext>
            </a:extLst>
          </p:cNvPr>
          <p:cNvSpPr txBox="1"/>
          <p:nvPr/>
        </p:nvSpPr>
        <p:spPr>
          <a:xfrm>
            <a:off x="617218" y="4032504"/>
            <a:ext cx="6748272" cy="5376672"/>
          </a:xfrm>
          <a:prstGeom prst="rect">
            <a:avLst/>
          </a:prstGeom>
        </p:spPr>
        <p:txBody>
          <a:bodyPr vert="horz" lIns="91440" tIns="45720" rIns="91440" bIns="45720" rtlCol="0" anchor="t">
            <a:normAutofit/>
          </a:bodyPr>
          <a:lstStyle/>
          <a:p>
            <a:pPr marL="474981" lvl="1" indent="-228600">
              <a:lnSpc>
                <a:spcPct val="90000"/>
              </a:lnSpc>
              <a:spcAft>
                <a:spcPts val="600"/>
              </a:spcAft>
              <a:buFont typeface="Arial" panose="020B0604020202020204" pitchFamily="34" charset="0"/>
              <a:buChar char="•"/>
            </a:pPr>
            <a:r>
              <a:rPr lang="en-US" sz="2700" dirty="0"/>
              <a:t>All researchers have the ethical obligation to conduct their university-sanctioned research responsibly and to train their staff and students in the responsible conduct of research</a:t>
            </a:r>
          </a:p>
          <a:p>
            <a:pPr marL="474981" lvl="1" indent="-228600">
              <a:lnSpc>
                <a:spcPct val="90000"/>
              </a:lnSpc>
              <a:spcAft>
                <a:spcPts val="600"/>
              </a:spcAft>
              <a:buFont typeface="Arial" panose="020B0604020202020204" pitchFamily="34" charset="0"/>
              <a:buChar char="•"/>
            </a:pPr>
            <a:endParaRPr lang="en-US" sz="2700" dirty="0"/>
          </a:p>
          <a:p>
            <a:pPr marL="474981" lvl="1" indent="-228600">
              <a:lnSpc>
                <a:spcPct val="90000"/>
              </a:lnSpc>
              <a:spcAft>
                <a:spcPts val="600"/>
              </a:spcAft>
              <a:buFont typeface="Arial" panose="020B0604020202020204" pitchFamily="34" charset="0"/>
              <a:buChar char="•"/>
            </a:pPr>
            <a:r>
              <a:rPr lang="en-US" sz="2700" dirty="0"/>
              <a:t>Certain granting agencies require RCR training. </a:t>
            </a:r>
          </a:p>
          <a:p>
            <a:pPr indent="-228600">
              <a:lnSpc>
                <a:spcPct val="90000"/>
              </a:lnSpc>
              <a:spcAft>
                <a:spcPts val="600"/>
              </a:spcAft>
              <a:buFont typeface="Arial" panose="020B0604020202020204" pitchFamily="34" charset="0"/>
              <a:buChar char="•"/>
            </a:pPr>
            <a:endParaRPr lang="en-US" sz="2700" dirty="0"/>
          </a:p>
          <a:p>
            <a:pPr marL="474981" lvl="1" indent="-228600">
              <a:lnSpc>
                <a:spcPct val="90000"/>
              </a:lnSpc>
              <a:spcAft>
                <a:spcPts val="600"/>
              </a:spcAft>
              <a:buFont typeface="Arial" panose="020B0604020202020204" pitchFamily="34" charset="0"/>
              <a:buChar char="•"/>
            </a:pPr>
            <a:r>
              <a:rPr lang="en-US" sz="2700" dirty="0"/>
              <a:t> The Office of Research Compliance provides training through CITI and hosts a variety of workshops and events throughout the academic year. </a:t>
            </a:r>
          </a:p>
          <a:p>
            <a:pPr marL="474981" lvl="1" indent="-228600">
              <a:lnSpc>
                <a:spcPct val="90000"/>
              </a:lnSpc>
              <a:spcAft>
                <a:spcPts val="600"/>
              </a:spcAft>
              <a:buFont typeface="Arial" panose="020B0604020202020204" pitchFamily="34" charset="0"/>
              <a:buChar char="•"/>
            </a:pPr>
            <a:endParaRPr lang="en-US" sz="2700" dirty="0"/>
          </a:p>
        </p:txBody>
      </p:sp>
      <p:pic>
        <p:nvPicPr>
          <p:cNvPr id="5" name="Picture 4" descr="A diagram of a diagram of a company&#10;&#10;Description automatically generated with medium confidence">
            <a:extLst>
              <a:ext uri="{FF2B5EF4-FFF2-40B4-BE49-F238E27FC236}">
                <a16:creationId xmlns:a16="http://schemas.microsoft.com/office/drawing/2014/main" id="{962211D7-F9AF-ABFA-D9CA-6D3C49078002}"/>
              </a:ext>
            </a:extLst>
          </p:cNvPr>
          <p:cNvPicPr>
            <a:picLocks noChangeAspect="1"/>
          </p:cNvPicPr>
          <p:nvPr/>
        </p:nvPicPr>
        <p:blipFill rotWithShape="1">
          <a:blip r:embed="rId3">
            <a:extLst>
              <a:ext uri="{28A0092B-C50C-407E-A947-70E740481C1C}">
                <a14:useLocalDpi xmlns:a14="http://schemas.microsoft.com/office/drawing/2010/main" val="0"/>
              </a:ext>
            </a:extLst>
          </a:blip>
          <a:srcRect r="728"/>
          <a:stretch/>
        </p:blipFill>
        <p:spPr>
          <a:xfrm>
            <a:off x="7962078" y="10"/>
            <a:ext cx="10325922" cy="10286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748963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hart of a company's training guidelines&#10;&#10;Description automatically generated with medium confidence">
            <a:extLst>
              <a:ext uri="{FF2B5EF4-FFF2-40B4-BE49-F238E27FC236}">
                <a16:creationId xmlns:a16="http://schemas.microsoft.com/office/drawing/2014/main" id="{2EE818DF-03F7-3C74-4F40-109B9A658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5" y="2723"/>
            <a:ext cx="18302238" cy="10280731"/>
          </a:xfrm>
          <a:prstGeom prst="rect">
            <a:avLst/>
          </a:prstGeom>
        </p:spPr>
      </p:pic>
    </p:spTree>
    <p:extLst>
      <p:ext uri="{BB962C8B-B14F-4D97-AF65-F5344CB8AC3E}">
        <p14:creationId xmlns:p14="http://schemas.microsoft.com/office/powerpoint/2010/main" val="2296642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6121F"/>
        </a:solidFill>
        <a:effectLst/>
      </p:bgPr>
    </p:bg>
    <p:spTree>
      <p:nvGrpSpPr>
        <p:cNvPr id="1" name=""/>
        <p:cNvGrpSpPr/>
        <p:nvPr/>
      </p:nvGrpSpPr>
      <p:grpSpPr>
        <a:xfrm>
          <a:off x="0" y="0"/>
          <a:ext cx="0" cy="0"/>
          <a:chOff x="0" y="0"/>
          <a:chExt cx="0" cy="0"/>
        </a:xfrm>
      </p:grpSpPr>
      <p:sp>
        <p:nvSpPr>
          <p:cNvPr id="2" name="AutoShape 2"/>
          <p:cNvSpPr/>
          <p:nvPr/>
        </p:nvSpPr>
        <p:spPr>
          <a:xfrm rot="5400000">
            <a:off x="8191418" y="5084651"/>
            <a:ext cx="4510911" cy="0"/>
          </a:xfrm>
          <a:prstGeom prst="line">
            <a:avLst/>
          </a:prstGeom>
          <a:ln w="9525" cap="flat">
            <a:solidFill>
              <a:srgbClr val="E15269"/>
            </a:solidFill>
            <a:prstDash val="solid"/>
            <a:headEnd type="none" w="sm" len="sm"/>
            <a:tailEnd type="none" w="sm" len="sm"/>
          </a:ln>
        </p:spPr>
        <p:txBody>
          <a:bodyPr/>
          <a:lstStyle/>
          <a:p>
            <a:endParaRPr lang="en-US"/>
          </a:p>
        </p:txBody>
      </p:sp>
      <p:sp>
        <p:nvSpPr>
          <p:cNvPr id="3" name="Freeform 3"/>
          <p:cNvSpPr/>
          <p:nvPr/>
        </p:nvSpPr>
        <p:spPr>
          <a:xfrm rot="-6438648">
            <a:off x="-1645875" y="-4148410"/>
            <a:ext cx="6816515" cy="10944970"/>
          </a:xfrm>
          <a:custGeom>
            <a:avLst/>
            <a:gdLst/>
            <a:ahLst/>
            <a:cxnLst/>
            <a:rect l="l" t="t" r="r" b="b"/>
            <a:pathLst>
              <a:path w="6816515" h="10944970">
                <a:moveTo>
                  <a:pt x="0" y="0"/>
                </a:moveTo>
                <a:lnTo>
                  <a:pt x="6816515" y="0"/>
                </a:lnTo>
                <a:lnTo>
                  <a:pt x="6816515" y="10944970"/>
                </a:lnTo>
                <a:lnTo>
                  <a:pt x="0" y="10944970"/>
                </a:lnTo>
                <a:lnTo>
                  <a:pt x="0" y="0"/>
                </a:lnTo>
                <a:close/>
              </a:path>
            </a:pathLst>
          </a:custGeom>
          <a:blipFill>
            <a:blip r:embed="rId2">
              <a:alphaModFix amt="54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11270785" y="3403617"/>
            <a:ext cx="5988515" cy="3213021"/>
            <a:chOff x="0" y="0"/>
            <a:chExt cx="7984686" cy="4284028"/>
          </a:xfrm>
        </p:grpSpPr>
        <p:sp>
          <p:nvSpPr>
            <p:cNvPr id="5" name="TextBox 5"/>
            <p:cNvSpPr txBox="1"/>
            <p:nvPr/>
          </p:nvSpPr>
          <p:spPr>
            <a:xfrm>
              <a:off x="0" y="66675"/>
              <a:ext cx="7984686" cy="3286125"/>
            </a:xfrm>
            <a:prstGeom prst="rect">
              <a:avLst/>
            </a:prstGeom>
          </p:spPr>
          <p:txBody>
            <a:bodyPr lIns="0" tIns="0" rIns="0" bIns="0" rtlCol="0" anchor="t">
              <a:spAutoFit/>
            </a:bodyPr>
            <a:lstStyle/>
            <a:p>
              <a:pPr>
                <a:lnSpc>
                  <a:spcPts val="9000"/>
                </a:lnSpc>
              </a:pPr>
              <a:r>
                <a:rPr lang="en-US" sz="9000" dirty="0">
                  <a:solidFill>
                    <a:srgbClr val="F4F4F4"/>
                  </a:solidFill>
                  <a:latin typeface="Telegraf"/>
                </a:rPr>
                <a:t>Q&amp;A Session</a:t>
              </a:r>
            </a:p>
          </p:txBody>
        </p:sp>
        <p:sp>
          <p:nvSpPr>
            <p:cNvPr id="6" name="TextBox 6"/>
            <p:cNvSpPr txBox="1"/>
            <p:nvPr/>
          </p:nvSpPr>
          <p:spPr>
            <a:xfrm>
              <a:off x="0" y="3713586"/>
              <a:ext cx="7984686" cy="570442"/>
            </a:xfrm>
            <a:prstGeom prst="rect">
              <a:avLst/>
            </a:prstGeom>
          </p:spPr>
          <p:txBody>
            <a:bodyPr lIns="0" tIns="0" rIns="0" bIns="0" rtlCol="0" anchor="t">
              <a:spAutoFit/>
            </a:bodyPr>
            <a:lstStyle/>
            <a:p>
              <a:pPr algn="l">
                <a:lnSpc>
                  <a:spcPts val="3249"/>
                </a:lnSpc>
              </a:pPr>
              <a:r>
                <a:rPr lang="en-US" sz="2499" dirty="0">
                  <a:solidFill>
                    <a:srgbClr val="F4F4F4"/>
                  </a:solidFill>
                  <a:latin typeface="Telegraf"/>
                </a:rPr>
                <a:t>Thank you for listening!</a:t>
              </a:r>
            </a:p>
          </p:txBody>
        </p:sp>
      </p:grpSp>
      <p:sp>
        <p:nvSpPr>
          <p:cNvPr id="7" name="Freeform 7"/>
          <p:cNvSpPr/>
          <p:nvPr/>
        </p:nvSpPr>
        <p:spPr>
          <a:xfrm rot="-8313720">
            <a:off x="12692925" y="5538021"/>
            <a:ext cx="6816515" cy="10944970"/>
          </a:xfrm>
          <a:custGeom>
            <a:avLst/>
            <a:gdLst/>
            <a:ahLst/>
            <a:cxnLst/>
            <a:rect l="l" t="t" r="r" b="b"/>
            <a:pathLst>
              <a:path w="6816515" h="10944970">
                <a:moveTo>
                  <a:pt x="0" y="0"/>
                </a:moveTo>
                <a:lnTo>
                  <a:pt x="6816515" y="0"/>
                </a:lnTo>
                <a:lnTo>
                  <a:pt x="6816515" y="10944970"/>
                </a:lnTo>
                <a:lnTo>
                  <a:pt x="0" y="10944970"/>
                </a:lnTo>
                <a:lnTo>
                  <a:pt x="0" y="0"/>
                </a:lnTo>
                <a:close/>
              </a:path>
            </a:pathLst>
          </a:custGeom>
          <a:blipFill>
            <a:blip r:embed="rId2">
              <a:alphaModFix amt="54000"/>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1026" name="Picture 2" descr="A dog raising its paw&#10;&#10;Description automatically generated">
            <a:extLst>
              <a:ext uri="{FF2B5EF4-FFF2-40B4-BE49-F238E27FC236}">
                <a16:creationId xmlns:a16="http://schemas.microsoft.com/office/drawing/2014/main" id="{E9DB8AB9-74C2-DB78-5D81-2C2C35C300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2973" y="1512776"/>
            <a:ext cx="7010400" cy="7143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409645"/>
            <a:ext cx="8115300" cy="1170320"/>
          </a:xfrm>
          <a:prstGeom prst="rect">
            <a:avLst/>
          </a:prstGeom>
        </p:spPr>
        <p:txBody>
          <a:bodyPr wrap="square" lIns="0" tIns="0" rIns="0" bIns="0" rtlCol="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a:lnSpc>
                <a:spcPts val="9000"/>
              </a:lnSpc>
            </a:pPr>
            <a:r>
              <a:rPr lang="en-US" sz="9000" dirty="0">
                <a:latin typeface="Telegraf"/>
              </a:rPr>
              <a:t>Agenda</a:t>
            </a:r>
          </a:p>
        </p:txBody>
      </p:sp>
      <p:sp>
        <p:nvSpPr>
          <p:cNvPr id="3" name="AutoShape 3"/>
          <p:cNvSpPr/>
          <p:nvPr/>
        </p:nvSpPr>
        <p:spPr>
          <a:xfrm rot="1008">
            <a:off x="1028701" y="3956720"/>
            <a:ext cx="16230602" cy="0"/>
          </a:xfrm>
          <a:prstGeom prst="line">
            <a:avLst/>
          </a:prstGeom>
          <a:ln w="9525" cap="flat">
            <a:solidFill>
              <a:srgbClr val="1B1B19"/>
            </a:solidFill>
            <a:prstDash val="solid"/>
            <a:headEnd type="none" w="sm" len="sm"/>
            <a:tailEnd type="none" w="sm" len="sm"/>
          </a:ln>
        </p:spPr>
        <p:txBody>
          <a:bodyPr/>
          <a:lstStyle/>
          <a:p>
            <a:endParaRPr lang="en-US"/>
          </a:p>
        </p:txBody>
      </p:sp>
      <p:grpSp>
        <p:nvGrpSpPr>
          <p:cNvPr id="5" name="Group 5"/>
          <p:cNvGrpSpPr/>
          <p:nvPr/>
        </p:nvGrpSpPr>
        <p:grpSpPr>
          <a:xfrm>
            <a:off x="1028701" y="5086351"/>
            <a:ext cx="6213458" cy="1001562"/>
            <a:chOff x="0" y="-76200"/>
            <a:chExt cx="8284610" cy="1335416"/>
          </a:xfrm>
        </p:grpSpPr>
        <p:sp>
          <p:nvSpPr>
            <p:cNvPr id="6" name="TextBox 6"/>
            <p:cNvSpPr txBox="1"/>
            <p:nvPr/>
          </p:nvSpPr>
          <p:spPr>
            <a:xfrm>
              <a:off x="0" y="-76200"/>
              <a:ext cx="8284610" cy="561692"/>
            </a:xfrm>
            <a:prstGeom prst="rect">
              <a:avLst/>
            </a:prstGeom>
          </p:spPr>
          <p:txBody>
            <a:bodyPr lIns="0" tIns="0" rIns="0" bIns="0" rtlCol="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539780" lvl="1" indent="-269889">
                <a:lnSpc>
                  <a:spcPts val="3499"/>
                </a:lnSpc>
                <a:buFont typeface="Arial"/>
                <a:buChar char="•"/>
              </a:pPr>
              <a:r>
                <a:rPr lang="en-US" sz="2501" u="sng" dirty="0">
                  <a:latin typeface="Telegraf"/>
                  <a:hlinkClick r:id="" action="ppaction://noaction">
                    <a:extLst>
                      <a:ext uri="{A12FA001-AC4F-418D-AE19-62706E023703}">
                        <ahyp:hlinkClr xmlns:ahyp="http://schemas.microsoft.com/office/drawing/2018/hyperlinkcolor" val="tx"/>
                      </a:ext>
                    </a:extLst>
                  </a:hlinkClick>
                </a:rPr>
                <a:t>Staff Introductions</a:t>
              </a:r>
            </a:p>
          </p:txBody>
        </p:sp>
        <p:sp>
          <p:nvSpPr>
            <p:cNvPr id="7" name="TextBox 7"/>
            <p:cNvSpPr txBox="1"/>
            <p:nvPr/>
          </p:nvSpPr>
          <p:spPr>
            <a:xfrm>
              <a:off x="0" y="697524"/>
              <a:ext cx="8284610" cy="561692"/>
            </a:xfrm>
            <a:prstGeom prst="rect">
              <a:avLst/>
            </a:prstGeom>
          </p:spPr>
          <p:txBody>
            <a:bodyPr lIns="0" tIns="0" rIns="0" bIns="0" rtlCol="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539780" lvl="1" indent="-269889">
                <a:lnSpc>
                  <a:spcPts val="3499"/>
                </a:lnSpc>
                <a:buFont typeface="Arial"/>
                <a:buChar char="•"/>
              </a:pPr>
              <a:r>
                <a:rPr lang="en-US" sz="2501" u="sng" dirty="0">
                  <a:latin typeface="Telegraf"/>
                  <a:hlinkClick r:id="" action="ppaction://noaction">
                    <a:extLst>
                      <a:ext uri="{A12FA001-AC4F-418D-AE19-62706E023703}">
                        <ahyp:hlinkClr xmlns:ahyp="http://schemas.microsoft.com/office/drawing/2018/hyperlinkcolor" val="tx"/>
                      </a:ext>
                    </a:extLst>
                  </a:hlinkClick>
                </a:rPr>
                <a:t>Supported Areas</a:t>
              </a:r>
            </a:p>
          </p:txBody>
        </p:sp>
      </p:grpSp>
      <p:grpSp>
        <p:nvGrpSpPr>
          <p:cNvPr id="13" name="Group 13"/>
          <p:cNvGrpSpPr/>
          <p:nvPr/>
        </p:nvGrpSpPr>
        <p:grpSpPr>
          <a:xfrm>
            <a:off x="1028700" y="6246937"/>
            <a:ext cx="7195928" cy="1001562"/>
            <a:chOff x="0" y="-76200"/>
            <a:chExt cx="8284610" cy="1335416"/>
          </a:xfrm>
        </p:grpSpPr>
        <p:sp>
          <p:nvSpPr>
            <p:cNvPr id="15" name="TextBox 15"/>
            <p:cNvSpPr txBox="1"/>
            <p:nvPr/>
          </p:nvSpPr>
          <p:spPr>
            <a:xfrm>
              <a:off x="0" y="697524"/>
              <a:ext cx="8284610" cy="561692"/>
            </a:xfrm>
            <a:prstGeom prst="rect">
              <a:avLst/>
            </a:prstGeom>
          </p:spPr>
          <p:txBody>
            <a:bodyPr lIns="0" tIns="0" rIns="0" bIns="0" rtlCol="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539780" lvl="1" indent="-269889">
                <a:lnSpc>
                  <a:spcPts val="3499"/>
                </a:lnSpc>
                <a:buFont typeface="Arial"/>
                <a:buChar char="•"/>
              </a:pPr>
              <a:r>
                <a:rPr lang="en-US" sz="2501" u="sng" dirty="0">
                  <a:solidFill>
                    <a:srgbClr val="1B1B19"/>
                  </a:solidFill>
                  <a:latin typeface="Telegraf"/>
                </a:rPr>
                <a:t>Questions &amp; Comments</a:t>
              </a:r>
              <a:endParaRPr lang="en-US" sz="2501" u="sng" dirty="0">
                <a:solidFill>
                  <a:srgbClr val="1B1B19"/>
                </a:solidFill>
                <a:latin typeface="Telegraf"/>
                <a:hlinkClick r:id="" action="ppaction://noaction"/>
              </a:endParaRPr>
            </a:p>
          </p:txBody>
        </p:sp>
        <p:sp>
          <p:nvSpPr>
            <p:cNvPr id="16" name="TextBox 16"/>
            <p:cNvSpPr txBox="1"/>
            <p:nvPr/>
          </p:nvSpPr>
          <p:spPr>
            <a:xfrm>
              <a:off x="0" y="-76200"/>
              <a:ext cx="8284610" cy="561692"/>
            </a:xfrm>
            <a:prstGeom prst="rect">
              <a:avLst/>
            </a:prstGeom>
          </p:spPr>
          <p:txBody>
            <a:bodyPr lIns="0" tIns="0" rIns="0" bIns="0" rtlCol="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539780" lvl="1" indent="-269889">
                <a:lnSpc>
                  <a:spcPts val="3499"/>
                </a:lnSpc>
                <a:buFont typeface="Arial"/>
                <a:buChar char="•"/>
              </a:pPr>
              <a:r>
                <a:rPr lang="en-US" sz="2501" u="sng" dirty="0">
                  <a:latin typeface="Telegraf"/>
                  <a:hlinkClick r:id="" action="ppaction://noaction">
                    <a:extLst>
                      <a:ext uri="{A12FA001-AC4F-418D-AE19-62706E023703}">
                        <ahyp:hlinkClr xmlns:ahyp="http://schemas.microsoft.com/office/drawing/2018/hyperlinkcolor" val="tx"/>
                      </a:ext>
                    </a:extLst>
                  </a:hlinkClick>
                </a:rPr>
                <a:t>Key Information by Area</a:t>
              </a:r>
            </a:p>
          </p:txBody>
        </p:sp>
      </p:grpSp>
    </p:spTree>
    <p:extLst>
      <p:ext uri="{BB962C8B-B14F-4D97-AF65-F5344CB8AC3E}">
        <p14:creationId xmlns:p14="http://schemas.microsoft.com/office/powerpoint/2010/main" val="4157207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2">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3"/>
          <p:cNvSpPr txBox="1"/>
          <p:nvPr/>
        </p:nvSpPr>
        <p:spPr>
          <a:xfrm>
            <a:off x="1255011" y="665018"/>
            <a:ext cx="15773400" cy="1413996"/>
          </a:xfrm>
          <a:prstGeom prst="rect">
            <a:avLst/>
          </a:prstGeom>
        </p:spPr>
        <p:txBody>
          <a:bodyPr vert="horz" lIns="91440" tIns="45720" rIns="91440" bIns="45720" rtlCol="0" anchor="ctr">
            <a:normAutofit/>
          </a:bodyPr>
          <a:lstStyle/>
          <a:p>
            <a:pPr marL="0" lvl="0" indent="0" algn="ctr">
              <a:lnSpc>
                <a:spcPct val="90000"/>
              </a:lnSpc>
              <a:spcBef>
                <a:spcPct val="0"/>
              </a:spcBef>
              <a:spcAft>
                <a:spcPts val="600"/>
              </a:spcAft>
            </a:pPr>
            <a:r>
              <a:rPr lang="en-US" sz="7800" kern="1200" dirty="0">
                <a:solidFill>
                  <a:schemeClr val="tx1"/>
                </a:solidFill>
                <a:latin typeface="+mj-lt"/>
                <a:ea typeface="+mj-ea"/>
                <a:cs typeface="+mj-cs"/>
              </a:rPr>
              <a:t>Office of Research Compliance</a:t>
            </a:r>
          </a:p>
        </p:txBody>
      </p:sp>
      <p:sp>
        <p:nvSpPr>
          <p:cNvPr id="6" name="TextBox 3">
            <a:extLst>
              <a:ext uri="{FF2B5EF4-FFF2-40B4-BE49-F238E27FC236}">
                <a16:creationId xmlns:a16="http://schemas.microsoft.com/office/drawing/2014/main" id="{68523683-DC56-4A74-72CF-052E01A4B66C}"/>
              </a:ext>
            </a:extLst>
          </p:cNvPr>
          <p:cNvSpPr txBox="1"/>
          <p:nvPr/>
        </p:nvSpPr>
        <p:spPr>
          <a:xfrm>
            <a:off x="1255011" y="8548254"/>
            <a:ext cx="15773400" cy="1413996"/>
          </a:xfrm>
          <a:prstGeom prst="rect">
            <a:avLst/>
          </a:prstGeom>
        </p:spPr>
        <p:txBody>
          <a:bodyPr vert="horz" lIns="91440" tIns="45720" rIns="91440" bIns="45720" rtlCol="0" anchor="ctr">
            <a:normAutofit/>
          </a:bodyPr>
          <a:lstStyle/>
          <a:p>
            <a:pPr marL="0" lvl="0" indent="0" algn="ctr">
              <a:lnSpc>
                <a:spcPct val="90000"/>
              </a:lnSpc>
              <a:spcBef>
                <a:spcPct val="0"/>
              </a:spcBef>
              <a:spcAft>
                <a:spcPts val="600"/>
              </a:spcAft>
            </a:pPr>
            <a:r>
              <a:rPr lang="en-US" sz="7800" dirty="0">
                <a:latin typeface="+mj-lt"/>
                <a:ea typeface="+mj-ea"/>
                <a:cs typeface="+mj-cs"/>
              </a:rPr>
              <a:t>o</a:t>
            </a:r>
            <a:r>
              <a:rPr lang="en-US" sz="7800" kern="1200" dirty="0">
                <a:solidFill>
                  <a:schemeClr val="tx1"/>
                </a:solidFill>
                <a:latin typeface="+mj-lt"/>
                <a:ea typeface="+mj-ea"/>
                <a:cs typeface="+mj-cs"/>
              </a:rPr>
              <a:t>rc.siu.edu</a:t>
            </a:r>
          </a:p>
        </p:txBody>
      </p:sp>
      <p:pic>
        <p:nvPicPr>
          <p:cNvPr id="5" name="Picture 4" descr="A screenshot of a computer&#10;&#10;Description automatically generated">
            <a:extLst>
              <a:ext uri="{FF2B5EF4-FFF2-40B4-BE49-F238E27FC236}">
                <a16:creationId xmlns:a16="http://schemas.microsoft.com/office/drawing/2014/main" id="{0E77B303-FC31-5E62-548D-CB147ACF27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5960" y="1849528"/>
            <a:ext cx="13533120" cy="7050632"/>
          </a:xfrm>
          <a:prstGeom prst="rect">
            <a:avLst/>
          </a:prstGeom>
        </p:spPr>
      </p:pic>
    </p:spTree>
    <p:extLst>
      <p:ext uri="{BB962C8B-B14F-4D97-AF65-F5344CB8AC3E}">
        <p14:creationId xmlns:p14="http://schemas.microsoft.com/office/powerpoint/2010/main" val="122152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rot="-5400000">
            <a:off x="6586269" y="5138738"/>
            <a:ext cx="8229600" cy="0"/>
          </a:xfrm>
          <a:prstGeom prst="line">
            <a:avLst/>
          </a:prstGeom>
          <a:ln w="9525" cap="flat">
            <a:solidFill>
              <a:srgbClr val="1B1B19"/>
            </a:solidFill>
            <a:prstDash val="solid"/>
            <a:headEnd type="none" w="sm" len="sm"/>
            <a:tailEnd type="none" w="sm" len="sm"/>
          </a:ln>
        </p:spPr>
        <p:txBody>
          <a:bodyPr/>
          <a:lstStyle/>
          <a:p>
            <a:endParaRPr lang="en-US"/>
          </a:p>
        </p:txBody>
      </p:sp>
      <p:sp>
        <p:nvSpPr>
          <p:cNvPr id="10" name="TextBox 10"/>
          <p:cNvSpPr txBox="1"/>
          <p:nvPr/>
        </p:nvSpPr>
        <p:spPr>
          <a:xfrm>
            <a:off x="746761" y="3584466"/>
            <a:ext cx="7715249" cy="3108543"/>
          </a:xfrm>
          <a:prstGeom prst="rect">
            <a:avLst/>
          </a:prstGeom>
        </p:spPr>
        <p:txBody>
          <a:bodyPr wrap="square" lIns="0" tIns="0" rIns="0" bIns="0" rtlCol="0" anchor="t">
            <a:spAutoFit/>
          </a:bodyPr>
          <a:lstStyle/>
          <a:p>
            <a:pPr marL="342900" indent="-342900">
              <a:spcBef>
                <a:spcPts val="600"/>
              </a:spcBef>
              <a:spcAft>
                <a:spcPts val="600"/>
              </a:spcAft>
              <a:buFont typeface="Arial" panose="020B0604020202020204" pitchFamily="34" charset="0"/>
              <a:buChar char="•"/>
            </a:pPr>
            <a:r>
              <a:rPr lang="en-US" sz="3200" dirty="0">
                <a:latin typeface="Telegraf"/>
              </a:rPr>
              <a:t>Support and promote ethical research;</a:t>
            </a:r>
          </a:p>
          <a:p>
            <a:pPr marL="342900" indent="-342900">
              <a:spcBef>
                <a:spcPts val="600"/>
              </a:spcBef>
              <a:spcAft>
                <a:spcPts val="600"/>
              </a:spcAft>
              <a:buFont typeface="Arial" panose="020B0604020202020204" pitchFamily="34" charset="0"/>
              <a:buChar char="•"/>
            </a:pPr>
            <a:r>
              <a:rPr lang="en-US" sz="3200" dirty="0">
                <a:latin typeface="Telegraf"/>
              </a:rPr>
              <a:t>Partner with faculty, staff, and students to ensure all research complies with federal regulations, state and local laws, and university policy.</a:t>
            </a:r>
          </a:p>
        </p:txBody>
      </p:sp>
      <p:pic>
        <p:nvPicPr>
          <p:cNvPr id="6" name="Picture 5" descr="Scientist looking at a test tube">
            <a:extLst>
              <a:ext uri="{FF2B5EF4-FFF2-40B4-BE49-F238E27FC236}">
                <a16:creationId xmlns:a16="http://schemas.microsoft.com/office/drawing/2014/main" id="{21F89A37-B67C-8785-25A6-C88D861903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4038" y="0"/>
            <a:ext cx="8843961" cy="10287000"/>
          </a:xfrm>
          <a:prstGeom prst="rect">
            <a:avLst/>
          </a:prstGeom>
        </p:spPr>
      </p:pic>
      <p:sp>
        <p:nvSpPr>
          <p:cNvPr id="4" name="TextBox 3">
            <a:extLst>
              <a:ext uri="{FF2B5EF4-FFF2-40B4-BE49-F238E27FC236}">
                <a16:creationId xmlns:a16="http://schemas.microsoft.com/office/drawing/2014/main" id="{CDD1AF53-F540-258B-DFB3-60667FB40B7C}"/>
              </a:ext>
            </a:extLst>
          </p:cNvPr>
          <p:cNvSpPr txBox="1"/>
          <p:nvPr/>
        </p:nvSpPr>
        <p:spPr>
          <a:xfrm>
            <a:off x="746760" y="2602231"/>
            <a:ext cx="8397240" cy="861774"/>
          </a:xfrm>
          <a:prstGeom prst="rect">
            <a:avLst/>
          </a:prstGeom>
          <a:noFill/>
        </p:spPr>
        <p:txBody>
          <a:bodyPr wrap="square" rtlCol="0">
            <a:spAutoFit/>
          </a:bodyPr>
          <a:lstStyle/>
          <a:p>
            <a:r>
              <a:rPr lang="en-US" sz="3200" b="1" dirty="0">
                <a:latin typeface="Telegraf"/>
              </a:rPr>
              <a:t>Office of Research Compliance Mission:</a:t>
            </a:r>
          </a:p>
          <a:p>
            <a:endParaRPr lang="en-US" dirty="0"/>
          </a:p>
        </p:txBody>
      </p:sp>
    </p:spTree>
    <p:extLst>
      <p:ext uri="{BB962C8B-B14F-4D97-AF65-F5344CB8AC3E}">
        <p14:creationId xmlns:p14="http://schemas.microsoft.com/office/powerpoint/2010/main" val="3823716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6121F"/>
        </a:solidFill>
        <a:effectLst/>
      </p:bgPr>
    </p:bg>
    <p:spTree>
      <p:nvGrpSpPr>
        <p:cNvPr id="1" name=""/>
        <p:cNvGrpSpPr/>
        <p:nvPr/>
      </p:nvGrpSpPr>
      <p:grpSpPr>
        <a:xfrm>
          <a:off x="0" y="0"/>
          <a:ext cx="0" cy="0"/>
          <a:chOff x="0" y="0"/>
          <a:chExt cx="0" cy="0"/>
        </a:xfrm>
      </p:grpSpPr>
      <p:grpSp>
        <p:nvGrpSpPr>
          <p:cNvPr id="2" name="Group 2"/>
          <p:cNvGrpSpPr/>
          <p:nvPr/>
        </p:nvGrpSpPr>
        <p:grpSpPr>
          <a:xfrm>
            <a:off x="6019800" y="1181100"/>
            <a:ext cx="11277600" cy="7730440"/>
            <a:chOff x="-12504" y="66675"/>
            <a:chExt cx="12657690" cy="10307248"/>
          </a:xfrm>
        </p:grpSpPr>
        <p:sp>
          <p:nvSpPr>
            <p:cNvPr id="3" name="TextBox 3"/>
            <p:cNvSpPr txBox="1"/>
            <p:nvPr/>
          </p:nvSpPr>
          <p:spPr>
            <a:xfrm>
              <a:off x="3" y="66675"/>
              <a:ext cx="12645183" cy="1425005"/>
            </a:xfrm>
            <a:prstGeom prst="rect">
              <a:avLst/>
            </a:prstGeom>
          </p:spPr>
          <p:txBody>
            <a:bodyPr lIns="0" tIns="0" rIns="0" bIns="0" rtlCol="0" anchor="t">
              <a:spAutoFit/>
            </a:bodyPr>
            <a:lstStyle/>
            <a:p>
              <a:pPr>
                <a:lnSpc>
                  <a:spcPts val="9000"/>
                </a:lnSpc>
              </a:pPr>
              <a:r>
                <a:rPr lang="en-US" sz="6000" dirty="0">
                  <a:solidFill>
                    <a:srgbClr val="F4F4F4"/>
                  </a:solidFill>
                  <a:latin typeface="Telegraf"/>
                </a:rPr>
                <a:t>Office of Research Compliance</a:t>
              </a:r>
            </a:p>
          </p:txBody>
        </p:sp>
        <p:sp>
          <p:nvSpPr>
            <p:cNvPr id="4" name="TextBox 4"/>
            <p:cNvSpPr txBox="1"/>
            <p:nvPr/>
          </p:nvSpPr>
          <p:spPr>
            <a:xfrm>
              <a:off x="-12504" y="2190490"/>
              <a:ext cx="12645183" cy="8183433"/>
            </a:xfrm>
            <a:prstGeom prst="rect">
              <a:avLst/>
            </a:prstGeom>
          </p:spPr>
          <p:txBody>
            <a:bodyPr lIns="0" tIns="0" rIns="0" bIns="0" rtlCol="0" anchor="t">
              <a:spAutoFit/>
            </a:bodyPr>
            <a:lstStyle/>
            <a:p>
              <a:pPr marL="539749" lvl="1" indent="-269875">
                <a:lnSpc>
                  <a:spcPts val="3249"/>
                </a:lnSpc>
                <a:buFont typeface="Arial"/>
                <a:buChar char="•"/>
              </a:pPr>
              <a:endParaRPr lang="en-US" sz="3600" dirty="0">
                <a:solidFill>
                  <a:srgbClr val="F4F4F4"/>
                </a:solidFill>
                <a:latin typeface="Telegraf"/>
              </a:endParaRPr>
            </a:p>
            <a:p>
              <a:pPr marL="539749" lvl="1" indent="-269875">
                <a:lnSpc>
                  <a:spcPts val="3249"/>
                </a:lnSpc>
                <a:buFont typeface="Arial"/>
                <a:buChar char="•"/>
              </a:pPr>
              <a:r>
                <a:rPr lang="en-US" sz="3600" dirty="0">
                  <a:solidFill>
                    <a:srgbClr val="F4F4F4"/>
                  </a:solidFill>
                  <a:latin typeface="Telegraf"/>
                </a:rPr>
                <a:t>Institutional Review Board (IRB)</a:t>
              </a:r>
            </a:p>
            <a:p>
              <a:pPr marL="539749" lvl="1" indent="-269875">
                <a:lnSpc>
                  <a:spcPts val="3249"/>
                </a:lnSpc>
                <a:buFont typeface="Arial"/>
                <a:buChar char="•"/>
              </a:pPr>
              <a:endParaRPr lang="en-US" sz="3600" dirty="0">
                <a:solidFill>
                  <a:srgbClr val="F4F4F4"/>
                </a:solidFill>
                <a:latin typeface="Telegraf"/>
              </a:endParaRPr>
            </a:p>
            <a:p>
              <a:pPr marL="539749" lvl="1" indent="-269875">
                <a:lnSpc>
                  <a:spcPts val="3249"/>
                </a:lnSpc>
                <a:buFont typeface="Arial"/>
                <a:buChar char="•"/>
              </a:pPr>
              <a:r>
                <a:rPr lang="en-US" sz="3600" dirty="0">
                  <a:solidFill>
                    <a:srgbClr val="F4F4F4"/>
                  </a:solidFill>
                  <a:latin typeface="Telegraf"/>
                </a:rPr>
                <a:t>Animal Care &amp; Use Committee (IACUC)</a:t>
              </a:r>
            </a:p>
            <a:p>
              <a:pPr marL="269874" lvl="1">
                <a:lnSpc>
                  <a:spcPts val="3249"/>
                </a:lnSpc>
              </a:pPr>
              <a:endParaRPr lang="en-US" sz="3600" dirty="0">
                <a:solidFill>
                  <a:srgbClr val="F4F4F4"/>
                </a:solidFill>
                <a:latin typeface="Telegraf"/>
              </a:endParaRPr>
            </a:p>
            <a:p>
              <a:pPr marL="539749" lvl="1" indent="-269875">
                <a:lnSpc>
                  <a:spcPts val="3249"/>
                </a:lnSpc>
                <a:buFont typeface="Arial"/>
                <a:buChar char="•"/>
              </a:pPr>
              <a:r>
                <a:rPr lang="en-US" sz="3600" dirty="0">
                  <a:solidFill>
                    <a:srgbClr val="F4F4F4"/>
                  </a:solidFill>
                  <a:latin typeface="Telegraf"/>
                </a:rPr>
                <a:t>Lab Animal Program (LAP)</a:t>
              </a:r>
            </a:p>
            <a:p>
              <a:pPr marL="539749" lvl="1" indent="-269875">
                <a:lnSpc>
                  <a:spcPts val="3249"/>
                </a:lnSpc>
                <a:buFont typeface="Arial"/>
                <a:buChar char="•"/>
              </a:pPr>
              <a:endParaRPr lang="en-US" sz="3600" dirty="0">
                <a:solidFill>
                  <a:srgbClr val="F4F4F4"/>
                </a:solidFill>
                <a:latin typeface="Telegraf"/>
              </a:endParaRPr>
            </a:p>
            <a:p>
              <a:pPr marL="539749" lvl="1" indent="-269875">
                <a:lnSpc>
                  <a:spcPts val="3249"/>
                </a:lnSpc>
                <a:buFont typeface="Arial"/>
                <a:buChar char="•"/>
              </a:pPr>
              <a:r>
                <a:rPr lang="en-US" sz="3600" dirty="0">
                  <a:solidFill>
                    <a:srgbClr val="F4F4F4"/>
                  </a:solidFill>
                  <a:latin typeface="Telegraf"/>
                </a:rPr>
                <a:t>Institutional Biosafety Committee (IBC)</a:t>
              </a:r>
            </a:p>
            <a:p>
              <a:pPr marL="539749" lvl="1" indent="-269875">
                <a:lnSpc>
                  <a:spcPts val="3249"/>
                </a:lnSpc>
                <a:buFont typeface="Arial"/>
                <a:buChar char="•"/>
              </a:pPr>
              <a:endParaRPr lang="en-US" sz="3600" dirty="0">
                <a:solidFill>
                  <a:srgbClr val="F4F4F4"/>
                </a:solidFill>
                <a:latin typeface="Telegraf"/>
              </a:endParaRPr>
            </a:p>
            <a:p>
              <a:pPr marL="539749" lvl="1" indent="-269875">
                <a:lnSpc>
                  <a:spcPts val="3249"/>
                </a:lnSpc>
                <a:buFont typeface="Arial"/>
                <a:buChar char="•"/>
              </a:pPr>
              <a:r>
                <a:rPr lang="en-US" sz="3600" dirty="0">
                  <a:solidFill>
                    <a:srgbClr val="F4F4F4"/>
                  </a:solidFill>
                  <a:latin typeface="Telegraf"/>
                </a:rPr>
                <a:t>Financial Conflicts of Interest Committee (FCOI)</a:t>
              </a:r>
            </a:p>
            <a:p>
              <a:pPr marL="269874" lvl="1">
                <a:lnSpc>
                  <a:spcPts val="3249"/>
                </a:lnSpc>
              </a:pPr>
              <a:endParaRPr lang="en-US" sz="3600" dirty="0">
                <a:solidFill>
                  <a:srgbClr val="F4F4F4"/>
                </a:solidFill>
                <a:latin typeface="Telegraf"/>
              </a:endParaRPr>
            </a:p>
            <a:p>
              <a:pPr marL="539749" lvl="1" indent="-269875">
                <a:lnSpc>
                  <a:spcPts val="3249"/>
                </a:lnSpc>
                <a:buFont typeface="Arial"/>
                <a:buChar char="•"/>
              </a:pPr>
              <a:r>
                <a:rPr lang="en-US" sz="3600" dirty="0">
                  <a:solidFill>
                    <a:srgbClr val="F4F4F4"/>
                  </a:solidFill>
                  <a:latin typeface="Telegraf"/>
                </a:rPr>
                <a:t>Responsible &amp; Ethical Conduct of Research (RECR)</a:t>
              </a:r>
            </a:p>
            <a:p>
              <a:pPr marL="539749" lvl="1" indent="-269875">
                <a:lnSpc>
                  <a:spcPts val="3249"/>
                </a:lnSpc>
                <a:buFont typeface="Arial"/>
                <a:buChar char="•"/>
              </a:pPr>
              <a:endParaRPr lang="en-US" sz="3600" dirty="0">
                <a:solidFill>
                  <a:srgbClr val="F4F4F4"/>
                </a:solidFill>
                <a:latin typeface="Telegraf"/>
              </a:endParaRPr>
            </a:p>
            <a:p>
              <a:pPr marL="269874" lvl="1">
                <a:lnSpc>
                  <a:spcPts val="3249"/>
                </a:lnSpc>
              </a:pPr>
              <a:endParaRPr lang="en-US" sz="2499" dirty="0">
                <a:solidFill>
                  <a:srgbClr val="F4F4F4"/>
                </a:solidFill>
                <a:latin typeface="Telegraf"/>
              </a:endParaRPr>
            </a:p>
          </p:txBody>
        </p:sp>
        <p:sp>
          <p:nvSpPr>
            <p:cNvPr id="5" name="AutoShape 5"/>
            <p:cNvSpPr/>
            <p:nvPr/>
          </p:nvSpPr>
          <p:spPr>
            <a:xfrm>
              <a:off x="0" y="1797050"/>
              <a:ext cx="12645186" cy="0"/>
            </a:xfrm>
            <a:prstGeom prst="line">
              <a:avLst/>
            </a:prstGeom>
            <a:ln w="12700" cap="flat">
              <a:solidFill>
                <a:srgbClr val="E15269"/>
              </a:solidFill>
              <a:prstDash val="solid"/>
              <a:headEnd type="none" w="sm" len="sm"/>
              <a:tailEnd type="none" w="sm" len="sm"/>
            </a:ln>
          </p:spPr>
          <p:txBody>
            <a:bodyPr/>
            <a:lstStyle/>
            <a:p>
              <a:endParaRPr lang="en-US"/>
            </a:p>
          </p:txBody>
        </p:sp>
      </p:grpSp>
      <p:sp>
        <p:nvSpPr>
          <p:cNvPr id="6" name="Freeform 6"/>
          <p:cNvSpPr/>
          <p:nvPr/>
        </p:nvSpPr>
        <p:spPr>
          <a:xfrm rot="5400000">
            <a:off x="183501" y="2989748"/>
            <a:ext cx="6710244" cy="4307504"/>
          </a:xfrm>
          <a:custGeom>
            <a:avLst/>
            <a:gdLst/>
            <a:ahLst/>
            <a:cxnLst/>
            <a:rect l="l" t="t" r="r" b="b"/>
            <a:pathLst>
              <a:path w="6710244" h="4307504">
                <a:moveTo>
                  <a:pt x="0" y="0"/>
                </a:moveTo>
                <a:lnTo>
                  <a:pt x="6710245" y="0"/>
                </a:lnTo>
                <a:lnTo>
                  <a:pt x="6710245" y="4307504"/>
                </a:lnTo>
                <a:lnTo>
                  <a:pt x="0" y="43075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62211D7-F9AF-ABFA-D9CA-6D3C49078002}"/>
              </a:ext>
            </a:extLst>
          </p:cNvPr>
          <p:cNvPicPr>
            <a:picLocks noChangeAspect="1"/>
          </p:cNvPicPr>
          <p:nvPr/>
        </p:nvPicPr>
        <p:blipFill rotWithShape="1">
          <a:blip r:embed="rId3">
            <a:extLst>
              <a:ext uri="{28A0092B-C50C-407E-A947-70E740481C1C}">
                <a14:useLocalDpi xmlns:a14="http://schemas.microsoft.com/office/drawing/2010/main" val="0"/>
              </a:ext>
            </a:extLst>
          </a:blip>
          <a:srcRect r="-1" b="16090"/>
          <a:stretch/>
        </p:blipFill>
        <p:spPr>
          <a:xfrm>
            <a:off x="9154540" y="10"/>
            <a:ext cx="9133457" cy="10286990"/>
          </a:xfrm>
          <a:prstGeom prst="rect">
            <a:avLst/>
          </a:prstGeom>
        </p:spPr>
      </p:pic>
      <p:sp useBgFill="1">
        <p:nvSpPr>
          <p:cNvPr id="26" name="Rectangle 15">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54537" cy="10287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7" name="Rectangle 17">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54537" cy="3428992"/>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CF23EA-67C1-1BB1-8298-9AEEE95EDF43}"/>
              </a:ext>
            </a:extLst>
          </p:cNvPr>
          <p:cNvSpPr>
            <a:spLocks noGrp="1"/>
          </p:cNvSpPr>
          <p:nvPr>
            <p:ph type="title"/>
          </p:nvPr>
        </p:nvSpPr>
        <p:spPr>
          <a:xfrm>
            <a:off x="408268" y="975011"/>
            <a:ext cx="8015154" cy="1754335"/>
          </a:xfrm>
        </p:spPr>
        <p:txBody>
          <a:bodyPr vert="horz" lIns="91440" tIns="45720" rIns="91440" bIns="45720" rtlCol="0" anchor="ctr">
            <a:normAutofit/>
          </a:bodyPr>
          <a:lstStyle/>
          <a:p>
            <a:pPr algn="l">
              <a:lnSpc>
                <a:spcPct val="90000"/>
              </a:lnSpc>
            </a:pPr>
            <a:r>
              <a:rPr lang="en-US" sz="6000" dirty="0">
                <a:latin typeface="Telegraf" panose="020B0604020202020204" charset="0"/>
              </a:rPr>
              <a:t>Institutional Review Board (IRB)</a:t>
            </a:r>
          </a:p>
        </p:txBody>
      </p:sp>
      <p:sp>
        <p:nvSpPr>
          <p:cNvPr id="4" name="TextBox 7">
            <a:extLst>
              <a:ext uri="{FF2B5EF4-FFF2-40B4-BE49-F238E27FC236}">
                <a16:creationId xmlns:a16="http://schemas.microsoft.com/office/drawing/2014/main" id="{BAA67FC6-1ABC-B9D6-BA25-38CF2978CB3B}"/>
              </a:ext>
            </a:extLst>
          </p:cNvPr>
          <p:cNvSpPr txBox="1"/>
          <p:nvPr/>
        </p:nvSpPr>
        <p:spPr>
          <a:xfrm>
            <a:off x="997306" y="3635935"/>
            <a:ext cx="7426116" cy="6444106"/>
          </a:xfrm>
          <a:prstGeom prst="rect">
            <a:avLst/>
          </a:prstGeom>
        </p:spPr>
        <p:txBody>
          <a:bodyPr vert="horz" lIns="91440" tIns="45720" rIns="91440" bIns="45720" rtlCol="0" anchor="ctr">
            <a:normAutofit/>
          </a:bodyPr>
          <a:lstStyle/>
          <a:p>
            <a:pPr marL="474981" lvl="1" indent="-228600">
              <a:lnSpc>
                <a:spcPct val="90000"/>
              </a:lnSpc>
              <a:spcAft>
                <a:spcPts val="600"/>
              </a:spcAft>
              <a:buFont typeface="Arial" panose="020B0604020202020204" pitchFamily="34" charset="0"/>
              <a:buChar char="•"/>
            </a:pPr>
            <a:r>
              <a:rPr lang="en-US" sz="2400" dirty="0">
                <a:latin typeface="Telegraf" panose="020B0604020202020204" charset="0"/>
              </a:rPr>
              <a:t>The SIUC IRB reviews all human subjects research projects conducted by individuals affiliated with SIU </a:t>
            </a:r>
            <a:r>
              <a:rPr lang="en-US" sz="2400" u="sng" dirty="0">
                <a:latin typeface="Telegraf" panose="020B0604020202020204" charset="0"/>
              </a:rPr>
              <a:t>before</a:t>
            </a:r>
            <a:r>
              <a:rPr lang="en-US" sz="2400" dirty="0">
                <a:latin typeface="Telegraf" panose="020B0604020202020204" charset="0"/>
              </a:rPr>
              <a:t> any human subject involvement. </a:t>
            </a:r>
          </a:p>
          <a:p>
            <a:pPr marL="246381" lvl="1">
              <a:lnSpc>
                <a:spcPct val="90000"/>
              </a:lnSpc>
              <a:spcAft>
                <a:spcPts val="600"/>
              </a:spcAft>
            </a:pPr>
            <a:endParaRPr lang="en-US" sz="2400" dirty="0">
              <a:latin typeface="Telegraf" panose="020B0604020202020204" charset="0"/>
            </a:endParaRPr>
          </a:p>
          <a:p>
            <a:pPr marL="474981" lvl="1" indent="-228600">
              <a:lnSpc>
                <a:spcPct val="90000"/>
              </a:lnSpc>
              <a:spcAft>
                <a:spcPts val="600"/>
              </a:spcAft>
              <a:buFont typeface="Arial" panose="020B0604020202020204" pitchFamily="34" charset="0"/>
              <a:buChar char="•"/>
            </a:pPr>
            <a:r>
              <a:rPr lang="en-US" sz="2400" dirty="0">
                <a:solidFill>
                  <a:srgbClr val="1B1B19"/>
                </a:solidFill>
                <a:latin typeface="Telegraf" panose="020B0604020202020204" charset="0"/>
              </a:rPr>
              <a:t>Research with human subjects cannot begin until an official approval letter is received from the IRB. </a:t>
            </a:r>
            <a:endParaRPr lang="en-US" sz="2400" dirty="0">
              <a:latin typeface="Telegraf" panose="020B0604020202020204" charset="0"/>
            </a:endParaRPr>
          </a:p>
          <a:p>
            <a:pPr marL="474981" lvl="1" indent="-228600">
              <a:lnSpc>
                <a:spcPct val="90000"/>
              </a:lnSpc>
              <a:spcAft>
                <a:spcPts val="600"/>
              </a:spcAft>
              <a:buFont typeface="Arial" panose="020B0604020202020204" pitchFamily="34" charset="0"/>
              <a:buChar char="•"/>
            </a:pPr>
            <a:endParaRPr lang="en-US" sz="2400" dirty="0">
              <a:latin typeface="Telegraf" panose="020B0604020202020204" charset="0"/>
            </a:endParaRPr>
          </a:p>
          <a:p>
            <a:pPr marL="474981" lvl="1" indent="-228600">
              <a:lnSpc>
                <a:spcPct val="90000"/>
              </a:lnSpc>
              <a:spcAft>
                <a:spcPts val="600"/>
              </a:spcAft>
              <a:buFont typeface="Arial" panose="020B0604020202020204" pitchFamily="34" charset="0"/>
              <a:buChar char="•"/>
            </a:pPr>
            <a:r>
              <a:rPr lang="en-US" sz="2400" dirty="0">
                <a:latin typeface="Telegraf" panose="020B0604020202020204" charset="0"/>
              </a:rPr>
              <a:t>Submit the completed application and all supporting documents to siuhsc@siu.edu.</a:t>
            </a:r>
          </a:p>
          <a:p>
            <a:pPr indent="-228600">
              <a:lnSpc>
                <a:spcPct val="90000"/>
              </a:lnSpc>
              <a:spcAft>
                <a:spcPts val="600"/>
              </a:spcAft>
              <a:buFont typeface="Arial" panose="020B0604020202020204" pitchFamily="34" charset="0"/>
              <a:buChar char="•"/>
            </a:pPr>
            <a:endParaRPr lang="en-US" sz="2400" dirty="0">
              <a:latin typeface="Telegraf" panose="020B0604020202020204" charset="0"/>
            </a:endParaRPr>
          </a:p>
          <a:p>
            <a:pPr marL="474981" lvl="1" indent="-228600">
              <a:lnSpc>
                <a:spcPct val="90000"/>
              </a:lnSpc>
              <a:spcAft>
                <a:spcPts val="600"/>
              </a:spcAft>
              <a:buFont typeface="Arial" panose="020B0604020202020204" pitchFamily="34" charset="0"/>
              <a:buChar char="•"/>
            </a:pPr>
            <a:r>
              <a:rPr lang="en-US" sz="2400" dirty="0">
                <a:solidFill>
                  <a:srgbClr val="1B1B19"/>
                </a:solidFill>
                <a:latin typeface="Telegraf" panose="020B0604020202020204" charset="0"/>
              </a:rPr>
              <a:t>Review typically occurs within two to four weeks; complex protocols may require additional processing.       </a:t>
            </a:r>
          </a:p>
          <a:p>
            <a:pPr marL="246381" lvl="1">
              <a:lnSpc>
                <a:spcPct val="90000"/>
              </a:lnSpc>
              <a:spcAft>
                <a:spcPts val="600"/>
              </a:spcAft>
            </a:pPr>
            <a:r>
              <a:rPr lang="en-US" sz="1700" dirty="0">
                <a:solidFill>
                  <a:srgbClr val="1B1B19"/>
                </a:solidFill>
                <a:latin typeface="Telegraf" panose="020B0604020202020204" charset="0"/>
              </a:rPr>
              <a:t>***Peak application cycles may impact review time***</a:t>
            </a:r>
          </a:p>
          <a:p>
            <a:pPr marL="246381" lvl="1">
              <a:lnSpc>
                <a:spcPct val="90000"/>
              </a:lnSpc>
              <a:spcAft>
                <a:spcPts val="600"/>
              </a:spcAft>
            </a:pPr>
            <a:endParaRPr lang="en-US" sz="1700" dirty="0">
              <a:solidFill>
                <a:srgbClr val="1B1B19"/>
              </a:solidFill>
              <a:latin typeface="Telegraf" panose="020B0604020202020204" charset="0"/>
            </a:endParaRPr>
          </a:p>
          <a:p>
            <a:pPr marL="246381" lvl="1">
              <a:lnSpc>
                <a:spcPct val="90000"/>
              </a:lnSpc>
              <a:spcAft>
                <a:spcPts val="600"/>
              </a:spcAft>
            </a:pPr>
            <a:endParaRPr lang="en-US" sz="2400" dirty="0">
              <a:solidFill>
                <a:srgbClr val="1B1B19"/>
              </a:solidFill>
              <a:latin typeface="Telegraf" panose="020B0604020202020204" charset="0"/>
            </a:endParaRPr>
          </a:p>
          <a:p>
            <a:pPr marL="246381" lvl="1">
              <a:lnSpc>
                <a:spcPct val="90000"/>
              </a:lnSpc>
              <a:spcAft>
                <a:spcPts val="600"/>
              </a:spcAft>
            </a:pPr>
            <a:endParaRPr lang="en-US" sz="2400" dirty="0">
              <a:latin typeface="Telegraf" panose="020B0604020202020204" charset="0"/>
            </a:endParaRPr>
          </a:p>
          <a:p>
            <a:pPr marL="474981" lvl="1" indent="-228600">
              <a:lnSpc>
                <a:spcPct val="90000"/>
              </a:lnSpc>
              <a:spcAft>
                <a:spcPts val="600"/>
              </a:spcAft>
              <a:buFont typeface="Arial" panose="020B0604020202020204" pitchFamily="34" charset="0"/>
              <a:buChar char="•"/>
            </a:pPr>
            <a:endParaRPr lang="en-US" sz="2800" dirty="0"/>
          </a:p>
        </p:txBody>
      </p:sp>
    </p:spTree>
    <p:extLst>
      <p:ext uri="{BB962C8B-B14F-4D97-AF65-F5344CB8AC3E}">
        <p14:creationId xmlns:p14="http://schemas.microsoft.com/office/powerpoint/2010/main" val="3627692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3542836104"/>
              </p:ext>
            </p:extLst>
          </p:nvPr>
        </p:nvGraphicFramePr>
        <p:xfrm>
          <a:off x="579291" y="1491802"/>
          <a:ext cx="17129417" cy="8564364"/>
        </p:xfrm>
        <a:graphic>
          <a:graphicData uri="http://schemas.openxmlformats.org/drawingml/2006/table">
            <a:tbl>
              <a:tblPr/>
              <a:tblGrid>
                <a:gridCol w="6344956">
                  <a:extLst>
                    <a:ext uri="{9D8B030D-6E8A-4147-A177-3AD203B41FA5}">
                      <a16:colId xmlns:a16="http://schemas.microsoft.com/office/drawing/2014/main" val="20000"/>
                    </a:ext>
                  </a:extLst>
                </a:gridCol>
                <a:gridCol w="10784461">
                  <a:extLst>
                    <a:ext uri="{9D8B030D-6E8A-4147-A177-3AD203B41FA5}">
                      <a16:colId xmlns:a16="http://schemas.microsoft.com/office/drawing/2014/main" val="20001"/>
                    </a:ext>
                  </a:extLst>
                </a:gridCol>
              </a:tblGrid>
              <a:tr h="2736489">
                <a:tc>
                  <a:txBody>
                    <a:bodyPr/>
                    <a:lstStyle/>
                    <a:p>
                      <a:pPr algn="ctr">
                        <a:lnSpc>
                          <a:spcPts val="3079"/>
                        </a:lnSpc>
                        <a:defRPr/>
                      </a:pPr>
                      <a:r>
                        <a:rPr lang="en-US" sz="2400" dirty="0">
                          <a:solidFill>
                            <a:srgbClr val="F4F4F4"/>
                          </a:solidFill>
                          <a:latin typeface="Telegraf Bold"/>
                        </a:rPr>
                        <a:t>Exempt Review</a:t>
                      </a:r>
                      <a:endParaRPr lang="en-US" sz="2400" dirty="0"/>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9525" cap="flat" cmpd="sng" algn="ctr">
                      <a:solidFill>
                        <a:srgbClr val="1B1B19"/>
                      </a:solidFill>
                      <a:prstDash val="solid"/>
                      <a:round/>
                      <a:headEnd type="none" w="med" len="med"/>
                      <a:tailEnd type="none" w="med" len="med"/>
                    </a:lnB>
                    <a:solidFill>
                      <a:srgbClr val="720000"/>
                    </a:solidFill>
                  </a:tcPr>
                </a:tc>
                <a:tc>
                  <a:txBody>
                    <a:bodyPr/>
                    <a:lstStyle/>
                    <a:p>
                      <a:pPr marL="474979" lvl="1" indent="-237490" algn="l">
                        <a:lnSpc>
                          <a:spcPts val="3079"/>
                        </a:lnSpc>
                        <a:buFont typeface="Arial"/>
                        <a:buChar char="•"/>
                        <a:defRPr/>
                      </a:pPr>
                      <a:r>
                        <a:rPr lang="en-US" sz="2400" dirty="0">
                          <a:solidFill>
                            <a:srgbClr val="1B1B19"/>
                          </a:solidFill>
                          <a:latin typeface="Telegraf"/>
                        </a:rPr>
                        <a:t>Exempt does not = exempt from review!</a:t>
                      </a:r>
                    </a:p>
                    <a:p>
                      <a:pPr marL="474979" lvl="1" indent="-237490" algn="l">
                        <a:lnSpc>
                          <a:spcPts val="3079"/>
                        </a:lnSpc>
                        <a:buFont typeface="Arial"/>
                        <a:buChar char="•"/>
                        <a:defRPr/>
                      </a:pPr>
                      <a:r>
                        <a:rPr lang="en-US" sz="2400" dirty="0">
                          <a:solidFill>
                            <a:srgbClr val="1B1B19"/>
                          </a:solidFill>
                          <a:latin typeface="Telegraf"/>
                        </a:rPr>
                        <a:t>Minimal risk (no greater than risk ordinarily encountered in daily life) and only includes procedures or types of research listed in one of the </a:t>
                      </a:r>
                      <a:r>
                        <a:rPr lang="en-US" sz="2400" b="0" dirty="0">
                          <a:solidFill>
                            <a:srgbClr val="1B1B19"/>
                          </a:solidFill>
                          <a:latin typeface="Telegraf"/>
                        </a:rPr>
                        <a:t>HHS </a:t>
                      </a:r>
                      <a:r>
                        <a:rPr lang="en-US" sz="2400" b="1" dirty="0">
                          <a:solidFill>
                            <a:srgbClr val="1B1B19"/>
                          </a:solidFill>
                          <a:latin typeface="Telegraf"/>
                        </a:rPr>
                        <a:t>exempt </a:t>
                      </a:r>
                      <a:r>
                        <a:rPr lang="en-US" sz="2400" b="0" dirty="0">
                          <a:solidFill>
                            <a:srgbClr val="1B1B19"/>
                          </a:solidFill>
                          <a:latin typeface="Telegraf"/>
                        </a:rPr>
                        <a:t>categories</a:t>
                      </a:r>
                      <a:r>
                        <a:rPr lang="en-US" sz="2400" dirty="0">
                          <a:solidFill>
                            <a:srgbClr val="1B1B19"/>
                          </a:solidFill>
                          <a:latin typeface="Telegraf"/>
                        </a:rPr>
                        <a:t>. </a:t>
                      </a:r>
                    </a:p>
                    <a:p>
                      <a:pPr marL="474979" marR="0" lvl="1" indent="-237490" algn="l" defTabSz="914400" rtl="0" eaLnBrk="1" fontAlgn="auto" latinLnBrk="0" hangingPunct="1">
                        <a:lnSpc>
                          <a:spcPts val="3079"/>
                        </a:lnSpc>
                        <a:spcBef>
                          <a:spcPts val="0"/>
                        </a:spcBef>
                        <a:spcAft>
                          <a:spcPts val="0"/>
                        </a:spcAft>
                        <a:buClrTx/>
                        <a:buSzTx/>
                        <a:buFont typeface="Arial"/>
                        <a:buChar char="•"/>
                        <a:tabLst/>
                        <a:defRPr/>
                      </a:pPr>
                      <a:r>
                        <a:rPr lang="en-US" sz="2400" dirty="0">
                          <a:solidFill>
                            <a:srgbClr val="1B1B19"/>
                          </a:solidFill>
                          <a:latin typeface="Telegraf"/>
                        </a:rPr>
                        <a:t>Minors cannot serve as participants in certain exempt categories. </a:t>
                      </a:r>
                    </a:p>
                    <a:p>
                      <a:pPr marL="474979" marR="0" lvl="1" indent="-237490" algn="l" defTabSz="914400" rtl="0" eaLnBrk="1" fontAlgn="auto" latinLnBrk="0" hangingPunct="1">
                        <a:lnSpc>
                          <a:spcPts val="3079"/>
                        </a:lnSpc>
                        <a:spcBef>
                          <a:spcPts val="0"/>
                        </a:spcBef>
                        <a:spcAft>
                          <a:spcPts val="0"/>
                        </a:spcAft>
                        <a:buClrTx/>
                        <a:buSzTx/>
                        <a:buFont typeface="Arial"/>
                        <a:buChar char="•"/>
                        <a:tabLst/>
                        <a:defRPr/>
                      </a:pPr>
                      <a:r>
                        <a:rPr lang="en-US" sz="2400" dirty="0">
                          <a:solidFill>
                            <a:srgbClr val="1B1B19"/>
                          </a:solidFill>
                          <a:latin typeface="Telegraf"/>
                        </a:rPr>
                        <a:t>Cannot include prisoners as research participants.</a:t>
                      </a:r>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9525" cap="flat" cmpd="sng" algn="ctr">
                      <a:solidFill>
                        <a:srgbClr val="1B1B19"/>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945836">
                <a:tc>
                  <a:txBody>
                    <a:bodyPr/>
                    <a:lstStyle/>
                    <a:p>
                      <a:pPr algn="ctr">
                        <a:lnSpc>
                          <a:spcPts val="3079"/>
                        </a:lnSpc>
                        <a:defRPr/>
                      </a:pPr>
                      <a:r>
                        <a:rPr lang="en-US" sz="2400" dirty="0">
                          <a:solidFill>
                            <a:srgbClr val="1B1B19"/>
                          </a:solidFill>
                          <a:latin typeface="Telegraf Bold"/>
                        </a:rPr>
                        <a:t>Expedited Review</a:t>
                      </a:r>
                      <a:endParaRPr lang="en-US" sz="2400" dirty="0"/>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9525" cap="flat" cmpd="sng" algn="ctr">
                      <a:solidFill>
                        <a:srgbClr val="1B1B19"/>
                      </a:solidFill>
                      <a:prstDash val="solid"/>
                      <a:round/>
                      <a:headEnd type="none" w="med" len="med"/>
                      <a:tailEnd type="none" w="med" len="med"/>
                    </a:lnT>
                    <a:lnB w="9525" cap="flat" cmpd="sng" algn="ctr">
                      <a:solidFill>
                        <a:srgbClr val="1B1B19"/>
                      </a:solidFill>
                      <a:prstDash val="solid"/>
                      <a:round/>
                      <a:headEnd type="none" w="med" len="med"/>
                      <a:tailEnd type="none" w="med" len="med"/>
                    </a:lnB>
                    <a:solidFill>
                      <a:schemeClr val="bg1">
                        <a:lumMod val="85000"/>
                      </a:schemeClr>
                    </a:solidFill>
                  </a:tcPr>
                </a:tc>
                <a:tc>
                  <a:txBody>
                    <a:bodyPr/>
                    <a:lstStyle/>
                    <a:p>
                      <a:pPr marL="474979" lvl="1" indent="-237490" algn="l">
                        <a:lnSpc>
                          <a:spcPts val="3079"/>
                        </a:lnSpc>
                        <a:buFont typeface="Arial"/>
                        <a:buChar char="•"/>
                        <a:defRPr/>
                      </a:pPr>
                      <a:r>
                        <a:rPr lang="en-US" sz="2400" dirty="0">
                          <a:solidFill>
                            <a:srgbClr val="1B1B19"/>
                          </a:solidFill>
                          <a:latin typeface="Telegraf"/>
                        </a:rPr>
                        <a:t>No more than minimal risk and only include procedures or types of research listed in one of the HHS </a:t>
                      </a:r>
                      <a:r>
                        <a:rPr lang="en-US" sz="2400" b="1" dirty="0">
                          <a:solidFill>
                            <a:srgbClr val="1B1B19"/>
                          </a:solidFill>
                          <a:latin typeface="Telegraf"/>
                        </a:rPr>
                        <a:t>expedited</a:t>
                      </a:r>
                      <a:r>
                        <a:rPr lang="en-US" sz="2400" dirty="0">
                          <a:solidFill>
                            <a:srgbClr val="1B1B19"/>
                          </a:solidFill>
                          <a:latin typeface="Telegraf"/>
                        </a:rPr>
                        <a:t> categories.</a:t>
                      </a:r>
                    </a:p>
                    <a:p>
                      <a:pPr marL="474979" lvl="1" indent="-237490" algn="l">
                        <a:lnSpc>
                          <a:spcPts val="3079"/>
                        </a:lnSpc>
                        <a:buFont typeface="Arial"/>
                        <a:buChar char="•"/>
                        <a:defRPr/>
                      </a:pPr>
                      <a:r>
                        <a:rPr lang="en-US" sz="2400" dirty="0">
                          <a:solidFill>
                            <a:srgbClr val="1B1B19"/>
                          </a:solidFill>
                          <a:latin typeface="Telegraf"/>
                        </a:rPr>
                        <a:t>Cannot be used for classified research.</a:t>
                      </a:r>
                    </a:p>
                    <a:p>
                      <a:pPr marL="474979" lvl="1" indent="-237490" algn="l">
                        <a:lnSpc>
                          <a:spcPts val="3079"/>
                        </a:lnSpc>
                        <a:buFont typeface="Arial"/>
                        <a:buChar char="•"/>
                        <a:defRPr/>
                      </a:pPr>
                      <a:r>
                        <a:rPr lang="en-US" sz="2400" dirty="0">
                          <a:solidFill>
                            <a:srgbClr val="1B1B19"/>
                          </a:solidFill>
                          <a:latin typeface="Telegraf"/>
                        </a:rPr>
                        <a:t>Cannot include prisoners as research subjects.</a:t>
                      </a:r>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9525" cap="flat" cmpd="sng" algn="ctr">
                      <a:solidFill>
                        <a:srgbClr val="1B1B19"/>
                      </a:solidFill>
                      <a:prstDash val="solid"/>
                      <a:round/>
                      <a:headEnd type="none" w="med" len="med"/>
                      <a:tailEnd type="none" w="med" len="med"/>
                    </a:lnT>
                    <a:lnB w="9525" cap="flat" cmpd="sng" algn="ctr">
                      <a:solidFill>
                        <a:srgbClr val="1B1B1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550509">
                <a:tc>
                  <a:txBody>
                    <a:bodyPr/>
                    <a:lstStyle/>
                    <a:p>
                      <a:pPr marL="0" marR="0" lvl="0" indent="0" algn="ctr" defTabSz="914400" rtl="0" eaLnBrk="1" fontAlgn="auto" latinLnBrk="0" hangingPunct="1">
                        <a:lnSpc>
                          <a:spcPts val="3079"/>
                        </a:lnSpc>
                        <a:spcBef>
                          <a:spcPts val="0"/>
                        </a:spcBef>
                        <a:spcAft>
                          <a:spcPts val="0"/>
                        </a:spcAft>
                        <a:buClrTx/>
                        <a:buSzTx/>
                        <a:buFontTx/>
                        <a:buNone/>
                        <a:tabLst/>
                        <a:defRPr/>
                      </a:pPr>
                      <a:r>
                        <a:rPr lang="en-US" sz="2400" b="0" dirty="0">
                          <a:solidFill>
                            <a:srgbClr val="F4F4F4"/>
                          </a:solidFill>
                          <a:latin typeface="Telegraf Bold" panose="020B0604020202020204" charset="0"/>
                        </a:rPr>
                        <a:t>Full Board Review</a:t>
                      </a:r>
                      <a:endParaRPr lang="en-US" sz="2400" b="1" dirty="0">
                        <a:latin typeface="Telegraf Bold" panose="020B0604020202020204" charset="0"/>
                      </a:endParaRPr>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9525" cap="flat" cmpd="sng" algn="ctr">
                      <a:solidFill>
                        <a:srgbClr val="1B1B19"/>
                      </a:solidFill>
                      <a:prstDash val="solid"/>
                      <a:round/>
                      <a:headEnd type="none" w="med" len="med"/>
                      <a:tailEnd type="none" w="med" len="med"/>
                    </a:lnT>
                    <a:lnB w="9525" cap="flat" cmpd="sng" algn="ctr">
                      <a:solidFill>
                        <a:srgbClr val="1B1B19"/>
                      </a:solidFill>
                      <a:prstDash val="solid"/>
                      <a:round/>
                      <a:headEnd type="none" w="med" len="med"/>
                      <a:tailEnd type="none" w="med" len="med"/>
                    </a:lnB>
                    <a:solidFill>
                      <a:srgbClr val="720000"/>
                    </a:solidFill>
                  </a:tcPr>
                </a:tc>
                <a:tc>
                  <a:txBody>
                    <a:bodyPr/>
                    <a:lstStyle/>
                    <a:p>
                      <a:pPr marL="580389" marR="0" lvl="1" indent="-342900" algn="l" defTabSz="914400" rtl="0" eaLnBrk="1" fontAlgn="auto" latinLnBrk="0" hangingPunct="1">
                        <a:lnSpc>
                          <a:spcPts val="3079"/>
                        </a:lnSpc>
                        <a:spcBef>
                          <a:spcPts val="0"/>
                        </a:spcBef>
                        <a:spcAft>
                          <a:spcPts val="0"/>
                        </a:spcAft>
                        <a:buClrTx/>
                        <a:buSzTx/>
                        <a:buFont typeface="Arial" panose="020B0604020202020204" pitchFamily="34" charset="0"/>
                        <a:buChar char="•"/>
                        <a:tabLst/>
                        <a:defRPr/>
                      </a:pPr>
                      <a:r>
                        <a:rPr lang="en-US" sz="2400" dirty="0">
                          <a:solidFill>
                            <a:srgbClr val="1B1B19"/>
                          </a:solidFill>
                          <a:latin typeface="Telegraf" panose="020B0604020202020204" charset="0"/>
                        </a:rPr>
                        <a:t>Protocols that do not meet the requirements for exempt or expedited categories.</a:t>
                      </a:r>
                    </a:p>
                    <a:p>
                      <a:pPr marL="580389" marR="0" lvl="1" indent="-342900" algn="l" defTabSz="914400" rtl="0" eaLnBrk="1" fontAlgn="auto" latinLnBrk="0" hangingPunct="1">
                        <a:lnSpc>
                          <a:spcPts val="3079"/>
                        </a:lnSpc>
                        <a:spcBef>
                          <a:spcPts val="0"/>
                        </a:spcBef>
                        <a:spcAft>
                          <a:spcPts val="0"/>
                        </a:spcAft>
                        <a:buClrTx/>
                        <a:buSzTx/>
                        <a:buFont typeface="Arial" panose="020B0604020202020204" pitchFamily="34" charset="0"/>
                        <a:buChar char="•"/>
                        <a:tabLst/>
                        <a:defRPr/>
                      </a:pPr>
                      <a:r>
                        <a:rPr lang="en-US" sz="2400" dirty="0">
                          <a:solidFill>
                            <a:srgbClr val="1B1B19"/>
                          </a:solidFill>
                          <a:latin typeface="Telegraf" panose="020B0604020202020204" charset="0"/>
                        </a:rPr>
                        <a:t>When requesting a waiver of written consent.</a:t>
                      </a:r>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9525" cap="flat" cmpd="sng" algn="ctr">
                      <a:solidFill>
                        <a:srgbClr val="1B1B19"/>
                      </a:solidFill>
                      <a:prstDash val="solid"/>
                      <a:round/>
                      <a:headEnd type="none" w="med" len="med"/>
                      <a:tailEnd type="none" w="med" len="med"/>
                    </a:lnT>
                    <a:lnB w="9525" cap="flat" cmpd="sng" algn="ctr">
                      <a:solidFill>
                        <a:srgbClr val="1B1B1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945836">
                <a:tc>
                  <a:txBody>
                    <a:bodyPr/>
                    <a:lstStyle/>
                    <a:p>
                      <a:pPr algn="ctr">
                        <a:lnSpc>
                          <a:spcPts val="3079"/>
                        </a:lnSpc>
                        <a:defRPr/>
                      </a:pPr>
                      <a:r>
                        <a:rPr lang="en-US" sz="2400" dirty="0">
                          <a:solidFill>
                            <a:srgbClr val="1B1B19"/>
                          </a:solidFill>
                          <a:latin typeface="Telegraf Bold"/>
                        </a:rPr>
                        <a:t>Determination Letter </a:t>
                      </a:r>
                    </a:p>
                    <a:p>
                      <a:pPr algn="ctr">
                        <a:lnSpc>
                          <a:spcPts val="3079"/>
                        </a:lnSpc>
                        <a:defRPr/>
                      </a:pPr>
                      <a:r>
                        <a:rPr lang="en-US" sz="2400" dirty="0">
                          <a:solidFill>
                            <a:srgbClr val="1B1B19"/>
                          </a:solidFill>
                          <a:latin typeface="Telegraf Bold"/>
                        </a:rPr>
                        <a:t>(Not Human Subjects Determination)</a:t>
                      </a:r>
                      <a:endParaRPr lang="en-US" sz="2400" dirty="0"/>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9525" cap="flat" cmpd="sng" algn="ctr">
                      <a:solidFill>
                        <a:srgbClr val="1B1B19"/>
                      </a:solidFill>
                      <a:prstDash val="solid"/>
                      <a:round/>
                      <a:headEnd type="none" w="med" len="med"/>
                      <a:tailEnd type="none" w="med" len="med"/>
                    </a:lnT>
                    <a:lnB w="9525" cap="flat" cmpd="sng" algn="ctr">
                      <a:solidFill>
                        <a:srgbClr val="1B1B19"/>
                      </a:solidFill>
                      <a:prstDash val="solid"/>
                      <a:round/>
                      <a:headEnd type="none" w="med" len="med"/>
                      <a:tailEnd type="none" w="med" len="med"/>
                    </a:lnB>
                    <a:solidFill>
                      <a:schemeClr val="bg1">
                        <a:lumMod val="85000"/>
                      </a:schemeClr>
                    </a:solidFill>
                  </a:tcPr>
                </a:tc>
                <a:tc>
                  <a:txBody>
                    <a:bodyPr/>
                    <a:lstStyle/>
                    <a:p>
                      <a:pPr marL="474979" marR="0" lvl="1" indent="-237490" algn="l" defTabSz="914400" rtl="0" eaLnBrk="1" fontAlgn="auto" latinLnBrk="0" hangingPunct="1">
                        <a:lnSpc>
                          <a:spcPts val="3079"/>
                        </a:lnSpc>
                        <a:spcBef>
                          <a:spcPts val="0"/>
                        </a:spcBef>
                        <a:spcAft>
                          <a:spcPts val="0"/>
                        </a:spcAft>
                        <a:buClrTx/>
                        <a:buSzTx/>
                        <a:buFont typeface="Arial"/>
                        <a:buChar char="•"/>
                        <a:tabLst/>
                        <a:defRPr/>
                      </a:pPr>
                      <a:r>
                        <a:rPr lang="en-US" sz="2400" dirty="0">
                          <a:solidFill>
                            <a:srgbClr val="1B1B19"/>
                          </a:solidFill>
                          <a:latin typeface="Telegraf" panose="020B0604020202020204" charset="0"/>
                        </a:rPr>
                        <a:t>Data repositories may require a determination letter before accessing sensitive de-identified human subjects data. </a:t>
                      </a:r>
                    </a:p>
                    <a:p>
                      <a:pPr marL="474979" marR="0" lvl="1" indent="-237490" algn="l" defTabSz="914400" rtl="0" eaLnBrk="1" fontAlgn="auto" latinLnBrk="0" hangingPunct="1">
                        <a:lnSpc>
                          <a:spcPts val="3079"/>
                        </a:lnSpc>
                        <a:spcBef>
                          <a:spcPts val="0"/>
                        </a:spcBef>
                        <a:spcAft>
                          <a:spcPts val="0"/>
                        </a:spcAft>
                        <a:buClrTx/>
                        <a:buSzTx/>
                        <a:buFont typeface="Arial"/>
                        <a:buChar char="•"/>
                        <a:tabLst/>
                        <a:defRPr/>
                      </a:pPr>
                      <a:r>
                        <a:rPr lang="en-US" sz="2400" dirty="0">
                          <a:solidFill>
                            <a:srgbClr val="1B1B19"/>
                          </a:solidFill>
                          <a:latin typeface="Telegraf" panose="020B0604020202020204" charset="0"/>
                        </a:rPr>
                        <a:t>Journals and granting agencies may require a determination letter. </a:t>
                      </a:r>
                    </a:p>
                    <a:p>
                      <a:pPr marL="474979" marR="0" lvl="1" indent="-237490" algn="l" defTabSz="914400" rtl="0" eaLnBrk="1" fontAlgn="auto" latinLnBrk="0" hangingPunct="1">
                        <a:lnSpc>
                          <a:spcPts val="3079"/>
                        </a:lnSpc>
                        <a:spcBef>
                          <a:spcPts val="0"/>
                        </a:spcBef>
                        <a:spcAft>
                          <a:spcPts val="0"/>
                        </a:spcAft>
                        <a:buClrTx/>
                        <a:buSzTx/>
                        <a:buFont typeface="Arial"/>
                        <a:buChar char="•"/>
                        <a:tabLst/>
                        <a:defRPr/>
                      </a:pPr>
                      <a:r>
                        <a:rPr lang="en-US" sz="2400" dirty="0">
                          <a:solidFill>
                            <a:srgbClr val="1B1B19"/>
                          </a:solidFill>
                          <a:latin typeface="Telegraf" panose="020B0604020202020204" charset="0"/>
                        </a:rPr>
                        <a:t>Remember, the IRB </a:t>
                      </a:r>
                      <a:r>
                        <a:rPr lang="en-US" sz="2400" b="0" dirty="0">
                          <a:solidFill>
                            <a:srgbClr val="1B1B19"/>
                          </a:solidFill>
                          <a:latin typeface="Telegraf" panose="020B0604020202020204" charset="0"/>
                        </a:rPr>
                        <a:t>cannot </a:t>
                      </a:r>
                      <a:r>
                        <a:rPr lang="en-US" sz="2400" dirty="0">
                          <a:solidFill>
                            <a:srgbClr val="1B1B19"/>
                          </a:solidFill>
                          <a:latin typeface="Telegraf" panose="020B0604020202020204" charset="0"/>
                        </a:rPr>
                        <a:t>provide post hoc review. Determination requests must be submitted before the research begins. </a:t>
                      </a:r>
                      <a:endParaRPr lang="en-US" sz="2400" b="1" dirty="0">
                        <a:solidFill>
                          <a:srgbClr val="1B1B19"/>
                        </a:solidFill>
                        <a:latin typeface="Telegraf" panose="020B0604020202020204" charset="0"/>
                      </a:endParaRPr>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9525" cap="flat" cmpd="sng" algn="ctr">
                      <a:solidFill>
                        <a:srgbClr val="1B1B19"/>
                      </a:solidFill>
                      <a:prstDash val="solid"/>
                      <a:round/>
                      <a:headEnd type="none" w="med" len="med"/>
                      <a:tailEnd type="none" w="med" len="med"/>
                    </a:lnT>
                    <a:lnB w="9525" cap="flat" cmpd="sng" algn="ctr">
                      <a:solidFill>
                        <a:srgbClr val="1B1B1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3" name="TextBox 3"/>
          <p:cNvSpPr txBox="1"/>
          <p:nvPr/>
        </p:nvSpPr>
        <p:spPr>
          <a:xfrm>
            <a:off x="1474109" y="124809"/>
            <a:ext cx="14697271" cy="856773"/>
          </a:xfrm>
          <a:prstGeom prst="rect">
            <a:avLst/>
          </a:prstGeom>
        </p:spPr>
        <p:txBody>
          <a:bodyPr lIns="0" tIns="0" rIns="0" bIns="0" rtlCol="0" anchor="t">
            <a:spAutoFit/>
          </a:bodyPr>
          <a:lstStyle/>
          <a:p>
            <a:pPr marL="0" lvl="0" indent="0" algn="ctr">
              <a:lnSpc>
                <a:spcPts val="7500"/>
              </a:lnSpc>
            </a:pPr>
            <a:r>
              <a:rPr lang="en-US" sz="4000" dirty="0">
                <a:solidFill>
                  <a:srgbClr val="1B1B19"/>
                </a:solidFill>
                <a:latin typeface="Telegraf"/>
              </a:rPr>
              <a:t>IRB Review Levels</a:t>
            </a:r>
          </a:p>
        </p:txBody>
      </p:sp>
    </p:spTree>
    <p:extLst>
      <p:ext uri="{BB962C8B-B14F-4D97-AF65-F5344CB8AC3E}">
        <p14:creationId xmlns:p14="http://schemas.microsoft.com/office/powerpoint/2010/main" val="1229866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6121F"/>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9519604-465A-ECCC-112C-E628FD6DEDA2}"/>
              </a:ext>
            </a:extLst>
          </p:cNvPr>
          <p:cNvSpPr txBox="1"/>
          <p:nvPr/>
        </p:nvSpPr>
        <p:spPr>
          <a:xfrm>
            <a:off x="8641080" y="-54293"/>
            <a:ext cx="9646921" cy="10341293"/>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pSp>
        <p:nvGrpSpPr>
          <p:cNvPr id="2" name="Group 2"/>
          <p:cNvGrpSpPr/>
          <p:nvPr/>
        </p:nvGrpSpPr>
        <p:grpSpPr>
          <a:xfrm>
            <a:off x="9022080" y="720981"/>
            <a:ext cx="8573871" cy="9170267"/>
            <a:chOff x="-2107737" y="1499310"/>
            <a:chExt cx="11431830" cy="11098258"/>
          </a:xfrm>
        </p:grpSpPr>
        <p:sp>
          <p:nvSpPr>
            <p:cNvPr id="4" name="TextBox 4"/>
            <p:cNvSpPr txBox="1"/>
            <p:nvPr/>
          </p:nvSpPr>
          <p:spPr>
            <a:xfrm>
              <a:off x="-2107737" y="1499310"/>
              <a:ext cx="11431830" cy="11098258"/>
            </a:xfrm>
            <a:prstGeom prst="rect">
              <a:avLst/>
            </a:prstGeom>
          </p:spPr>
          <p:txBody>
            <a:bodyPr wrap="square" lIns="0" tIns="0" rIns="0" bIns="0" rtlCol="0" anchor="t">
              <a:spAutoFit/>
            </a:bodyPr>
            <a:lstStyle/>
            <a:p>
              <a:pPr marL="237490" lvl="1">
                <a:lnSpc>
                  <a:spcPts val="2860"/>
                </a:lnSpc>
                <a:spcAft>
                  <a:spcPts val="600"/>
                </a:spcAft>
              </a:pPr>
              <a:endParaRPr lang="en-US" sz="2400" dirty="0">
                <a:latin typeface="Telegraf" panose="020B0604020202020204" charset="0"/>
              </a:endParaRPr>
            </a:p>
            <a:p>
              <a:pPr marL="694690" lvl="1" indent="-457200">
                <a:lnSpc>
                  <a:spcPts val="2860"/>
                </a:lnSpc>
                <a:spcAft>
                  <a:spcPts val="600"/>
                </a:spcAft>
                <a:buFont typeface="Arial" panose="020B0604020202020204" pitchFamily="34" charset="0"/>
                <a:buChar char="•"/>
              </a:pPr>
              <a:r>
                <a:rPr lang="en-US" sz="2400" dirty="0">
                  <a:latin typeface="Telegraf" panose="020B0604020202020204" charset="0"/>
                </a:rPr>
                <a:t>Sample consent and recruitment forms are available on the SIUC IRB website (orc.siu.edu/human-subjects-research)</a:t>
              </a:r>
            </a:p>
            <a:p>
              <a:pPr marL="237490" lvl="1">
                <a:lnSpc>
                  <a:spcPts val="2860"/>
                </a:lnSpc>
                <a:spcAft>
                  <a:spcPts val="600"/>
                </a:spcAft>
              </a:pPr>
              <a:endParaRPr lang="en-US" sz="2400" dirty="0">
                <a:latin typeface="Telegraf" panose="020B0604020202020204" charset="0"/>
                <a:ea typeface="Calibri"/>
                <a:cs typeface="Calibri"/>
              </a:endParaRPr>
            </a:p>
            <a:p>
              <a:pPr marL="580390" lvl="1" indent="-342900">
                <a:lnSpc>
                  <a:spcPts val="2860"/>
                </a:lnSpc>
                <a:spcAft>
                  <a:spcPts val="600"/>
                </a:spcAft>
                <a:buFont typeface="Arial" panose="020B0604020202020204" pitchFamily="34" charset="0"/>
                <a:buChar char="•"/>
              </a:pPr>
              <a:r>
                <a:rPr lang="en-US" sz="2400" dirty="0">
                  <a:latin typeface="Telegraf" panose="020B0604020202020204" charset="0"/>
                </a:rPr>
                <a:t>Student PIs must have a faculty co-signer and “cc” this individual when emailing the IRB. </a:t>
              </a:r>
            </a:p>
            <a:p>
              <a:pPr marL="237490" lvl="1" algn="l">
                <a:lnSpc>
                  <a:spcPts val="2860"/>
                </a:lnSpc>
                <a:spcAft>
                  <a:spcPts val="600"/>
                </a:spcAft>
              </a:pPr>
              <a:endParaRPr lang="en-US" sz="2400" dirty="0">
                <a:latin typeface="Telegraf" panose="020B0604020202020204" charset="0"/>
              </a:endParaRPr>
            </a:p>
            <a:p>
              <a:pPr marL="580390" lvl="1" indent="-342900" algn="l">
                <a:lnSpc>
                  <a:spcPts val="2860"/>
                </a:lnSpc>
                <a:spcAft>
                  <a:spcPts val="600"/>
                </a:spcAft>
                <a:buFont typeface="Arial" panose="020B0604020202020204" pitchFamily="34" charset="0"/>
                <a:buChar char="•"/>
              </a:pPr>
              <a:r>
                <a:rPr lang="en-US" sz="2400" dirty="0">
                  <a:latin typeface="Telegraf" panose="020B0604020202020204" charset="0"/>
                </a:rPr>
                <a:t>PIs should consult with procurement and/or OSPA before using grant or state funds to purchase participant incentives.   </a:t>
              </a:r>
            </a:p>
            <a:p>
              <a:pPr marL="580390" lvl="1" indent="-342900" algn="l">
                <a:lnSpc>
                  <a:spcPts val="2860"/>
                </a:lnSpc>
                <a:spcAft>
                  <a:spcPts val="600"/>
                </a:spcAft>
                <a:buFont typeface="Arial" panose="020B0604020202020204" pitchFamily="34" charset="0"/>
                <a:buChar char="•"/>
              </a:pPr>
              <a:endParaRPr lang="en-US" sz="2400" dirty="0">
                <a:latin typeface="Telegraf" panose="020B0604020202020204" charset="0"/>
              </a:endParaRPr>
            </a:p>
            <a:p>
              <a:pPr marL="580390" lvl="1" indent="-342900">
                <a:lnSpc>
                  <a:spcPts val="2860"/>
                </a:lnSpc>
                <a:spcAft>
                  <a:spcPts val="600"/>
                </a:spcAft>
                <a:buFont typeface="Arial" panose="020B0604020202020204" pitchFamily="34" charset="0"/>
                <a:buChar char="•"/>
              </a:pPr>
              <a:r>
                <a:rPr lang="en-US" sz="2400" dirty="0">
                  <a:latin typeface="Telegraf" panose="020B0604020202020204" charset="0"/>
                </a:rPr>
                <a:t>Study modification requests should include a memo outlining the request and updated application materials. </a:t>
              </a:r>
            </a:p>
            <a:p>
              <a:pPr marL="580390" lvl="1" indent="-342900">
                <a:lnSpc>
                  <a:spcPts val="2860"/>
                </a:lnSpc>
                <a:spcAft>
                  <a:spcPts val="600"/>
                </a:spcAft>
                <a:buFont typeface="Arial" panose="020B0604020202020204" pitchFamily="34" charset="0"/>
                <a:buChar char="•"/>
              </a:pPr>
              <a:endParaRPr lang="en-US" sz="2400" dirty="0">
                <a:latin typeface="Telegraf" panose="020B0604020202020204" charset="0"/>
              </a:endParaRPr>
            </a:p>
            <a:p>
              <a:pPr marL="580390" lvl="1" indent="-342900">
                <a:lnSpc>
                  <a:spcPts val="2860"/>
                </a:lnSpc>
                <a:spcAft>
                  <a:spcPts val="600"/>
                </a:spcAft>
                <a:buFont typeface="Arial" panose="020B0604020202020204" pitchFamily="34" charset="0"/>
                <a:buChar char="•"/>
              </a:pPr>
              <a:r>
                <a:rPr lang="en-US" sz="2400" dirty="0">
                  <a:latin typeface="Telegraf" panose="020B0604020202020204" charset="0"/>
                </a:rPr>
                <a:t>PIs and key personnel must complete CITI training.</a:t>
              </a:r>
            </a:p>
            <a:p>
              <a:pPr marL="237490" lvl="1" algn="l">
                <a:lnSpc>
                  <a:spcPts val="2860"/>
                </a:lnSpc>
                <a:spcAft>
                  <a:spcPts val="600"/>
                </a:spcAft>
              </a:pPr>
              <a:endParaRPr lang="en-US" sz="2400" dirty="0">
                <a:latin typeface="Telegraf" panose="020B0604020202020204" charset="0"/>
              </a:endParaRPr>
            </a:p>
            <a:p>
              <a:pPr marL="580390" lvl="1" indent="-342900" algn="l">
                <a:lnSpc>
                  <a:spcPts val="2860"/>
                </a:lnSpc>
                <a:spcAft>
                  <a:spcPts val="600"/>
                </a:spcAft>
                <a:buFont typeface="Arial" panose="020B0604020202020204" pitchFamily="34" charset="0"/>
                <a:buChar char="•"/>
              </a:pPr>
              <a:r>
                <a:rPr lang="en-US" sz="2400" dirty="0">
                  <a:latin typeface="Telegraf" panose="020B0604020202020204" charset="0"/>
                </a:rPr>
                <a:t>Consult the IRB’s </a:t>
              </a:r>
              <a:r>
                <a:rPr lang="en-US" sz="2400" i="1" dirty="0">
                  <a:latin typeface="Telegraf" panose="020B0604020202020204" charset="0"/>
                </a:rPr>
                <a:t>Guidance for Class Projects </a:t>
              </a:r>
              <a:r>
                <a:rPr lang="en-US" sz="2400" dirty="0">
                  <a:latin typeface="Telegraf" panose="020B0604020202020204" charset="0"/>
                </a:rPr>
                <a:t>regarding projects designed solely to provide students with training about and experience with research methods. </a:t>
              </a:r>
            </a:p>
            <a:p>
              <a:pPr marL="237490" lvl="1" algn="l">
                <a:lnSpc>
                  <a:spcPts val="2860"/>
                </a:lnSpc>
                <a:spcAft>
                  <a:spcPts val="600"/>
                </a:spcAft>
              </a:pPr>
              <a:endParaRPr lang="en-US" sz="2400" dirty="0">
                <a:latin typeface="Telegraf" panose="020B0604020202020204" charset="0"/>
              </a:endParaRPr>
            </a:p>
            <a:p>
              <a:pPr marL="694690" lvl="2">
                <a:lnSpc>
                  <a:spcPts val="2860"/>
                </a:lnSpc>
                <a:spcAft>
                  <a:spcPts val="600"/>
                </a:spcAft>
              </a:pPr>
              <a:endParaRPr lang="en-US" sz="2400" dirty="0">
                <a:latin typeface="Telegraf" panose="020B0604020202020204" charset="0"/>
              </a:endParaRPr>
            </a:p>
          </p:txBody>
        </p:sp>
        <p:sp>
          <p:nvSpPr>
            <p:cNvPr id="5" name="AutoShape 5"/>
            <p:cNvSpPr/>
            <p:nvPr/>
          </p:nvSpPr>
          <p:spPr>
            <a:xfrm>
              <a:off x="0" y="1706806"/>
              <a:ext cx="9197093" cy="0"/>
            </a:xfrm>
            <a:prstGeom prst="line">
              <a:avLst/>
            </a:prstGeom>
            <a:ln w="12700" cap="flat">
              <a:solidFill>
                <a:srgbClr val="E15269"/>
              </a:solidFill>
              <a:prstDash val="solid"/>
              <a:headEnd type="none" w="sm" len="sm"/>
              <a:tailEnd type="none" w="sm" len="sm"/>
            </a:ln>
          </p:spPr>
          <p:txBody>
            <a:bodyPr/>
            <a:lstStyle/>
            <a:p>
              <a:endParaRPr lang="en-US"/>
            </a:p>
          </p:txBody>
        </p:sp>
      </p:grpSp>
      <p:sp>
        <p:nvSpPr>
          <p:cNvPr id="6" name="Freeform 6"/>
          <p:cNvSpPr/>
          <p:nvPr/>
        </p:nvSpPr>
        <p:spPr>
          <a:xfrm rot="-537795" flipH="1">
            <a:off x="98860" y="5455502"/>
            <a:ext cx="8848833" cy="11878257"/>
          </a:xfrm>
          <a:custGeom>
            <a:avLst/>
            <a:gdLst/>
            <a:ahLst/>
            <a:cxnLst/>
            <a:rect l="l" t="t" r="r" b="b"/>
            <a:pathLst>
              <a:path w="8848833" h="11878257">
                <a:moveTo>
                  <a:pt x="8848833" y="0"/>
                </a:moveTo>
                <a:lnTo>
                  <a:pt x="0" y="0"/>
                </a:lnTo>
                <a:lnTo>
                  <a:pt x="0" y="11878256"/>
                </a:lnTo>
                <a:lnTo>
                  <a:pt x="8848833" y="11878256"/>
                </a:lnTo>
                <a:lnTo>
                  <a:pt x="884883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p:cNvSpPr txBox="1"/>
          <p:nvPr/>
        </p:nvSpPr>
        <p:spPr>
          <a:xfrm>
            <a:off x="1028700" y="2817349"/>
            <a:ext cx="8115300" cy="2898870"/>
          </a:xfrm>
          <a:prstGeom prst="rect">
            <a:avLst/>
          </a:prstGeom>
        </p:spPr>
        <p:txBody>
          <a:bodyPr lIns="0" tIns="0" rIns="0" bIns="0" rtlCol="0" anchor="t">
            <a:spAutoFit/>
          </a:bodyPr>
          <a:lstStyle/>
          <a:p>
            <a:pPr marL="0" lvl="0" indent="0" algn="l">
              <a:lnSpc>
                <a:spcPts val="7500"/>
              </a:lnSpc>
            </a:pPr>
            <a:r>
              <a:rPr lang="en-US" sz="7500" dirty="0">
                <a:solidFill>
                  <a:srgbClr val="F4F4F4"/>
                </a:solidFill>
                <a:latin typeface="Telegraf"/>
              </a:rPr>
              <a:t>Additional </a:t>
            </a:r>
          </a:p>
          <a:p>
            <a:pPr marL="0" lvl="0" indent="0" algn="l">
              <a:lnSpc>
                <a:spcPts val="7500"/>
              </a:lnSpc>
            </a:pPr>
            <a:r>
              <a:rPr lang="en-US" sz="7500" dirty="0">
                <a:solidFill>
                  <a:srgbClr val="F4F4F4"/>
                </a:solidFill>
                <a:latin typeface="Telegraf"/>
              </a:rPr>
              <a:t>IRB </a:t>
            </a:r>
          </a:p>
          <a:p>
            <a:pPr marL="0" lvl="0" indent="0" algn="l">
              <a:lnSpc>
                <a:spcPts val="7500"/>
              </a:lnSpc>
            </a:pPr>
            <a:r>
              <a:rPr lang="en-US" sz="7500" dirty="0">
                <a:solidFill>
                  <a:srgbClr val="F4F4F4"/>
                </a:solidFill>
                <a:latin typeface="Telegraf"/>
              </a:rPr>
              <a:t>Information</a:t>
            </a:r>
          </a:p>
        </p:txBody>
      </p:sp>
    </p:spTree>
    <p:extLst>
      <p:ext uri="{BB962C8B-B14F-4D97-AF65-F5344CB8AC3E}">
        <p14:creationId xmlns:p14="http://schemas.microsoft.com/office/powerpoint/2010/main" val="12557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76816F4-A35C-227D-8BD1-4E830D3D597B}"/>
              </a:ext>
            </a:extLst>
          </p:cNvPr>
          <p:cNvSpPr txBox="1"/>
          <p:nvPr/>
        </p:nvSpPr>
        <p:spPr>
          <a:xfrm>
            <a:off x="1361775" y="8198316"/>
            <a:ext cx="15887700" cy="1036469"/>
          </a:xfrm>
          <a:prstGeom prst="rect">
            <a:avLst/>
          </a:prstGeom>
        </p:spPr>
        <p:txBody>
          <a:bodyPr vert="horz" lIns="91440" tIns="45720" rIns="91440" bIns="45720" rtlCol="0">
            <a:noAutofit/>
          </a:bodyPr>
          <a:lstStyle/>
          <a:p>
            <a:pPr marL="57150" algn="ctr">
              <a:lnSpc>
                <a:spcPct val="90000"/>
              </a:lnSpc>
              <a:spcAft>
                <a:spcPts val="600"/>
              </a:spcAft>
            </a:pPr>
            <a:r>
              <a:rPr lang="en-US" sz="2800" dirty="0">
                <a:effectLst/>
                <a:latin typeface="Telegraf" panose="020B0604020202020204" charset="0"/>
              </a:rPr>
              <a:t>SIUC’ s IACUC is responsible for the oversight and assessment of all vertebrate animals and cephalopods used in research, testing, and teaching on the SIUC campus. </a:t>
            </a:r>
          </a:p>
        </p:txBody>
      </p:sp>
      <p:sp>
        <p:nvSpPr>
          <p:cNvPr id="2" name="TextBox 1">
            <a:extLst>
              <a:ext uri="{FF2B5EF4-FFF2-40B4-BE49-F238E27FC236}">
                <a16:creationId xmlns:a16="http://schemas.microsoft.com/office/drawing/2014/main" id="{21A3D09D-5F82-4313-7C79-E4CD6B0CE5EC}"/>
              </a:ext>
            </a:extLst>
          </p:cNvPr>
          <p:cNvSpPr txBox="1"/>
          <p:nvPr/>
        </p:nvSpPr>
        <p:spPr>
          <a:xfrm>
            <a:off x="6789421" y="9311039"/>
            <a:ext cx="4129087" cy="954107"/>
          </a:xfrm>
          <a:prstGeom prst="rect">
            <a:avLst/>
          </a:prstGeom>
          <a:noFill/>
        </p:spPr>
        <p:txBody>
          <a:bodyPr wrap="square" rtlCol="0">
            <a:spAutoFit/>
          </a:bodyPr>
          <a:lstStyle/>
          <a:p>
            <a:r>
              <a:rPr lang="en-US" sz="2800" dirty="0">
                <a:latin typeface="Telegraf" panose="020B0604020202020204" charset="0"/>
              </a:rPr>
              <a:t>orc.siu.edu/animal-care 		</a:t>
            </a:r>
          </a:p>
        </p:txBody>
      </p:sp>
      <p:pic>
        <p:nvPicPr>
          <p:cNvPr id="4" name="Picture 3" descr="A screenshot of a computer&#10;&#10;Description automatically generated">
            <a:extLst>
              <a:ext uri="{FF2B5EF4-FFF2-40B4-BE49-F238E27FC236}">
                <a16:creationId xmlns:a16="http://schemas.microsoft.com/office/drawing/2014/main" id="{69593A79-02C2-54FE-EAF8-A3E37D8663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670560"/>
            <a:ext cx="15133319" cy="7283207"/>
          </a:xfrm>
          <a:prstGeom prst="rect">
            <a:avLst/>
          </a:prstGeom>
        </p:spPr>
      </p:pic>
    </p:spTree>
    <p:extLst>
      <p:ext uri="{BB962C8B-B14F-4D97-AF65-F5344CB8AC3E}">
        <p14:creationId xmlns:p14="http://schemas.microsoft.com/office/powerpoint/2010/main" val="1473028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s">
  <a:themeElements>
    <a:clrScheme name="SIU Brand">
      <a:dk1>
        <a:srgbClr val="000000"/>
      </a:dk1>
      <a:lt1>
        <a:srgbClr val="FFFFFF"/>
      </a:lt1>
      <a:dk2>
        <a:srgbClr val="630D0D"/>
      </a:dk2>
      <a:lt2>
        <a:srgbClr val="DAD6CB"/>
      </a:lt2>
      <a:accent1>
        <a:srgbClr val="630D0D"/>
      </a:accent1>
      <a:accent2>
        <a:srgbClr val="FAA719"/>
      </a:accent2>
      <a:accent3>
        <a:srgbClr val="333333"/>
      </a:accent3>
      <a:accent4>
        <a:srgbClr val="256181"/>
      </a:accent4>
      <a:accent5>
        <a:srgbClr val="676767"/>
      </a:accent5>
      <a:accent6>
        <a:srgbClr val="F3F2EE"/>
      </a:accent6>
      <a:hlink>
        <a:srgbClr val="720E32"/>
      </a:hlink>
      <a:folHlink>
        <a:srgbClr val="676767"/>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Research Methods Lesson Infographics by Slidesgo">
  <a:themeElements>
    <a:clrScheme name="Simple Light">
      <a:dk1>
        <a:srgbClr val="47666D"/>
      </a:dk1>
      <a:lt1>
        <a:srgbClr val="FEEADA"/>
      </a:lt1>
      <a:dk2>
        <a:srgbClr val="88B29A"/>
      </a:dk2>
      <a:lt2>
        <a:srgbClr val="E49D36"/>
      </a:lt2>
      <a:accent1>
        <a:srgbClr val="FEEADA"/>
      </a:accent1>
      <a:accent2>
        <a:srgbClr val="47666D"/>
      </a:accent2>
      <a:accent3>
        <a:srgbClr val="88B29A"/>
      </a:accent3>
      <a:accent4>
        <a:srgbClr val="E49D36"/>
      </a:accent4>
      <a:accent5>
        <a:srgbClr val="E6BA6D"/>
      </a:accent5>
      <a:accent6>
        <a:srgbClr val="E75F6B"/>
      </a:accent6>
      <a:hlink>
        <a:srgbClr val="4766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efbbbc79-5e0e-489c-832b-1dece108333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1F4D71A8F1C0458FC7E0CBBC8CBAAC" ma:contentTypeVersion="17" ma:contentTypeDescription="Create a new document." ma:contentTypeScope="" ma:versionID="ca08fc890201e39679e15643334ed5c2">
  <xsd:schema xmlns:xsd="http://www.w3.org/2001/XMLSchema" xmlns:xs="http://www.w3.org/2001/XMLSchema" xmlns:p="http://schemas.microsoft.com/office/2006/metadata/properties" xmlns:ns3="4d11c7c0-d66b-4562-9c45-bdc2600c0c1d" xmlns:ns4="efbbbc79-5e0e-489c-832b-1dece1083338" targetNamespace="http://schemas.microsoft.com/office/2006/metadata/properties" ma:root="true" ma:fieldsID="bdd93a3252812087541e4cba386bb0ea" ns3:_="" ns4:_="">
    <xsd:import namespace="4d11c7c0-d66b-4562-9c45-bdc2600c0c1d"/>
    <xsd:import namespace="efbbbc79-5e0e-489c-832b-1dece108333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11c7c0-d66b-4562-9c45-bdc2600c0c1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bbbc79-5e0e-489c-832b-1dece108333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descriptio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89484D-AE76-426B-AEF5-375C07B1EB59}">
  <ds:schemaRefs>
    <ds:schemaRef ds:uri="http://schemas.microsoft.com/sharepoint/v3/contenttype/forms"/>
  </ds:schemaRefs>
</ds:datastoreItem>
</file>

<file path=customXml/itemProps2.xml><?xml version="1.0" encoding="utf-8"?>
<ds:datastoreItem xmlns:ds="http://schemas.openxmlformats.org/officeDocument/2006/customXml" ds:itemID="{DE56F860-F794-454A-9036-C56B67C35378}">
  <ds:schemaRefs>
    <ds:schemaRef ds:uri="http://schemas.microsoft.com/office/2006/documentManagement/types"/>
    <ds:schemaRef ds:uri="http://purl.org/dc/dcmitype/"/>
    <ds:schemaRef ds:uri="http://schemas.microsoft.com/office/2006/metadata/properties"/>
    <ds:schemaRef ds:uri="http://www.w3.org/XML/1998/namespace"/>
    <ds:schemaRef ds:uri="http://schemas.microsoft.com/office/infopath/2007/PartnerControls"/>
    <ds:schemaRef ds:uri="http://purl.org/dc/elements/1.1/"/>
    <ds:schemaRef ds:uri="4d11c7c0-d66b-4562-9c45-bdc2600c0c1d"/>
    <ds:schemaRef ds:uri="efbbbc79-5e0e-489c-832b-1dece1083338"/>
    <ds:schemaRef ds:uri="http://purl.org/dc/terms/"/>
    <ds:schemaRef ds:uri="http://schemas.openxmlformats.org/package/2006/metadata/core-properties"/>
  </ds:schemaRefs>
</ds:datastoreItem>
</file>

<file path=customXml/itemProps3.xml><?xml version="1.0" encoding="utf-8"?>
<ds:datastoreItem xmlns:ds="http://schemas.openxmlformats.org/officeDocument/2006/customXml" ds:itemID="{50701135-C1F9-4FB7-AA54-910D5CA47D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11c7c0-d66b-4562-9c45-bdc2600c0c1d"/>
    <ds:schemaRef ds:uri="efbbbc79-5e0e-489c-832b-1dece10833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57a98e7-744d-43f9-bc91-08de1ff3710d}" enabled="0" method="" siteId="{d57a98e7-744d-43f9-bc91-08de1ff3710d}" removed="1"/>
</clbl:labelList>
</file>

<file path=docProps/app.xml><?xml version="1.0" encoding="utf-8"?>
<Properties xmlns="http://schemas.openxmlformats.org/officeDocument/2006/extended-properties" xmlns:vt="http://schemas.openxmlformats.org/officeDocument/2006/docPropsVTypes">
  <TotalTime>1092</TotalTime>
  <Words>896</Words>
  <Application>Microsoft Office PowerPoint</Application>
  <PresentationFormat>Custom</PresentationFormat>
  <Paragraphs>191</Paragraphs>
  <Slides>16</Slides>
  <Notes>10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vt:i4>
      </vt:variant>
    </vt:vector>
  </HeadingPairs>
  <TitlesOfParts>
    <vt:vector size="27" baseType="lpstr">
      <vt:lpstr>Corbel</vt:lpstr>
      <vt:lpstr>Montserrat Black</vt:lpstr>
      <vt:lpstr>Arial</vt:lpstr>
      <vt:lpstr>Nunito Light</vt:lpstr>
      <vt:lpstr>Calibri</vt:lpstr>
      <vt:lpstr>Telegraf</vt:lpstr>
      <vt:lpstr>Telegraf Bold</vt:lpstr>
      <vt:lpstr>Nunito SemiBold</vt:lpstr>
      <vt:lpstr>Office Theme</vt:lpstr>
      <vt:lpstr>Basis</vt:lpstr>
      <vt:lpstr>Research Methods Lesson Infographics by Slidesgo</vt:lpstr>
      <vt:lpstr>PowerPoint Presentation</vt:lpstr>
      <vt:lpstr>PowerPoint Presentation</vt:lpstr>
      <vt:lpstr>PowerPoint Presentation</vt:lpstr>
      <vt:lpstr>PowerPoint Presentation</vt:lpstr>
      <vt:lpstr>PowerPoint Presentation</vt:lpstr>
      <vt:lpstr>Institutional Review Board (IRB)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Responsible and Ethical Conduct of Research</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 Red Bright Red White Modular Abstract College Thesis Education Presentation</dc:title>
  <dc:creator>Sarah Kroenlein</dc:creator>
  <cp:lastModifiedBy>Lindenberg, Jacquelyn S</cp:lastModifiedBy>
  <cp:revision>14</cp:revision>
  <dcterms:created xsi:type="dcterms:W3CDTF">2006-08-16T00:00:00Z</dcterms:created>
  <dcterms:modified xsi:type="dcterms:W3CDTF">2024-09-03T18:22:49Z</dcterms:modified>
  <dc:identifier>DAFlX4lwbi0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0x010100151F4D71A8F1C0458FC7E0CBBC8CBAAC</vt:lpwstr>
  </property>
</Properties>
</file>