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90" r:id="rId2"/>
    <p:sldMasterId id="2147483720" r:id="rId3"/>
    <p:sldMasterId id="2147483660" r:id="rId4"/>
    <p:sldMasterId id="2147483700" r:id="rId5"/>
    <p:sldMasterId id="2147483730" r:id="rId6"/>
    <p:sldMasterId id="2147483650" r:id="rId7"/>
    <p:sldMasterId id="2147483680" r:id="rId8"/>
    <p:sldMasterId id="2147483710" r:id="rId9"/>
  </p:sldMasterIdLst>
  <p:notesMasterIdLst>
    <p:notesMasterId r:id="rId30"/>
  </p:notesMasterIdLst>
  <p:handoutMasterIdLst>
    <p:handoutMasterId r:id="rId31"/>
  </p:handoutMasterIdLst>
  <p:sldIdLst>
    <p:sldId id="256" r:id="rId10"/>
    <p:sldId id="258" r:id="rId11"/>
    <p:sldId id="259" r:id="rId12"/>
    <p:sldId id="261" r:id="rId13"/>
    <p:sldId id="267" r:id="rId14"/>
    <p:sldId id="271" r:id="rId15"/>
    <p:sldId id="272" r:id="rId16"/>
    <p:sldId id="268" r:id="rId17"/>
    <p:sldId id="274" r:id="rId18"/>
    <p:sldId id="260" r:id="rId19"/>
    <p:sldId id="263" r:id="rId20"/>
    <p:sldId id="262" r:id="rId21"/>
    <p:sldId id="275" r:id="rId22"/>
    <p:sldId id="276" r:id="rId23"/>
    <p:sldId id="277" r:id="rId24"/>
    <p:sldId id="278" r:id="rId25"/>
    <p:sldId id="279" r:id="rId26"/>
    <p:sldId id="280" r:id="rId27"/>
    <p:sldId id="264" r:id="rId28"/>
    <p:sldId id="265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9"/>
    <p:restoredTop sz="73002" autoAdjust="0"/>
  </p:normalViewPr>
  <p:slideViewPr>
    <p:cSldViewPr showGuides="1">
      <p:cViewPr varScale="1">
        <p:scale>
          <a:sx n="50" d="100"/>
          <a:sy n="50" d="100"/>
        </p:scale>
        <p:origin x="1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71" d="100"/>
          <a:sy n="171" d="100"/>
        </p:scale>
        <p:origin x="6552" y="176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42A7F4-DCE4-FF44-C00C-2BA1534947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81B31-23B3-EDEC-91CB-5A0E4DA25A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227317-E66C-7348-A22E-ED57EB59A2C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7E651-743A-7CEC-47FB-412E683EA0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4A599-1B34-BBB1-A4E6-71CC28D2E6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0D8BE5-A7AA-AD41-9BAE-EEB88E81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90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37379D-1FCB-FD42-89F4-076C6B3C0FAA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A24F7D-CBAE-374F-8BC9-91B1F565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8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7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0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9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6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47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2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6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69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5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8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8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9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2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237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37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5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01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02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77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33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9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1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825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46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353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585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14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318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328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887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58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13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5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3647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044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64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350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33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27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825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782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04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988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65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8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831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881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828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3262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339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466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969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3375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089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879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20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413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300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5999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062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892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818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875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700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524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74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19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275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519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933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436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495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8331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66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632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785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581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67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68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42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486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621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165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706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473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581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064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944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7281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995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65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42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83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04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90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>
              <a:lumMod val="75000"/>
            </a:schemeClr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9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2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1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>
              <a:lumMod val="75000"/>
            </a:schemeClr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0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6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>
              <a:lumMod val="75000"/>
            </a:schemeClr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spa.siu.edu/ospa-reports.php#reports" TargetMode="External"/><Relationship Id="rId3" Type="http://schemas.openxmlformats.org/officeDocument/2006/relationships/hyperlink" Target="https://ospa.siu.edu/" TargetMode="External"/><Relationship Id="rId7" Type="http://schemas.openxmlformats.org/officeDocument/2006/relationships/hyperlink" Target="https://ospa.siu.edu/resources/guidelines-procedures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pa.siu.edu/resources/policies.php" TargetMode="External"/><Relationship Id="rId5" Type="http://schemas.openxmlformats.org/officeDocument/2006/relationships/hyperlink" Target="https://ospa.siu.edu/forms.php" TargetMode="External"/><Relationship Id="rId10" Type="http://schemas.openxmlformats.org/officeDocument/2006/relationships/hyperlink" Target="https://ospa.siu.edu/about-ospa/our-team.php" TargetMode="External"/><Relationship Id="rId4" Type="http://schemas.openxmlformats.org/officeDocument/2006/relationships/hyperlink" Target="https://ospa.siu.edu/apply/institutional-information.php" TargetMode="External"/><Relationship Id="rId9" Type="http://schemas.openxmlformats.org/officeDocument/2006/relationships/hyperlink" Target="https://ospa.siu.edu/apply/faculty-quick-start-guide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spa@siu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55h61U10-UO8kQjeH_NxDag9aq2XvcFGiOzauixz01RUNzJISFlITlNCWDBRTlQyNUdXNUJVRUFNUi4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powerapps.com/play/e/default-d57a98e7-744d-43f9-bc91-08de1ff3710d/a/b8fb9322-9f49-4b76-9484-9a269ebb3641?tenantId=d57a98e7-744d-43f9-bc91-08de1ff3710d&amp;sourcetime=174498591888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spa.siu.edu/post-award/award-overview-process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ospa.siu.edu/grantassigne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ED44A0-F826-3737-3E9D-30D599898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9144000" cy="685800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latin typeface="Avenir Next LT Pro Demi" panose="020B0504020202020204" pitchFamily="34" charset="77"/>
              </a:rPr>
              <a:t>Ready, Set, Fund!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7474E8-BB6B-A291-64BD-05E5F6B4D0FE}"/>
              </a:ext>
            </a:extLst>
          </p:cNvPr>
          <p:cNvSpPr txBox="1">
            <a:spLocks/>
          </p:cNvSpPr>
          <p:nvPr/>
        </p:nvSpPr>
        <p:spPr>
          <a:xfrm>
            <a:off x="1524000" y="5639889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venir Next LT Pro Light" panose="020B0504020202020204" pitchFamily="34" charset="77"/>
              </a:rPr>
              <a:t>OSPA – New Faculty Orientation</a:t>
            </a:r>
          </a:p>
        </p:txBody>
      </p:sp>
      <p:pic>
        <p:nvPicPr>
          <p:cNvPr id="5" name="Picture 4" descr="A logo with a dog head and a letter s&#10;&#10;AI-generated content may be incorrect.">
            <a:extLst>
              <a:ext uri="{FF2B5EF4-FFF2-40B4-BE49-F238E27FC236}">
                <a16:creationId xmlns:a16="http://schemas.microsoft.com/office/drawing/2014/main" id="{7339CD42-5A39-9EA6-F208-08CD2573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33" y="1143000"/>
            <a:ext cx="908933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B205-009C-6FC9-8D66-216B613B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C3DB-DA93-C593-19C0-0F9C0DB7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OSPA Website - </a:t>
            </a:r>
            <a:r>
              <a:rPr lang="en-US" dirty="0">
                <a:hlinkClick r:id="rId3"/>
              </a:rPr>
              <a:t>https://ospa.siu.edu/</a:t>
            </a:r>
            <a:endParaRPr lang="en-US" dirty="0"/>
          </a:p>
          <a:p>
            <a:r>
              <a:rPr lang="en-US" dirty="0"/>
              <a:t>Institutional Information - </a:t>
            </a:r>
            <a:r>
              <a:rPr lang="en-US" dirty="0">
                <a:hlinkClick r:id="rId4"/>
              </a:rPr>
              <a:t>https://ospa.siu.edu/apply/institutional-information.php</a:t>
            </a:r>
            <a:endParaRPr lang="en-US" dirty="0"/>
          </a:p>
          <a:p>
            <a:r>
              <a:rPr lang="en-US" dirty="0"/>
              <a:t>Required Forms - </a:t>
            </a:r>
            <a:r>
              <a:rPr lang="en-US" dirty="0">
                <a:hlinkClick r:id="rId5"/>
              </a:rPr>
              <a:t>https://ospa.siu.edu/forms.php</a:t>
            </a:r>
            <a:endParaRPr lang="en-US" dirty="0"/>
          </a:p>
          <a:p>
            <a:r>
              <a:rPr lang="en-US" dirty="0"/>
              <a:t>Policies and compliance information</a:t>
            </a:r>
          </a:p>
          <a:p>
            <a:pPr lvl="1"/>
            <a:r>
              <a:rPr lang="en-US" dirty="0"/>
              <a:t>University Policies Affecting Research - </a:t>
            </a:r>
            <a:r>
              <a:rPr lang="en-US" dirty="0">
                <a:hlinkClick r:id="rId6"/>
              </a:rPr>
              <a:t>https://ospa.siu.edu/resources/policies.php</a:t>
            </a:r>
            <a:endParaRPr lang="en-US" dirty="0"/>
          </a:p>
          <a:p>
            <a:pPr lvl="1"/>
            <a:r>
              <a:rPr lang="en-US" dirty="0"/>
              <a:t>OSPA Guidelines and Procedures- </a:t>
            </a:r>
            <a:r>
              <a:rPr lang="en-US" dirty="0">
                <a:hlinkClick r:id="rId7"/>
              </a:rPr>
              <a:t>https://ospa.siu.edu/resources/guidelines-procedures.php</a:t>
            </a:r>
            <a:endParaRPr lang="en-US" dirty="0"/>
          </a:p>
          <a:p>
            <a:r>
              <a:rPr lang="en-US" dirty="0">
                <a:hlinkClick r:id="rId8"/>
              </a:rPr>
              <a:t>Proposal and Award Reports</a:t>
            </a:r>
            <a:endParaRPr lang="en-US" dirty="0"/>
          </a:p>
          <a:p>
            <a:r>
              <a:rPr lang="en-US" dirty="0">
                <a:hlinkClick r:id="rId9"/>
              </a:rPr>
              <a:t>New Faculty Quick-Start Guide</a:t>
            </a:r>
            <a:endParaRPr lang="en-US" dirty="0"/>
          </a:p>
          <a:p>
            <a:r>
              <a:rPr lang="en-US" dirty="0"/>
              <a:t>Contact Directory - </a:t>
            </a:r>
            <a:r>
              <a:rPr lang="en-US" dirty="0">
                <a:hlinkClick r:id="rId10"/>
              </a:rPr>
              <a:t>https://ospa.siu.edu/about-ospa/our-team.php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DB8D-C8F4-18B1-91FC-D2F2E092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Kuali Research – 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4B09-2E4F-492B-3354-47D7A1E1F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Cloud-based system for Proposal Preparation and Approvals</a:t>
            </a:r>
          </a:p>
          <a:p>
            <a:r>
              <a:rPr lang="en-US" dirty="0"/>
              <a:t>Track pending and awarded projects</a:t>
            </a:r>
          </a:p>
          <a:p>
            <a:r>
              <a:rPr lang="en-US" dirty="0"/>
              <a:t>Current and Pending Support Reports</a:t>
            </a:r>
          </a:p>
        </p:txBody>
      </p:sp>
      <p:pic>
        <p:nvPicPr>
          <p:cNvPr id="6" name="Picture Placeholder 5" descr="A green and grey logo&#10;&#10;AI-generated content may be incorrect.">
            <a:extLst>
              <a:ext uri="{FF2B5EF4-FFF2-40B4-BE49-F238E27FC236}">
                <a16:creationId xmlns:a16="http://schemas.microsoft.com/office/drawing/2014/main" id="{2C299F46-FF46-2F0A-6C16-EF14DD54B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0892" y="3428999"/>
            <a:ext cx="5162908" cy="1148747"/>
          </a:xfrm>
          <a:noFill/>
        </p:spPr>
      </p:pic>
    </p:spTree>
    <p:extLst>
      <p:ext uri="{BB962C8B-B14F-4D97-AF65-F5344CB8AC3E}">
        <p14:creationId xmlns:p14="http://schemas.microsoft.com/office/powerpoint/2010/main" val="282435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F3E1-CB02-D299-3D00-3205815E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– RP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F83F-16C7-A77D-85A4-8E6590AF9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/>
            <a:r>
              <a:rPr lang="en-US" sz="2800" dirty="0"/>
              <a:t>What is it?</a:t>
            </a:r>
          </a:p>
          <a:p>
            <a:pPr marL="1257300" lvl="2" indent="-342900"/>
            <a:r>
              <a:rPr lang="en-US" sz="2400" dirty="0">
                <a:cs typeface="Calibri"/>
              </a:rPr>
              <a:t>Subscription service provided by OVCR to all SIUC faculty, staff, and students</a:t>
            </a:r>
          </a:p>
          <a:p>
            <a:pPr marL="1257300" lvl="2" indent="-342900"/>
            <a:r>
              <a:rPr lang="en-US" sz="2400" dirty="0">
                <a:cs typeface="Calibri"/>
              </a:rPr>
              <a:t>Database of assistance opportunities and potential collaborators</a:t>
            </a:r>
          </a:p>
          <a:p>
            <a:pPr marL="800100" lvl="1" indent="-342900"/>
            <a:r>
              <a:rPr lang="en-US" sz="2800" dirty="0"/>
              <a:t>Set up your account</a:t>
            </a:r>
            <a:endParaRPr lang="en-US" sz="2800" dirty="0">
              <a:cs typeface="Calibri"/>
            </a:endParaRPr>
          </a:p>
          <a:p>
            <a:pPr marL="800100" lvl="1" indent="-342900"/>
            <a:r>
              <a:rPr lang="en-US" sz="2800" dirty="0"/>
              <a:t>Claim/create your profile</a:t>
            </a:r>
          </a:p>
          <a:p>
            <a:pPr marL="800100" lvl="1" indent="-342900"/>
            <a:r>
              <a:rPr lang="en-US" sz="2800" dirty="0">
                <a:cs typeface="Calibri"/>
              </a:rPr>
              <a:t>Tips/tricks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logo for a company&#10;&#10;AI-generated content may be incorrect.">
            <a:extLst>
              <a:ext uri="{FF2B5EF4-FFF2-40B4-BE49-F238E27FC236}">
                <a16:creationId xmlns:a16="http://schemas.microsoft.com/office/drawing/2014/main" id="{ED90CFF0-FCDC-308B-DF9D-4EE167D4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4343400"/>
            <a:ext cx="4377886" cy="11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5BA57-A4E7-AB39-C977-BF3D883C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Your Account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942B2B-5786-47A9-4105-48E065A33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8898" y="1561748"/>
            <a:ext cx="5480779" cy="372497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C6B43-C348-D741-3241-3592A4A85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Logged in on your computer, go to ospa.siu.edu &gt; Click on the PIVOT quicklink on the right &gt; and click on the pivot.proquest.com link.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E14AD7-058F-4EF3-44D8-C660A9382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3028950"/>
            <a:ext cx="2736776" cy="27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9E5625-C782-20B0-1A58-D50A2115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Setting Up Your Account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E6D8EC-415B-1429-E5C2-27E1F33A79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234" r="13662" b="-2"/>
          <a:stretch/>
        </p:blipFill>
        <p:spPr>
          <a:xfrm>
            <a:off x="5183188" y="987425"/>
            <a:ext cx="6172200" cy="4873625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5D03784-0040-A06A-52EA-0DA188FC3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r>
              <a:rPr lang="en-US" dirty="0"/>
              <a:t>Select Southern Illinois University Carbondale from the Institution dropdown menu.</a:t>
            </a:r>
          </a:p>
        </p:txBody>
      </p:sp>
    </p:spTree>
    <p:extLst>
      <p:ext uri="{BB962C8B-B14F-4D97-AF65-F5344CB8AC3E}">
        <p14:creationId xmlns:p14="http://schemas.microsoft.com/office/powerpoint/2010/main" val="382292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85A91E-3967-80BA-0D7B-7FB640A5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Your Account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9FC63-74D1-30AA-65B8-CA33049A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creating your account: enter your name and institution email, check the box and click Get Started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6C05F-E650-CC4F-BBF0-B89B14BF7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31" y="2634880"/>
            <a:ext cx="5377138" cy="3542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31D6B-BC13-E0C5-1BE3-65573E6AE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188" y="3600450"/>
            <a:ext cx="725487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47A9A4-91A1-1FEE-E7C0-E00D8FA6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Claiming or Creating Your Profile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68BF060-A2CC-8C95-47EA-75ED8A68A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b="0" dirty="0"/>
              <a:t>If none of the matches is actually you, click on Create your Profile: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343C07-7EEC-9EA8-E059-522E260D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b="0" dirty="0"/>
              <a:t>There may already be a matching profile – view to claim a profile.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E47913-FF45-3F49-B32D-03C9C00E33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595988"/>
            <a:ext cx="5157787" cy="350276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AC0150-9966-D08B-CC9F-DDEA3085A9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615904"/>
            <a:ext cx="5183188" cy="3462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93A36-B48A-84E9-E7D4-E110090FB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80" y="3831052"/>
            <a:ext cx="646232" cy="27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D31132-E7F6-9662-30B6-0808F1D46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361" y="4231534"/>
            <a:ext cx="762066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7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D70EDB-5CB7-3AF9-77E7-A9F932FB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Claiming or Creating Your Profile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001DE79-A978-C2E1-FBBE-BAB14F6DF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500" y="1543050"/>
            <a:ext cx="9944100" cy="44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3FB325-965C-4873-C388-E31D748B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Claiming or Creating Your Profile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807501-B178-D260-A674-094F59281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8303" y="1690688"/>
            <a:ext cx="7035394" cy="3785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ABEB8-9832-E733-C23F-0AD7167C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834786"/>
            <a:ext cx="121320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F1C9-143C-21D9-B4F6-CF9C3AEF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to Reach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E674-F5DA-C6B5-62CF-455F0FCF3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ospa@siu.edu</a:t>
            </a:r>
            <a:endParaRPr lang="en-US" dirty="0"/>
          </a:p>
          <a:p>
            <a:r>
              <a:rPr lang="en-US" dirty="0"/>
              <a:t>Phone: 618-453-4540</a:t>
            </a:r>
          </a:p>
          <a:p>
            <a:r>
              <a:rPr lang="en-US" dirty="0"/>
              <a:t>Office: Woody Hall, 3</a:t>
            </a:r>
            <a:r>
              <a:rPr lang="en-US" baseline="30000" dirty="0"/>
              <a:t>rd</a:t>
            </a:r>
            <a:r>
              <a:rPr lang="en-US" dirty="0"/>
              <a:t> Floor</a:t>
            </a:r>
          </a:p>
          <a:p>
            <a:r>
              <a:rPr lang="en-US" dirty="0"/>
              <a:t>We’re here to help – reach out anytime!</a:t>
            </a:r>
          </a:p>
        </p:txBody>
      </p:sp>
      <p:pic>
        <p:nvPicPr>
          <p:cNvPr id="6" name="Picture Placeholder 5" descr="A cartoon of a child with her hands up">
            <a:extLst>
              <a:ext uri="{FF2B5EF4-FFF2-40B4-BE49-F238E27FC236}">
                <a16:creationId xmlns:a16="http://schemas.microsoft.com/office/drawing/2014/main" id="{28E51BDF-FB80-2403-E29F-B42A7959C7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b="3752"/>
          <a:stretch>
            <a:fillRect/>
          </a:stretch>
        </p:blipFill>
        <p:spPr>
          <a:xfrm>
            <a:off x="6172200" y="1825625"/>
            <a:ext cx="5181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57391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A4FB-C796-41A8-9D4D-2E8A2418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Who We Are</a:t>
            </a:r>
          </a:p>
        </p:txBody>
      </p:sp>
      <p:pic>
        <p:nvPicPr>
          <p:cNvPr id="5" name="Content Placeholder 4" descr="A diagram of a project">
            <a:extLst>
              <a:ext uri="{FF2B5EF4-FFF2-40B4-BE49-F238E27FC236}">
                <a16:creationId xmlns:a16="http://schemas.microsoft.com/office/drawing/2014/main" id="{23CAF5D3-C9E8-BC8A-16ED-5837CE782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2484" y="628651"/>
            <a:ext cx="5945909" cy="523240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FC1EC-378C-E58C-3537-FAAD82343AD5}"/>
              </a:ext>
            </a:extLst>
          </p:cNvPr>
          <p:cNvSpPr>
            <a:spLocks noGrp="1"/>
          </p:cNvSpPr>
          <p:nvPr>
            <p:ph type="body" sz="half" idx="2"/>
            <p:extLst>
              <p:ext uri="{E7BDC344-281C-4309-B0C6-D0EE65EED2A8}">
                <p202:designPr xmlns:p202="http://schemas.microsoft.com/office/powerpoint/2020/02/main">
                  <p202:designTagLst/>
                </p202:designPr>
              </p:ext>
            </p:extLst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Office of Sponsored Projects Administration (OSPA)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We help faculty navigate externally sponsored projects (e.g. grants and contracts)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Your partners in research success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911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D19B-2098-A02D-71DE-192AF2AE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1CC54-A883-4D98-BF9E-E11FAF386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07759DBB-427B-7352-DC11-3001D7FFA1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34" b="25973"/>
          <a:stretch>
            <a:fillRect/>
          </a:stretch>
        </p:blipFill>
        <p:spPr>
          <a:xfrm>
            <a:off x="826604" y="1485900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17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00E3-AF70-57B0-C27D-EB17DA42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We Do</a:t>
            </a:r>
          </a:p>
        </p:txBody>
      </p:sp>
      <p:pic>
        <p:nvPicPr>
          <p:cNvPr id="11" name="Picture Placeholder 10" descr="A collage of a person holding a sign&#10;&#10;AI-generated content may be incorrect.">
            <a:extLst>
              <a:ext uri="{FF2B5EF4-FFF2-40B4-BE49-F238E27FC236}">
                <a16:creationId xmlns:a16="http://schemas.microsoft.com/office/drawing/2014/main" id="{53668CFA-296B-6BFD-D361-389C32BC9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5183188" y="1444725"/>
            <a:ext cx="6172200" cy="395902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F5CC-588C-B59F-AF9A-C491BA08A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1650"/>
            <a:ext cx="3932237" cy="38115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Assist in identifying funding opportunities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Assist with proposal development and submission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Negotiate and accept awards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Post-Award Administration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Manage Grant Compliance Requirements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Provide Training and Resources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Manage Audits (internal and external)</a:t>
            </a:r>
          </a:p>
        </p:txBody>
      </p:sp>
    </p:spTree>
    <p:extLst>
      <p:ext uri="{BB962C8B-B14F-4D97-AF65-F5344CB8AC3E}">
        <p14:creationId xmlns:p14="http://schemas.microsoft.com/office/powerpoint/2010/main" val="210146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B29E-2958-50B4-2914-5A5DB328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Deadlines &amp; Required Documents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90CD26-00E6-AFCD-8858-16C8802A7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218199"/>
              </p:ext>
            </p:extLst>
          </p:nvPr>
        </p:nvGraphicFramePr>
        <p:xfrm>
          <a:off x="838200" y="1235973"/>
          <a:ext cx="10515600" cy="451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1615163462"/>
                    </a:ext>
                  </a:extLst>
                </a:gridCol>
                <a:gridCol w="6515100">
                  <a:extLst>
                    <a:ext uri="{9D8B030D-6E8A-4147-A177-3AD203B41FA5}">
                      <a16:colId xmlns:a16="http://schemas.microsoft.com/office/drawing/2014/main" val="2983538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Proposal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0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As soon as possible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(at least 3 weeks prior to sponsor deadline)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Submit your proposal notification on the OSPA website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915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Business Days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(prior to sponsor deadline)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OSPA Budget, Budget Justification, Brief Description of Work,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Subaward Budget, Cost Share Form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2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Business Days 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(prior to sponsor deadline)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Subaward Package, Senior Personnel Documents, Completed Budget in Sponsor Format/Portal, Approved Cost Share Form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7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Business Days 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(prior to sponsor deadline)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Proposal Checklist, FCOI for all SIU Personnel, Project Description, 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Remaining sponsor-required documents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2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Business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 a.m. the day before sponsor deadline)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Finalized full proposal in sponsor-required format/portal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0195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4ACA68-B0DE-613E-D9F8-0785D36DC5E3}"/>
              </a:ext>
            </a:extLst>
          </p:cNvPr>
          <p:cNvSpPr txBox="1"/>
          <p:nvPr/>
        </p:nvSpPr>
        <p:spPr>
          <a:xfrm>
            <a:off x="1707762" y="5823944"/>
            <a:ext cx="904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Note: OSPA cannot guarantee submission unless all required documents are received in the office 3 business</a:t>
            </a:r>
          </a:p>
          <a:p>
            <a:pPr algn="ctr"/>
            <a:r>
              <a:rPr lang="en-US" sz="1400" b="1" dirty="0"/>
              <a:t> days before the submission deadline.</a:t>
            </a:r>
          </a:p>
        </p:txBody>
      </p:sp>
    </p:spTree>
    <p:extLst>
      <p:ext uri="{BB962C8B-B14F-4D97-AF65-F5344CB8AC3E}">
        <p14:creationId xmlns:p14="http://schemas.microsoft.com/office/powerpoint/2010/main" val="362516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3B852-38DE-E960-6A32-BBCF356E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hlinkClick r:id="rId3"/>
              </a:rPr>
              <a:t>Proposal Intake System </a:t>
            </a:r>
            <a:endParaRPr lang="en-US" dirty="0"/>
          </a:p>
        </p:txBody>
      </p:sp>
      <p:pic>
        <p:nvPicPr>
          <p:cNvPr id="6" name="Content Placeholder 5" descr="A close-up of a red background&#10;&#10;AI-generated content may be incorrect.">
            <a:extLst>
              <a:ext uri="{FF2B5EF4-FFF2-40B4-BE49-F238E27FC236}">
                <a16:creationId xmlns:a16="http://schemas.microsoft.com/office/drawing/2014/main" id="{916DF505-A5A8-31A6-B8B3-2F4A9B28E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>
          <a:xfrm>
            <a:off x="1661619" y="1885950"/>
            <a:ext cx="8868762" cy="3769962"/>
          </a:xfrm>
          <a:noFill/>
        </p:spPr>
      </p:pic>
    </p:spTree>
    <p:extLst>
      <p:ext uri="{BB962C8B-B14F-4D97-AF65-F5344CB8AC3E}">
        <p14:creationId xmlns:p14="http://schemas.microsoft.com/office/powerpoint/2010/main" val="311995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A176-5D7B-4D4E-2820-0548250B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Submits?</a:t>
            </a:r>
          </a:p>
        </p:txBody>
      </p:sp>
      <p:pic>
        <p:nvPicPr>
          <p:cNvPr id="6" name="Content Placeholder 5" descr="A landscape with a mountain in the background&#10;&#10;AI-generated content may be incorrect.">
            <a:extLst>
              <a:ext uri="{FF2B5EF4-FFF2-40B4-BE49-F238E27FC236}">
                <a16:creationId xmlns:a16="http://schemas.microsoft.com/office/drawing/2014/main" id="{F08A496D-F466-BDF4-A46C-E5F963D94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8" y="2281909"/>
            <a:ext cx="6172200" cy="22846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1A592-1AAE-3907-1684-EFB606602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Long story short…! </a:t>
            </a:r>
          </a:p>
          <a:p>
            <a:endParaRPr lang="en-US" sz="2000" dirty="0"/>
          </a:p>
          <a:p>
            <a:r>
              <a:rPr lang="en-US" sz="2000" dirty="0"/>
              <a:t>Bottom line is all proposals, whether it’s electronic or hard copy, OSPA submission or PI submission, OSPA reviews and “green-lights” all proposals prior to submission.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7DF959A-419C-2B12-33C8-2330B974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16063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E97C-4014-0D10-3F9C-83804FEA9A1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824948" y="1253331"/>
            <a:ext cx="10515600" cy="4351338"/>
          </a:xfrm>
        </p:spPr>
        <p:txBody>
          <a:bodyPr anchor="t">
            <a:normAutofit/>
          </a:bodyPr>
          <a:lstStyle/>
          <a:p>
            <a:pPr indent="0">
              <a:buNone/>
            </a:pPr>
            <a:r>
              <a:rPr lang="en-US" sz="7400" b="1" i="0" kern="1200" dirty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Congratulations – you’ve just won yourself a brand-new set of responsibilities! </a:t>
            </a:r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213178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653C2-8AC7-A8EE-3BE7-83A47613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AC19-F71A-0089-3007-A6F1609D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hlinkClick r:id="rId3"/>
              </a:rPr>
              <a:t>Award Intake System</a:t>
            </a:r>
            <a:endParaRPr lang="en-US" dirty="0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4972753-3046-A303-ED7F-7BB4F15596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23849" y="1509167"/>
            <a:ext cx="5854507" cy="3234281"/>
          </a:xfrm>
        </p:spPr>
      </p:pic>
      <p:pic>
        <p:nvPicPr>
          <p:cNvPr id="10" name="Content Placeholder 9" descr="A close-up of a document&#10;&#10;AI-generated content may be incorrect.">
            <a:extLst>
              <a:ext uri="{FF2B5EF4-FFF2-40B4-BE49-F238E27FC236}">
                <a16:creationId xmlns:a16="http://schemas.microsoft.com/office/drawing/2014/main" id="{562BBC0F-661E-3F7C-8C4B-C0D197300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324600" y="2343148"/>
            <a:ext cx="5547692" cy="3462791"/>
          </a:xfrm>
        </p:spPr>
      </p:pic>
    </p:spTree>
    <p:extLst>
      <p:ext uri="{BB962C8B-B14F-4D97-AF65-F5344CB8AC3E}">
        <p14:creationId xmlns:p14="http://schemas.microsoft.com/office/powerpoint/2010/main" val="346829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DABAC8-0D18-00B2-3E99-27B4B6DF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80B1-D0CE-683F-A6C1-118AA89079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013F5-7492-FBBB-B546-44FB14ABA3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Grant Accountant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55D78-D687-38D9-6E2C-31161A707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51" y="2273880"/>
            <a:ext cx="5182049" cy="4011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06412-6542-E7E2-2AE7-E10A3E79B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37567">
            <a:off x="6155681" y="1718698"/>
            <a:ext cx="5791702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84299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- Horiz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2927E35C-DCAB-AE49-BA06-0B774D9473C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roon - Horiz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6648720D-E583-084E-848A-6FEBD27AF3D2}"/>
    </a:ext>
  </a:extLst>
</a:theme>
</file>

<file path=ppt/theme/theme3.xml><?xml version="1.0" encoding="utf-8"?>
<a:theme xmlns:a="http://schemas.openxmlformats.org/drawingml/2006/main" name="Dark - Horiz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7D2E1D60-C9DC-E94F-A572-E4ABEF8BED28}"/>
    </a:ext>
  </a:extLst>
</a:theme>
</file>

<file path=ppt/theme/theme4.xml><?xml version="1.0" encoding="utf-8"?>
<a:theme xmlns:a="http://schemas.openxmlformats.org/drawingml/2006/main" name="Light - Vert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A58373F8-0B26-E543-8EBA-20246F11DE57}"/>
    </a:ext>
  </a:extLst>
</a:theme>
</file>

<file path=ppt/theme/theme5.xml><?xml version="1.0" encoding="utf-8"?>
<a:theme xmlns:a="http://schemas.openxmlformats.org/drawingml/2006/main" name="Maroon - Vert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3FF5AF80-6DA7-E44E-9410-D53BE7321416}"/>
    </a:ext>
  </a:extLst>
</a:theme>
</file>

<file path=ppt/theme/theme6.xml><?xml version="1.0" encoding="utf-8"?>
<a:theme xmlns:a="http://schemas.openxmlformats.org/drawingml/2006/main" name="Dark - Vert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63F5E9DB-1909-4449-BDAA-C8DC0176C9A9}"/>
    </a:ext>
  </a:extLst>
</a:theme>
</file>

<file path=ppt/theme/theme7.xml><?xml version="1.0" encoding="utf-8"?>
<a:theme xmlns:a="http://schemas.openxmlformats.org/drawingml/2006/main" name="Light - No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7E525045-96BD-5745-8FEF-22B987DC0F73}"/>
    </a:ext>
  </a:extLst>
</a:theme>
</file>

<file path=ppt/theme/theme8.xml><?xml version="1.0" encoding="utf-8"?>
<a:theme xmlns:a="http://schemas.openxmlformats.org/drawingml/2006/main" name="Maroon - No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AEAC9689-E287-2D49-8676-163695FC86EA}"/>
    </a:ext>
  </a:extLst>
</a:theme>
</file>

<file path=ppt/theme/theme9.xml><?xml version="1.0" encoding="utf-8"?>
<a:theme xmlns:a="http://schemas.openxmlformats.org/drawingml/2006/main" name="Dark - No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EBFB3A85-F79F-2543-8376-041648112D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642</Words>
  <Application>Microsoft Office PowerPoint</Application>
  <PresentationFormat>Widescreen</PresentationFormat>
  <Paragraphs>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Aptos</vt:lpstr>
      <vt:lpstr>Arial</vt:lpstr>
      <vt:lpstr>Avenir Next LT Pro</vt:lpstr>
      <vt:lpstr>Avenir Next LT Pro Demi</vt:lpstr>
      <vt:lpstr>Avenir Next LT Pro Light</vt:lpstr>
      <vt:lpstr>Calibri</vt:lpstr>
      <vt:lpstr>Wingdings</vt:lpstr>
      <vt:lpstr>Light - Horiz Logo</vt:lpstr>
      <vt:lpstr>Maroon - Horiz Logo</vt:lpstr>
      <vt:lpstr>Dark - Horiz Logo</vt:lpstr>
      <vt:lpstr>Light - Vert Logo</vt:lpstr>
      <vt:lpstr>Maroon - Vert Logo</vt:lpstr>
      <vt:lpstr>Dark - Vert Logo</vt:lpstr>
      <vt:lpstr>Light - No Logo</vt:lpstr>
      <vt:lpstr>Maroon - No Logo</vt:lpstr>
      <vt:lpstr>Dark - No Logo</vt:lpstr>
      <vt:lpstr>PowerPoint Presentation</vt:lpstr>
      <vt:lpstr>Who We Are</vt:lpstr>
      <vt:lpstr>What We Do</vt:lpstr>
      <vt:lpstr>Proposal Deadlines &amp; Required Documents</vt:lpstr>
      <vt:lpstr>Proposal Intake System </vt:lpstr>
      <vt:lpstr>Who Submits?</vt:lpstr>
      <vt:lpstr>PowerPoint Presentation</vt:lpstr>
      <vt:lpstr>Award Intake System</vt:lpstr>
      <vt:lpstr>Award Management</vt:lpstr>
      <vt:lpstr>Key Resources</vt:lpstr>
      <vt:lpstr>Kuali Research – Coming Soon</vt:lpstr>
      <vt:lpstr>PIVOT – RP Overview</vt:lpstr>
      <vt:lpstr>Setting Up Your Account</vt:lpstr>
      <vt:lpstr>Setting Up Your Account</vt:lpstr>
      <vt:lpstr>Setting Up Your Account</vt:lpstr>
      <vt:lpstr>Claiming or Creating Your Profile</vt:lpstr>
      <vt:lpstr>Claiming or Creating Your Profile</vt:lpstr>
      <vt:lpstr>Claiming or Creating Your Profile</vt:lpstr>
      <vt:lpstr>How to Reach Us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Halfacre, Eric M</dc:creator>
  <cp:lastModifiedBy>Lindenberg, Jacquelyn S</cp:lastModifiedBy>
  <cp:revision>19</cp:revision>
  <cp:lastPrinted>2025-09-03T17:58:51Z</cp:lastPrinted>
  <dcterms:created xsi:type="dcterms:W3CDTF">2024-04-05T14:50:00Z</dcterms:created>
  <dcterms:modified xsi:type="dcterms:W3CDTF">2025-09-09T17:42:42Z</dcterms:modified>
</cp:coreProperties>
</file>