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4"/>
    <p:sldMasterId id="2147483750" r:id="rId5"/>
    <p:sldMasterId id="2147483660" r:id="rId6"/>
  </p:sldMasterIdLst>
  <p:notesMasterIdLst>
    <p:notesMasterId r:id="rId22"/>
  </p:notesMasterIdLst>
  <p:sldIdLst>
    <p:sldId id="256" r:id="rId7"/>
    <p:sldId id="400" r:id="rId8"/>
    <p:sldId id="401" r:id="rId9"/>
    <p:sldId id="403" r:id="rId10"/>
    <p:sldId id="457" r:id="rId11"/>
    <p:sldId id="333" r:id="rId12"/>
    <p:sldId id="305" r:id="rId13"/>
    <p:sldId id="336" r:id="rId14"/>
    <p:sldId id="340" r:id="rId15"/>
    <p:sldId id="337" r:id="rId16"/>
    <p:sldId id="320" r:id="rId17"/>
    <p:sldId id="326" r:id="rId18"/>
    <p:sldId id="322" r:id="rId19"/>
    <p:sldId id="338" r:id="rId20"/>
    <p:sldId id="271" r:id="rId21"/>
  </p:sldIdLst>
  <p:sldSz cx="18288000" cy="10287000"/>
  <p:notesSz cx="6858000" cy="9144000"/>
  <p:embeddedFontLst>
    <p:embeddedFont>
      <p:font typeface="Abadi" panose="020F0502020204030204" pitchFamily="34" charset="0"/>
      <p:regular r:id="rId23"/>
    </p:embeddedFont>
    <p:embeddedFont>
      <p:font typeface="Corbel" panose="020B0503020204020204" pitchFamily="34" charset="0"/>
      <p:regular r:id="rId24"/>
      <p:bold r:id="rId25"/>
      <p:italic r:id="rId26"/>
      <p:boldItalic r:id="rId27"/>
    </p:embeddedFont>
    <p:embeddedFont>
      <p:font typeface="Montserrat Black" panose="00000A00000000000000" pitchFamily="2" charset="0"/>
      <p:bold r:id="rId28"/>
      <p:boldItalic r:id="rId29"/>
    </p:embeddedFont>
    <p:embeddedFont>
      <p:font typeface="Nunito Light" pitchFamily="2" charset="0"/>
      <p:regular r:id="rId30"/>
      <p:italic r:id="rId31"/>
    </p:embeddedFont>
    <p:embeddedFont>
      <p:font typeface="Telegraf"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21F"/>
    <a:srgbClr val="630D0D"/>
    <a:srgbClr val="030505"/>
    <a:srgbClr val="FFFFFF"/>
    <a:srgbClr val="720000"/>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0" autoAdjust="0"/>
  </p:normalViewPr>
  <p:slideViewPr>
    <p:cSldViewPr snapToGrid="0">
      <p:cViewPr varScale="1">
        <p:scale>
          <a:sx n="35" d="100"/>
          <a:sy n="35" d="100"/>
        </p:scale>
        <p:origin x="156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A01FA-889B-4704-9227-4B7969CF842C}"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191EB-9A13-4E19-9FFD-A2298B049DD9}" type="slidenum">
              <a:rPr lang="en-US" smtClean="0"/>
              <a:t>‹#›</a:t>
            </a:fld>
            <a:endParaRPr lang="en-US" dirty="0"/>
          </a:p>
        </p:txBody>
      </p:sp>
    </p:spTree>
    <p:extLst>
      <p:ext uri="{BB962C8B-B14F-4D97-AF65-F5344CB8AC3E}">
        <p14:creationId xmlns:p14="http://schemas.microsoft.com/office/powerpoint/2010/main" val="88689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4A4BE-18D1-4CDF-8E4D-41364CF962FF}" type="slidenum">
              <a:rPr lang="en-US" smtClean="0"/>
              <a:t>1</a:t>
            </a:fld>
            <a:endParaRPr lang="en-US"/>
          </a:p>
        </p:txBody>
      </p:sp>
    </p:spTree>
    <p:extLst>
      <p:ext uri="{BB962C8B-B14F-4D97-AF65-F5344CB8AC3E}">
        <p14:creationId xmlns:p14="http://schemas.microsoft.com/office/powerpoint/2010/main" val="125548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13</a:t>
            </a:fld>
            <a:endParaRPr lang="en-US" dirty="0"/>
          </a:p>
        </p:txBody>
      </p:sp>
    </p:spTree>
    <p:extLst>
      <p:ext uri="{BB962C8B-B14F-4D97-AF65-F5344CB8AC3E}">
        <p14:creationId xmlns:p14="http://schemas.microsoft.com/office/powerpoint/2010/main" val="146711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3</a:t>
            </a:fld>
            <a:endParaRPr lang="en-US" dirty="0"/>
          </a:p>
        </p:txBody>
      </p:sp>
    </p:spTree>
    <p:extLst>
      <p:ext uri="{BB962C8B-B14F-4D97-AF65-F5344CB8AC3E}">
        <p14:creationId xmlns:p14="http://schemas.microsoft.com/office/powerpoint/2010/main" val="76233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4</a:t>
            </a:fld>
            <a:endParaRPr lang="en-US" dirty="0"/>
          </a:p>
        </p:txBody>
      </p:sp>
    </p:spTree>
    <p:extLst>
      <p:ext uri="{BB962C8B-B14F-4D97-AF65-F5344CB8AC3E}">
        <p14:creationId xmlns:p14="http://schemas.microsoft.com/office/powerpoint/2010/main" val="403294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E0DE7-AF02-1487-FAE0-37CBFF833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5674E-E303-B6B9-8EDB-2BF5C3DBE37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D7F7F4-C216-C698-2E71-D10665AC7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E7A750-410E-1009-6FD8-4F08242FC600}"/>
              </a:ext>
            </a:extLst>
          </p:cNvPr>
          <p:cNvSpPr>
            <a:spLocks noGrp="1"/>
          </p:cNvSpPr>
          <p:nvPr>
            <p:ph type="sldNum" sz="quarter" idx="5"/>
          </p:nvPr>
        </p:nvSpPr>
        <p:spPr/>
        <p:txBody>
          <a:bodyPr/>
          <a:lstStyle/>
          <a:p>
            <a:fld id="{1244A4BE-18D1-4CDF-8E4D-41364CF962FF}" type="slidenum">
              <a:rPr lang="en-US" smtClean="0"/>
              <a:t>5</a:t>
            </a:fld>
            <a:endParaRPr lang="en-US"/>
          </a:p>
        </p:txBody>
      </p:sp>
    </p:spTree>
    <p:extLst>
      <p:ext uri="{BB962C8B-B14F-4D97-AF65-F5344CB8AC3E}">
        <p14:creationId xmlns:p14="http://schemas.microsoft.com/office/powerpoint/2010/main" val="240636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6</a:t>
            </a:fld>
            <a:endParaRPr lang="en-US" dirty="0"/>
          </a:p>
        </p:txBody>
      </p:sp>
    </p:spTree>
    <p:extLst>
      <p:ext uri="{BB962C8B-B14F-4D97-AF65-F5344CB8AC3E}">
        <p14:creationId xmlns:p14="http://schemas.microsoft.com/office/powerpoint/2010/main" val="293507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9</a:t>
            </a:fld>
            <a:endParaRPr lang="en-US" dirty="0"/>
          </a:p>
        </p:txBody>
      </p:sp>
    </p:spTree>
    <p:extLst>
      <p:ext uri="{BB962C8B-B14F-4D97-AF65-F5344CB8AC3E}">
        <p14:creationId xmlns:p14="http://schemas.microsoft.com/office/powerpoint/2010/main" val="275929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10</a:t>
            </a:fld>
            <a:endParaRPr lang="en-US" dirty="0"/>
          </a:p>
        </p:txBody>
      </p:sp>
    </p:spTree>
    <p:extLst>
      <p:ext uri="{BB962C8B-B14F-4D97-AF65-F5344CB8AC3E}">
        <p14:creationId xmlns:p14="http://schemas.microsoft.com/office/powerpoint/2010/main" val="272284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191EB-9A13-4E19-9FFD-A2298B049DD9}" type="slidenum">
              <a:rPr lang="en-US" smtClean="0"/>
              <a:t>11</a:t>
            </a:fld>
            <a:endParaRPr lang="en-US" dirty="0"/>
          </a:p>
        </p:txBody>
      </p:sp>
    </p:spTree>
    <p:extLst>
      <p:ext uri="{BB962C8B-B14F-4D97-AF65-F5344CB8AC3E}">
        <p14:creationId xmlns:p14="http://schemas.microsoft.com/office/powerpoint/2010/main" val="312160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85191EB-9A13-4E19-9FFD-A2298B049DD9}" type="slidenum">
              <a:rPr lang="en-US" smtClean="0"/>
              <a:t>12</a:t>
            </a:fld>
            <a:endParaRPr lang="en-US" dirty="0"/>
          </a:p>
        </p:txBody>
      </p:sp>
    </p:spTree>
    <p:extLst>
      <p:ext uri="{BB962C8B-B14F-4D97-AF65-F5344CB8AC3E}">
        <p14:creationId xmlns:p14="http://schemas.microsoft.com/office/powerpoint/2010/main" val="16634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4D534-F420-43AC-8ED3-36FBEF794BFB}"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86B1F-9D93-4068-A3C5-86FA508C5556}" type="slidenum">
              <a:rPr lang="en-US" smtClean="0"/>
              <a:t>‹#›</a:t>
            </a:fld>
            <a:endParaRPr lang="en-US" dirty="0"/>
          </a:p>
        </p:txBody>
      </p:sp>
    </p:spTree>
    <p:extLst>
      <p:ext uri="{BB962C8B-B14F-4D97-AF65-F5344CB8AC3E}">
        <p14:creationId xmlns:p14="http://schemas.microsoft.com/office/powerpoint/2010/main" val="123579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B34D534-F420-43AC-8ED3-36FBEF794BFB}" type="datetimeFigureOut">
              <a:rPr lang="en-US" smtClean="0"/>
              <a:pPr/>
              <a:t>9/9/2025</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9386B1F-9D93-4068-A3C5-86FA508C5556}" type="slidenum">
              <a:rPr lang="en-US" smtClean="0"/>
              <a:pPr/>
              <a:t>‹#›</a:t>
            </a:fld>
            <a:endParaRPr lang="en-US" dirty="0"/>
          </a:p>
        </p:txBody>
      </p:sp>
    </p:spTree>
    <p:extLst>
      <p:ext uri="{BB962C8B-B14F-4D97-AF65-F5344CB8AC3E}">
        <p14:creationId xmlns:p14="http://schemas.microsoft.com/office/powerpoint/2010/main" val="63225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59730-A14E-45AB-9CE9-A14313E8316D}" type="datetime1">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04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346710" y="365761"/>
            <a:ext cx="17586960" cy="95669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14500" y="914400"/>
            <a:ext cx="14813280" cy="20345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14501" y="3086100"/>
            <a:ext cx="14809307" cy="60579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14494" y="9335743"/>
            <a:ext cx="3493611" cy="547688"/>
          </a:xfrm>
          <a:prstGeom prst="rect">
            <a:avLst/>
          </a:prstGeom>
        </p:spPr>
        <p:txBody>
          <a:bodyPr vert="horz" lIns="91440" tIns="45720" rIns="91440" bIns="45720" rtlCol="0" anchor="ctr"/>
          <a:lstStyle>
            <a:lvl1pPr algn="l">
              <a:defRPr sz="1800">
                <a:solidFill>
                  <a:schemeClr val="accent1"/>
                </a:solidFill>
              </a:defRPr>
            </a:lvl1pPr>
          </a:lstStyle>
          <a:p>
            <a:fld id="{4B34D534-F420-43AC-8ED3-36FBEF794BFB}" type="datetimeFigureOut">
              <a:rPr lang="en-US" smtClean="0"/>
              <a:t>9/9/2025</a:t>
            </a:fld>
            <a:endParaRPr lang="en-US" dirty="0"/>
          </a:p>
        </p:txBody>
      </p:sp>
      <p:sp>
        <p:nvSpPr>
          <p:cNvPr id="5" name="Footer Placeholder 4"/>
          <p:cNvSpPr>
            <a:spLocks noGrp="1"/>
          </p:cNvSpPr>
          <p:nvPr>
            <p:ph type="ftr" sz="quarter" idx="3"/>
          </p:nvPr>
        </p:nvSpPr>
        <p:spPr>
          <a:xfrm>
            <a:off x="5923722" y="9335743"/>
            <a:ext cx="7076661" cy="547688"/>
          </a:xfrm>
          <a:prstGeom prst="rect">
            <a:avLst/>
          </a:prstGeom>
        </p:spPr>
        <p:txBody>
          <a:bodyPr vert="horz" lIns="91440" tIns="45720" rIns="91440" bIns="45720" rtlCol="0" anchor="ctr"/>
          <a:lstStyle>
            <a:lvl1pPr algn="ctr">
              <a:defRPr sz="1800">
                <a:solidFill>
                  <a:schemeClr val="accent1"/>
                </a:solidFill>
              </a:defRPr>
            </a:lvl1pPr>
          </a:lstStyle>
          <a:p>
            <a:endParaRPr lang="en-US" dirty="0"/>
          </a:p>
        </p:txBody>
      </p:sp>
      <p:sp>
        <p:nvSpPr>
          <p:cNvPr id="6" name="Slide Number Placeholder 5"/>
          <p:cNvSpPr>
            <a:spLocks noGrp="1"/>
          </p:cNvSpPr>
          <p:nvPr>
            <p:ph type="sldNum" sz="quarter" idx="4"/>
          </p:nvPr>
        </p:nvSpPr>
        <p:spPr>
          <a:xfrm>
            <a:off x="13994296" y="9335743"/>
            <a:ext cx="2559326" cy="547688"/>
          </a:xfrm>
          <a:prstGeom prst="rect">
            <a:avLst/>
          </a:prstGeom>
        </p:spPr>
        <p:txBody>
          <a:bodyPr vert="horz" lIns="91440" tIns="45720" rIns="91440" bIns="45720" rtlCol="0" anchor="ctr"/>
          <a:lstStyle>
            <a:lvl1pPr algn="r">
              <a:defRPr sz="1800">
                <a:solidFill>
                  <a:schemeClr val="accent1"/>
                </a:solidFill>
              </a:defRPr>
            </a:lvl1pPr>
          </a:lstStyle>
          <a:p>
            <a:fld id="{59386B1F-9D93-4068-A3C5-86FA508C5556}" type="slidenum">
              <a:rPr lang="en-US" smtClean="0"/>
              <a:t>‹#›</a:t>
            </a:fld>
            <a:endParaRPr lang="en-US" dirty="0"/>
          </a:p>
        </p:txBody>
      </p:sp>
    </p:spTree>
    <p:extLst>
      <p:ext uri="{BB962C8B-B14F-4D97-AF65-F5344CB8AC3E}">
        <p14:creationId xmlns:p14="http://schemas.microsoft.com/office/powerpoint/2010/main" val="2516339240"/>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ctr" anchorCtr="0">
            <a:normAutofit/>
          </a:bodyPr>
          <a:lstStyle>
            <a:lvl1pPr marL="457200" lvl="0"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a:lnSpc>
                <a:spcPct val="100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cSld>
  <p:clrMap bg1="lt1" tx1="dk1" bg2="dk2" tx2="lt2" accent1="accent1" accent2="accent2" accent3="accent3" accent4="accent4" accent5="accent5" accent6="accent6" hlink="hlink" folHlink="folHlink"/>
  <p:sldLayoutIdLst>
    <p:sldLayoutId id="21474837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hyperlink" Target="https://orc.siu.edu/index.php" TargetMode="External"/><Relationship Id="rId4" Type="http://schemas.openxmlformats.org/officeDocument/2006/relationships/hyperlink" Target="mailto:sarah.kroenlein@si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rcr@siu.edu"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818200" y="3981708"/>
            <a:ext cx="6651597" cy="1001493"/>
          </a:xfrm>
          <a:prstGeom prst="rect">
            <a:avLst/>
          </a:prstGeom>
        </p:spPr>
        <p:txBody>
          <a:bodyPr wrap="square" lIns="0" tIns="0" rIns="0" bIns="0" rtlCol="0" anchor="t">
            <a:spAutoFit/>
          </a:bodyPr>
          <a:lstStyle/>
          <a:p>
            <a:pPr>
              <a:lnSpc>
                <a:spcPct val="150000"/>
              </a:lnSpc>
            </a:pPr>
            <a:r>
              <a:rPr lang="en-US" sz="4800" b="1" dirty="0">
                <a:solidFill>
                  <a:srgbClr val="66121F"/>
                </a:solidFill>
                <a:latin typeface="Aptos" panose="020B0004020202020204" pitchFamily="34" charset="0"/>
              </a:rPr>
              <a:t>Research Compliance</a:t>
            </a:r>
          </a:p>
        </p:txBody>
      </p:sp>
      <p:pic>
        <p:nvPicPr>
          <p:cNvPr id="22" name="Picture 21">
            <a:extLst>
              <a:ext uri="{FF2B5EF4-FFF2-40B4-BE49-F238E27FC236}">
                <a16:creationId xmlns:a16="http://schemas.microsoft.com/office/drawing/2014/main" id="{CC26AE5F-F2A1-E937-F515-6F4CDBDF5B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6161" y="1033415"/>
            <a:ext cx="4492761" cy="876269"/>
          </a:xfrm>
          <a:prstGeom prst="rect">
            <a:avLst/>
          </a:prstGeom>
        </p:spPr>
      </p:pic>
      <p:sp>
        <p:nvSpPr>
          <p:cNvPr id="2" name="AutoShape 5">
            <a:extLst>
              <a:ext uri="{FF2B5EF4-FFF2-40B4-BE49-F238E27FC236}">
                <a16:creationId xmlns:a16="http://schemas.microsoft.com/office/drawing/2014/main" id="{92C11C1A-A1EC-4F41-3795-8EA0A2433D6D}"/>
              </a:ext>
            </a:extLst>
          </p:cNvPr>
          <p:cNvSpPr/>
          <p:nvPr/>
        </p:nvSpPr>
        <p:spPr>
          <a:xfrm>
            <a:off x="4502555" y="5334192"/>
            <a:ext cx="9282891" cy="0"/>
          </a:xfrm>
          <a:prstGeom prst="line">
            <a:avLst/>
          </a:prstGeom>
          <a:ln w="12700" cap="rnd">
            <a:solidFill>
              <a:srgbClr val="0B0B0B"/>
            </a:solidFill>
            <a:prstDash val="solid"/>
            <a:headEnd type="none" w="sm" len="sm"/>
            <a:tailEnd type="none" w="sm" len="sm"/>
          </a:ln>
        </p:spPr>
        <p:txBody>
          <a:bodyPr/>
          <a:lstStyle/>
          <a:p>
            <a:endParaRPr lang="en-US" sz="1200"/>
          </a:p>
        </p:txBody>
      </p:sp>
      <p:sp>
        <p:nvSpPr>
          <p:cNvPr id="3" name="TextBox 2">
            <a:extLst>
              <a:ext uri="{FF2B5EF4-FFF2-40B4-BE49-F238E27FC236}">
                <a16:creationId xmlns:a16="http://schemas.microsoft.com/office/drawing/2014/main" id="{010C3C36-A470-1277-BF1F-C4E6BA3B73CF}"/>
              </a:ext>
            </a:extLst>
          </p:cNvPr>
          <p:cNvSpPr txBox="1"/>
          <p:nvPr/>
        </p:nvSpPr>
        <p:spPr>
          <a:xfrm>
            <a:off x="5218922" y="5685184"/>
            <a:ext cx="7582678" cy="2631490"/>
          </a:xfrm>
          <a:prstGeom prst="rect">
            <a:avLst/>
          </a:prstGeom>
          <a:noFill/>
        </p:spPr>
        <p:txBody>
          <a:bodyPr wrap="square" lIns="137160" tIns="68580" rIns="137160" bIns="68580" rtlCol="0" anchor="t">
            <a:spAutoFit/>
          </a:bodyPr>
          <a:lstStyle/>
          <a:p>
            <a:pPr algn="ctr"/>
            <a:r>
              <a:rPr lang="en-US" b="1" dirty="0">
                <a:solidFill>
                  <a:srgbClr val="66121F"/>
                </a:solidFill>
                <a:latin typeface="Aptos" panose="020B0004020202020204" pitchFamily="34" charset="0"/>
              </a:rPr>
              <a:t>Sarah Kroenlein, PhD</a:t>
            </a:r>
            <a:endParaRPr lang="en-US" dirty="0">
              <a:solidFill>
                <a:srgbClr val="66121F"/>
              </a:solidFill>
              <a:latin typeface="Aptos" panose="020B0004020202020204" pitchFamily="34" charset="0"/>
            </a:endParaRPr>
          </a:p>
          <a:p>
            <a:pPr algn="ctr"/>
            <a:r>
              <a:rPr lang="en-US" dirty="0">
                <a:solidFill>
                  <a:srgbClr val="66121F"/>
                </a:solidFill>
                <a:latin typeface="Aptos" panose="020B0004020202020204" pitchFamily="34" charset="0"/>
              </a:rPr>
              <a:t>Director, Office of Research Compliance</a:t>
            </a:r>
          </a:p>
          <a:p>
            <a:pPr algn="ctr"/>
            <a:r>
              <a:rPr lang="en-US" dirty="0">
                <a:solidFill>
                  <a:srgbClr val="66121F"/>
                </a:solidFill>
                <a:latin typeface="Aptos" panose="020B0004020202020204" pitchFamily="34" charset="0"/>
              </a:rPr>
              <a:t>Southern Illinois University </a:t>
            </a:r>
          </a:p>
          <a:p>
            <a:pPr algn="ctr"/>
            <a:r>
              <a:rPr lang="en-US" dirty="0">
                <a:solidFill>
                  <a:srgbClr val="66121F"/>
                </a:solidFill>
                <a:latin typeface="Aptos" panose="020B0004020202020204" pitchFamily="34" charset="0"/>
              </a:rPr>
              <a:t>Woody Hall 376 | 900 South Illinois Ave | MC 4344</a:t>
            </a:r>
          </a:p>
          <a:p>
            <a:pPr algn="ctr"/>
            <a:r>
              <a:rPr lang="en-US" dirty="0">
                <a:solidFill>
                  <a:srgbClr val="66121F"/>
                </a:solidFill>
                <a:latin typeface="Aptos" panose="020B0004020202020204" pitchFamily="34" charset="0"/>
              </a:rPr>
              <a:t>Carbondale, IL 62901</a:t>
            </a:r>
          </a:p>
          <a:p>
            <a:pPr algn="ctr"/>
            <a:r>
              <a:rPr lang="en-US" dirty="0">
                <a:solidFill>
                  <a:srgbClr val="66121F"/>
                </a:solidFill>
                <a:latin typeface="Aptos" panose="020B0004020202020204" pitchFamily="34" charset="0"/>
              </a:rPr>
              <a:t> </a:t>
            </a:r>
          </a:p>
          <a:p>
            <a:pPr algn="ctr"/>
            <a:r>
              <a:rPr lang="en-US" u="sng" dirty="0">
                <a:solidFill>
                  <a:srgbClr val="66121F"/>
                </a:solidFill>
                <a:latin typeface="Aptos" panose="020B0004020202020204" pitchFamily="34" charset="0"/>
                <a:hlinkClick r:id="rId4">
                  <a:extLst>
                    <a:ext uri="{A12FA001-AC4F-418D-AE19-62706E023703}">
                      <ahyp:hlinkClr xmlns:ahyp="http://schemas.microsoft.com/office/drawing/2018/hyperlinkcolor" val="tx"/>
                    </a:ext>
                  </a:extLst>
                </a:hlinkClick>
              </a:rPr>
              <a:t>sarah.kroenlein@siu.edu</a:t>
            </a:r>
            <a:endParaRPr lang="en-US" dirty="0">
              <a:solidFill>
                <a:srgbClr val="66121F"/>
              </a:solidFill>
              <a:latin typeface="Aptos" panose="020B0004020202020204" pitchFamily="34" charset="0"/>
            </a:endParaRPr>
          </a:p>
          <a:p>
            <a:pPr algn="ctr"/>
            <a:r>
              <a:rPr lang="en-US" dirty="0">
                <a:solidFill>
                  <a:srgbClr val="66121F"/>
                </a:solidFill>
                <a:latin typeface="Aptos" panose="020B0004020202020204" pitchFamily="34" charset="0"/>
              </a:rPr>
              <a:t>618-453-4530</a:t>
            </a:r>
          </a:p>
          <a:p>
            <a:pPr algn="ctr"/>
            <a:r>
              <a:rPr lang="en-US" u="sng" dirty="0">
                <a:solidFill>
                  <a:srgbClr val="66121F"/>
                </a:solidFill>
                <a:latin typeface="Aptos" panose="020B0004020202020204" pitchFamily="34" charset="0"/>
                <a:hlinkClick r:id="rId5">
                  <a:extLst>
                    <a:ext uri="{A12FA001-AC4F-418D-AE19-62706E023703}">
                      <ahyp:hlinkClr xmlns:ahyp="http://schemas.microsoft.com/office/drawing/2018/hyperlinkcolor" val="tx"/>
                    </a:ext>
                  </a:extLst>
                </a:hlinkClick>
              </a:rPr>
              <a:t>ORC.SIU.EDU</a:t>
            </a:r>
            <a:endParaRPr lang="en-US" dirty="0">
              <a:solidFill>
                <a:srgbClr val="66121F"/>
              </a:solidFill>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519604-465A-ECCC-112C-E628FD6DEDA2}"/>
              </a:ext>
            </a:extLst>
          </p:cNvPr>
          <p:cNvSpPr txBox="1"/>
          <p:nvPr/>
        </p:nvSpPr>
        <p:spPr>
          <a:xfrm>
            <a:off x="8823961" y="0"/>
            <a:ext cx="9464040" cy="10341293"/>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 name="Group 2"/>
          <p:cNvGrpSpPr/>
          <p:nvPr/>
        </p:nvGrpSpPr>
        <p:grpSpPr>
          <a:xfrm>
            <a:off x="9276348" y="892431"/>
            <a:ext cx="8559265" cy="9232621"/>
            <a:chOff x="-1768713" y="1706806"/>
            <a:chExt cx="11412356" cy="11173722"/>
          </a:xfrm>
        </p:grpSpPr>
        <p:sp>
          <p:nvSpPr>
            <p:cNvPr id="4" name="TextBox 4"/>
            <p:cNvSpPr txBox="1"/>
            <p:nvPr/>
          </p:nvSpPr>
          <p:spPr>
            <a:xfrm>
              <a:off x="-1768713" y="1968512"/>
              <a:ext cx="11412356" cy="10912016"/>
            </a:xfrm>
            <a:prstGeom prst="rect">
              <a:avLst/>
            </a:prstGeom>
          </p:spPr>
          <p:txBody>
            <a:bodyPr wrap="square" lIns="0" tIns="0" rIns="0" bIns="0" rtlCol="0" anchor="t">
              <a:spAutoFit/>
            </a:bodyPr>
            <a:lstStyle/>
            <a:p>
              <a:pPr marL="237490" lvl="1">
                <a:lnSpc>
                  <a:spcPts val="2860"/>
                </a:lnSpc>
                <a:spcAft>
                  <a:spcPts val="600"/>
                </a:spcAft>
              </a:pPr>
              <a:endParaRPr lang="en-US" sz="2400" dirty="0">
                <a:latin typeface="Aptos" panose="020B0004020202020204" pitchFamily="34" charset="0"/>
                <a:ea typeface="Calibri"/>
                <a:cs typeface="Calibri"/>
              </a:endParaRPr>
            </a:p>
            <a:p>
              <a:pPr marL="580390" lvl="1" indent="-342900">
                <a:lnSpc>
                  <a:spcPts val="2860"/>
                </a:lnSpc>
                <a:spcAft>
                  <a:spcPts val="600"/>
                </a:spcAft>
                <a:buFont typeface="Arial" panose="020B0604020202020204" pitchFamily="34" charset="0"/>
                <a:buChar char="•"/>
              </a:pPr>
              <a:r>
                <a:rPr lang="en-US" sz="2800" dirty="0">
                  <a:latin typeface="Aptos" panose="020B0004020202020204" pitchFamily="34" charset="0"/>
                </a:rPr>
                <a:t>The IACUC cannot provide review after the fact. Requests for approval and/or determination letters must be made before the start of any animal activities. </a:t>
              </a:r>
            </a:p>
            <a:p>
              <a:pPr marL="580390" lvl="1" indent="-342900">
                <a:lnSpc>
                  <a:spcPts val="2860"/>
                </a:lnSpc>
                <a:spcAft>
                  <a:spcPts val="600"/>
                </a:spcAft>
                <a:buFont typeface="Arial" panose="020B0604020202020204" pitchFamily="34" charset="0"/>
                <a:buChar char="•"/>
              </a:pPr>
              <a:endParaRPr lang="en-US" sz="2800" dirty="0">
                <a:latin typeface="Aptos" panose="020B0004020202020204" pitchFamily="34" charset="0"/>
              </a:endParaRPr>
            </a:p>
            <a:p>
              <a:pPr marL="580390" lvl="1" indent="-342900">
                <a:lnSpc>
                  <a:spcPts val="2860"/>
                </a:lnSpc>
                <a:spcAft>
                  <a:spcPts val="600"/>
                </a:spcAft>
                <a:buFont typeface="Arial" panose="020B0604020202020204" pitchFamily="34" charset="0"/>
                <a:buChar char="•"/>
              </a:pPr>
              <a:r>
                <a:rPr lang="en-US" sz="2800" dirty="0">
                  <a:latin typeface="Aptos" panose="020B0004020202020204" pitchFamily="34" charset="0"/>
                </a:rPr>
                <a:t>Students cannot serve as PIs. </a:t>
              </a:r>
            </a:p>
            <a:p>
              <a:pPr marL="237490" lvl="1" algn="l">
                <a:lnSpc>
                  <a:spcPts val="2860"/>
                </a:lnSpc>
                <a:spcAft>
                  <a:spcPts val="600"/>
                </a:spcAft>
              </a:pPr>
              <a:endParaRPr lang="en-US" sz="2800" dirty="0">
                <a:latin typeface="Aptos" panose="020B0004020202020204" pitchFamily="34" charset="0"/>
              </a:endParaRPr>
            </a:p>
            <a:p>
              <a:pPr marL="580390" lvl="1" indent="-342900" algn="l">
                <a:lnSpc>
                  <a:spcPts val="2860"/>
                </a:lnSpc>
                <a:spcAft>
                  <a:spcPts val="600"/>
                </a:spcAft>
                <a:buFont typeface="Arial" panose="020B0604020202020204" pitchFamily="34" charset="0"/>
                <a:buChar char="•"/>
              </a:pPr>
              <a:r>
                <a:rPr lang="en-US" sz="2800" dirty="0">
                  <a:latin typeface="Aptos" panose="020B0004020202020204" pitchFamily="34" charset="0"/>
                </a:rPr>
                <a:t>PIs must have adequate training in the tasks they propose to perform, complete additional CITI training, and enroll in the Occupational Health Program. </a:t>
              </a:r>
            </a:p>
            <a:p>
              <a:pPr marL="580390" lvl="1" indent="-342900" algn="l">
                <a:lnSpc>
                  <a:spcPts val="2860"/>
                </a:lnSpc>
                <a:spcAft>
                  <a:spcPts val="600"/>
                </a:spcAft>
                <a:buFont typeface="Arial" panose="020B0604020202020204" pitchFamily="34" charset="0"/>
                <a:buChar char="•"/>
              </a:pPr>
              <a:endParaRPr lang="en-US" sz="2800" dirty="0">
                <a:latin typeface="Aptos" panose="020B0004020202020204" pitchFamily="34" charset="0"/>
              </a:endParaRPr>
            </a:p>
            <a:p>
              <a:pPr marL="580390" lvl="1" indent="-342900" algn="l">
                <a:lnSpc>
                  <a:spcPts val="2860"/>
                </a:lnSpc>
                <a:spcAft>
                  <a:spcPts val="600"/>
                </a:spcAft>
                <a:buFont typeface="Arial" panose="020B0604020202020204" pitchFamily="34" charset="0"/>
                <a:buChar char="•"/>
              </a:pPr>
              <a:r>
                <a:rPr lang="en-US" sz="2800" dirty="0">
                  <a:latin typeface="Aptos" panose="020B0004020202020204" pitchFamily="34" charset="0"/>
                </a:rPr>
                <a:t>Wildlife observational studies that elicit engagement, include disturbance, and/or visits to breeding areas and nests require IACUC approval.</a:t>
              </a:r>
            </a:p>
            <a:p>
              <a:pPr marL="237490" lvl="1" algn="l">
                <a:lnSpc>
                  <a:spcPts val="2860"/>
                </a:lnSpc>
                <a:spcAft>
                  <a:spcPts val="600"/>
                </a:spcAft>
              </a:pPr>
              <a:endParaRPr lang="en-US" sz="2800" dirty="0">
                <a:latin typeface="Aptos" panose="020B0004020202020204" pitchFamily="34" charset="0"/>
              </a:endParaRPr>
            </a:p>
            <a:p>
              <a:pPr marL="580390" lvl="1" indent="-342900" algn="l">
                <a:lnSpc>
                  <a:spcPts val="2860"/>
                </a:lnSpc>
                <a:spcAft>
                  <a:spcPts val="600"/>
                </a:spcAft>
                <a:buFont typeface="Arial" panose="020B0604020202020204" pitchFamily="34" charset="0"/>
                <a:buChar char="•"/>
              </a:pPr>
              <a:r>
                <a:rPr lang="en-US" sz="2800" dirty="0">
                  <a:latin typeface="Aptos" panose="020B0004020202020204" pitchFamily="34" charset="0"/>
                </a:rPr>
                <a:t>The LAP provides animal management and veterinary medical care in a limited-access, secure facility. </a:t>
              </a:r>
            </a:p>
            <a:p>
              <a:pPr marL="580390" lvl="1" indent="-342900" algn="l">
                <a:lnSpc>
                  <a:spcPts val="2860"/>
                </a:lnSpc>
                <a:spcAft>
                  <a:spcPts val="600"/>
                </a:spcAft>
                <a:buFont typeface="Arial" panose="020B0604020202020204" pitchFamily="34" charset="0"/>
                <a:buChar char="•"/>
              </a:pPr>
              <a:endParaRPr lang="en-US" sz="2400" dirty="0">
                <a:latin typeface="Telegraf" panose="020B0604020202020204" charset="0"/>
              </a:endParaRPr>
            </a:p>
            <a:p>
              <a:pPr marL="694690" lvl="2">
                <a:lnSpc>
                  <a:spcPts val="2860"/>
                </a:lnSpc>
                <a:spcAft>
                  <a:spcPts val="600"/>
                </a:spcAft>
              </a:pPr>
              <a:endParaRPr lang="en-US" sz="2400" dirty="0">
                <a:latin typeface="Telegraf" panose="020B0604020202020204" charset="0"/>
              </a:endParaRPr>
            </a:p>
          </p:txBody>
        </p:sp>
        <p:sp>
          <p:nvSpPr>
            <p:cNvPr id="5" name="AutoShape 5"/>
            <p:cNvSpPr/>
            <p:nvPr/>
          </p:nvSpPr>
          <p:spPr>
            <a:xfrm>
              <a:off x="0" y="1706806"/>
              <a:ext cx="9197093" cy="0"/>
            </a:xfrm>
            <a:prstGeom prst="line">
              <a:avLst/>
            </a:prstGeom>
            <a:ln w="12700" cap="flat">
              <a:solidFill>
                <a:srgbClr val="E15269"/>
              </a:solidFill>
              <a:prstDash val="solid"/>
              <a:headEnd type="none" w="sm" len="sm"/>
              <a:tailEnd type="none" w="sm" len="sm"/>
            </a:ln>
          </p:spPr>
          <p:txBody>
            <a:bodyPr/>
            <a:lstStyle/>
            <a:p>
              <a:endParaRPr lang="en-US"/>
            </a:p>
          </p:txBody>
        </p:sp>
      </p:grpSp>
      <p:sp>
        <p:nvSpPr>
          <p:cNvPr id="6" name="Freeform 6"/>
          <p:cNvSpPr/>
          <p:nvPr/>
        </p:nvSpPr>
        <p:spPr>
          <a:xfrm rot="-537795" flipH="1">
            <a:off x="98860" y="5455502"/>
            <a:ext cx="8848833" cy="11878257"/>
          </a:xfrm>
          <a:custGeom>
            <a:avLst/>
            <a:gdLst/>
            <a:ahLst/>
            <a:cxnLst/>
            <a:rect l="l" t="t" r="r" b="b"/>
            <a:pathLst>
              <a:path w="8848833" h="11878257">
                <a:moveTo>
                  <a:pt x="8848833" y="0"/>
                </a:moveTo>
                <a:lnTo>
                  <a:pt x="0" y="0"/>
                </a:lnTo>
                <a:lnTo>
                  <a:pt x="0" y="11878256"/>
                </a:lnTo>
                <a:lnTo>
                  <a:pt x="8848833" y="11878256"/>
                </a:lnTo>
                <a:lnTo>
                  <a:pt x="88488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635893" y="2639884"/>
            <a:ext cx="8115300" cy="1949508"/>
          </a:xfrm>
          <a:prstGeom prst="rect">
            <a:avLst/>
          </a:prstGeom>
        </p:spPr>
        <p:txBody>
          <a:bodyPr lIns="0" tIns="0" rIns="0" bIns="0" rtlCol="0" anchor="t">
            <a:spAutoFit/>
          </a:bodyPr>
          <a:lstStyle/>
          <a:p>
            <a:pPr marL="0" lvl="0" indent="0" algn="l">
              <a:lnSpc>
                <a:spcPts val="7500"/>
              </a:lnSpc>
            </a:pPr>
            <a:r>
              <a:rPr lang="en-US" sz="7500" dirty="0">
                <a:solidFill>
                  <a:srgbClr val="F4F4F4"/>
                </a:solidFill>
                <a:latin typeface="Aptos" panose="020B0004020202020204" pitchFamily="34" charset="0"/>
              </a:rPr>
              <a:t>Additional </a:t>
            </a:r>
          </a:p>
          <a:p>
            <a:pPr marL="0" lvl="0" indent="0" algn="l">
              <a:lnSpc>
                <a:spcPts val="7500"/>
              </a:lnSpc>
            </a:pPr>
            <a:r>
              <a:rPr lang="en-US" sz="7500" dirty="0">
                <a:solidFill>
                  <a:srgbClr val="F4F4F4"/>
                </a:solidFill>
                <a:latin typeface="Aptos" panose="020B0004020202020204" pitchFamily="34" charset="0"/>
              </a:rPr>
              <a:t>IACUC Information</a:t>
            </a:r>
          </a:p>
        </p:txBody>
      </p:sp>
    </p:spTree>
    <p:extLst>
      <p:ext uri="{BB962C8B-B14F-4D97-AF65-F5344CB8AC3E}">
        <p14:creationId xmlns:p14="http://schemas.microsoft.com/office/powerpoint/2010/main" val="239046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5400000">
            <a:off x="6586269" y="5138738"/>
            <a:ext cx="8229600" cy="0"/>
          </a:xfrm>
          <a:prstGeom prst="line">
            <a:avLst/>
          </a:prstGeom>
          <a:ln w="9525" cap="flat">
            <a:solidFill>
              <a:srgbClr val="1B1B19"/>
            </a:solidFill>
            <a:prstDash val="solid"/>
            <a:headEnd type="none" w="sm" len="sm"/>
            <a:tailEnd type="none" w="sm" len="sm"/>
          </a:ln>
        </p:spPr>
        <p:txBody>
          <a:bodyPr/>
          <a:lstStyle/>
          <a:p>
            <a:endParaRPr lang="en-US"/>
          </a:p>
        </p:txBody>
      </p:sp>
      <p:sp>
        <p:nvSpPr>
          <p:cNvPr id="10" name="TextBox 10"/>
          <p:cNvSpPr txBox="1"/>
          <p:nvPr/>
        </p:nvSpPr>
        <p:spPr>
          <a:xfrm>
            <a:off x="1028700" y="841176"/>
            <a:ext cx="9417626" cy="1926938"/>
          </a:xfrm>
          <a:prstGeom prst="rect">
            <a:avLst/>
          </a:prstGeom>
        </p:spPr>
        <p:txBody>
          <a:bodyPr wrap="square" lIns="0" tIns="0" rIns="0" bIns="0" rtlCol="0" anchor="t">
            <a:spAutoFit/>
          </a:bodyPr>
          <a:lstStyle/>
          <a:p>
            <a:pPr>
              <a:lnSpc>
                <a:spcPts val="7500"/>
              </a:lnSpc>
            </a:pPr>
            <a:r>
              <a:rPr lang="en-US" sz="7200" dirty="0">
                <a:solidFill>
                  <a:srgbClr val="66121F"/>
                </a:solidFill>
                <a:latin typeface="Aptos" panose="020B0004020202020204" pitchFamily="34" charset="0"/>
              </a:rPr>
              <a:t>Institutional Biosafety Committee</a:t>
            </a:r>
          </a:p>
        </p:txBody>
      </p:sp>
      <p:sp>
        <p:nvSpPr>
          <p:cNvPr id="12" name="TextBox 1">
            <a:extLst>
              <a:ext uri="{FF2B5EF4-FFF2-40B4-BE49-F238E27FC236}">
                <a16:creationId xmlns:a16="http://schemas.microsoft.com/office/drawing/2014/main" id="{FEF86A9F-DA54-48D7-7301-DC81EE60FE2D}"/>
              </a:ext>
            </a:extLst>
          </p:cNvPr>
          <p:cNvSpPr txBox="1"/>
          <p:nvPr/>
        </p:nvSpPr>
        <p:spPr>
          <a:xfrm>
            <a:off x="11326343" y="1405236"/>
            <a:ext cx="5448567" cy="74174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latin typeface="Aptos" panose="020B0004020202020204" pitchFamily="34" charset="0"/>
              </a:rPr>
              <a:t>Reviews, approves, and oversees all projects involving potentially hazardous biological materials or recombinant DNA. </a:t>
            </a:r>
          </a:p>
          <a:p>
            <a:pPr marL="457200" indent="-457200">
              <a:buFont typeface="Arial" panose="020B0604020202020204" pitchFamily="34" charset="0"/>
              <a:buChar char="•"/>
            </a:pPr>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PI submits MUA to BSO and/or IBC chair. </a:t>
            </a:r>
          </a:p>
          <a:p>
            <a:pPr marL="457200" indent="-457200">
              <a:buFont typeface="Arial" panose="020B0604020202020204" pitchFamily="34" charset="0"/>
              <a:buChar char="•"/>
            </a:pPr>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All personnel involved in the project must receive training regarding biological safety practices and procedures.</a:t>
            </a:r>
          </a:p>
          <a:p>
            <a:pPr marL="457200" indent="-457200">
              <a:buFont typeface="Arial" panose="020B0604020202020204" pitchFamily="34" charset="0"/>
              <a:buChar char="•"/>
            </a:pPr>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Approved MUAs are valid for three years.  </a:t>
            </a:r>
          </a:p>
          <a:p>
            <a:pPr marL="457200" indent="-457200">
              <a:buFont typeface="Arial" panose="020B0604020202020204" pitchFamily="34" charset="0"/>
              <a:buChar char="•"/>
            </a:pPr>
            <a:endParaRPr lang="en-US" sz="2800" dirty="0"/>
          </a:p>
        </p:txBody>
      </p:sp>
      <p:pic>
        <p:nvPicPr>
          <p:cNvPr id="14" name="Picture 13" descr="Researcher holding sample in test tube">
            <a:extLst>
              <a:ext uri="{FF2B5EF4-FFF2-40B4-BE49-F238E27FC236}">
                <a16:creationId xmlns:a16="http://schemas.microsoft.com/office/drawing/2014/main" id="{3CE33962-D0DE-03C0-4F24-A161ED412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700" y="3073915"/>
            <a:ext cx="8926781" cy="5949734"/>
          </a:xfrm>
          <a:prstGeom prst="rect">
            <a:avLst/>
          </a:prstGeom>
        </p:spPr>
      </p:pic>
    </p:spTree>
    <p:extLst>
      <p:ext uri="{BB962C8B-B14F-4D97-AF65-F5344CB8AC3E}">
        <p14:creationId xmlns:p14="http://schemas.microsoft.com/office/powerpoint/2010/main" val="233750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09645"/>
            <a:ext cx="15559088" cy="2324482"/>
          </a:xfrm>
          <a:prstGeom prst="rect">
            <a:avLst/>
          </a:prstGeom>
        </p:spPr>
        <p:txBody>
          <a:bodyPr wrap="square"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ts val="9000"/>
              </a:lnSpc>
            </a:pPr>
            <a:r>
              <a:rPr lang="en-US" sz="9000" dirty="0">
                <a:solidFill>
                  <a:srgbClr val="66121F"/>
                </a:solidFill>
                <a:latin typeface="Aptos" panose="020B0004020202020204" pitchFamily="34" charset="0"/>
              </a:rPr>
              <a:t>Financial Conflict of Interest Policy &amp; Committee</a:t>
            </a:r>
          </a:p>
        </p:txBody>
      </p:sp>
      <p:sp>
        <p:nvSpPr>
          <p:cNvPr id="3" name="AutoShape 3"/>
          <p:cNvSpPr/>
          <p:nvPr/>
        </p:nvSpPr>
        <p:spPr>
          <a:xfrm rot="1008">
            <a:off x="1028701" y="3956720"/>
            <a:ext cx="16230602" cy="0"/>
          </a:xfrm>
          <a:prstGeom prst="line">
            <a:avLst/>
          </a:prstGeom>
          <a:ln w="9525" cap="flat">
            <a:solidFill>
              <a:srgbClr val="1B1B19"/>
            </a:solidFill>
            <a:prstDash val="solid"/>
            <a:headEnd type="none" w="sm" len="sm"/>
            <a:tailEnd type="none" w="sm" len="sm"/>
          </a:ln>
        </p:spPr>
        <p:txBody>
          <a:bodyPr/>
          <a:lstStyle/>
          <a:p>
            <a:endParaRPr lang="en-US"/>
          </a:p>
        </p:txBody>
      </p:sp>
      <p:sp>
        <p:nvSpPr>
          <p:cNvPr id="4" name="TextBox 3">
            <a:extLst>
              <a:ext uri="{FF2B5EF4-FFF2-40B4-BE49-F238E27FC236}">
                <a16:creationId xmlns:a16="http://schemas.microsoft.com/office/drawing/2014/main" id="{3AD356C4-1C05-2CE1-BFD0-5A01295E8DD7}"/>
              </a:ext>
            </a:extLst>
          </p:cNvPr>
          <p:cNvSpPr txBox="1"/>
          <p:nvPr/>
        </p:nvSpPr>
        <p:spPr>
          <a:xfrm>
            <a:off x="1333503" y="4325969"/>
            <a:ext cx="15925800" cy="550920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latin typeface="Aptos" panose="020B0004020202020204" pitchFamily="34" charset="0"/>
              </a:rPr>
              <a:t>The FCOI policy was established to promote objectivity in research by establishing standards that reasonably expect that the design, conduct, and reporting of research funded by federal grants or cooperative agreements will be free from bias resulting from investigator financial conflicts of interest.</a:t>
            </a:r>
          </a:p>
          <a:p>
            <a:r>
              <a:rPr lang="en-US" sz="3200" dirty="0">
                <a:latin typeface="Aptos" panose="020B0004020202020204" pitchFamily="34" charset="0"/>
              </a:rPr>
              <a:t> </a:t>
            </a:r>
          </a:p>
          <a:p>
            <a:pPr marL="285750" indent="-285750">
              <a:buFont typeface="Arial" panose="020B0604020202020204" pitchFamily="34" charset="0"/>
              <a:buChar char="•"/>
            </a:pPr>
            <a:r>
              <a:rPr lang="en-US" sz="3200" dirty="0">
                <a:latin typeface="Aptos" panose="020B0004020202020204" pitchFamily="34" charset="0"/>
              </a:rPr>
              <a:t>FCOI disclosure statement must be completed by all investigators responsible for the design, conduct or reporting of a federally funded research grant or cooperative agreement.</a:t>
            </a:r>
          </a:p>
          <a:p>
            <a:pPr marL="285750" indent="-285750">
              <a:buFont typeface="Arial" panose="020B0604020202020204" pitchFamily="34" charset="0"/>
              <a:buChar char="•"/>
            </a:pPr>
            <a:endParaRPr lang="en-US" sz="3200" dirty="0">
              <a:latin typeface="Aptos" panose="020B0004020202020204" pitchFamily="34" charset="0"/>
            </a:endParaRPr>
          </a:p>
          <a:p>
            <a:pPr marL="285750" indent="-285750">
              <a:buFont typeface="Arial" panose="020B0604020202020204" pitchFamily="34" charset="0"/>
              <a:buChar char="•"/>
            </a:pPr>
            <a:r>
              <a:rPr lang="en-US" sz="3200" dirty="0">
                <a:latin typeface="Aptos" panose="020B0004020202020204" pitchFamily="34" charset="0"/>
              </a:rPr>
              <a:t>For additional information email </a:t>
            </a:r>
            <a:r>
              <a:rPr lang="en-US" sz="3200" dirty="0">
                <a:latin typeface="Aptos" panose="020B0004020202020204" pitchFamily="34" charset="0"/>
                <a:hlinkClick r:id="rId3"/>
              </a:rPr>
              <a:t>rcr@siu.edu</a:t>
            </a:r>
            <a:r>
              <a:rPr lang="en-US" sz="3200" dirty="0">
                <a:latin typeface="Aptos" panose="020B0004020202020204" pitchFamily="34" charset="0"/>
              </a:rPr>
              <a:t>. </a:t>
            </a:r>
          </a:p>
          <a:p>
            <a:endParaRPr lang="en-US" sz="3200" dirty="0"/>
          </a:p>
        </p:txBody>
      </p:sp>
    </p:spTree>
    <p:extLst>
      <p:ext uri="{BB962C8B-B14F-4D97-AF65-F5344CB8AC3E}">
        <p14:creationId xmlns:p14="http://schemas.microsoft.com/office/powerpoint/2010/main" val="38366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CF23EA-67C1-1BB1-8298-9AEEE95EDF43}"/>
              </a:ext>
            </a:extLst>
          </p:cNvPr>
          <p:cNvSpPr>
            <a:spLocks noGrp="1"/>
          </p:cNvSpPr>
          <p:nvPr>
            <p:ph type="title"/>
          </p:nvPr>
        </p:nvSpPr>
        <p:spPr>
          <a:xfrm>
            <a:off x="617220" y="1481328"/>
            <a:ext cx="6728791" cy="1632204"/>
          </a:xfrm>
        </p:spPr>
        <p:txBody>
          <a:bodyPr vert="horz" lIns="91440" tIns="45720" rIns="91440" bIns="45720" rtlCol="0" anchor="b">
            <a:normAutofit fontScale="90000"/>
          </a:bodyPr>
          <a:lstStyle/>
          <a:p>
            <a:pPr algn="l">
              <a:lnSpc>
                <a:spcPct val="90000"/>
              </a:lnSpc>
            </a:pPr>
            <a:r>
              <a:rPr lang="en-US" sz="5100" dirty="0">
                <a:latin typeface="Aptos" panose="020B0004020202020204" pitchFamily="34" charset="0"/>
              </a:rPr>
              <a:t>Responsible and Ethical Conduct of Research</a:t>
            </a:r>
          </a:p>
        </p:txBody>
      </p:sp>
      <p:sp>
        <p:nvSpPr>
          <p:cNvPr id="28" name="Rectangle 2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3835" y="581909"/>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220" y="3429000"/>
            <a:ext cx="658368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extBox 7">
            <a:extLst>
              <a:ext uri="{FF2B5EF4-FFF2-40B4-BE49-F238E27FC236}">
                <a16:creationId xmlns:a16="http://schemas.microsoft.com/office/drawing/2014/main" id="{BAA67FC6-1ABC-B9D6-BA25-38CF2978CB3B}"/>
              </a:ext>
            </a:extLst>
          </p:cNvPr>
          <p:cNvSpPr txBox="1"/>
          <p:nvPr/>
        </p:nvSpPr>
        <p:spPr>
          <a:xfrm>
            <a:off x="617218" y="4032504"/>
            <a:ext cx="6748272" cy="5376672"/>
          </a:xfrm>
          <a:prstGeom prst="rect">
            <a:avLst/>
          </a:prstGeom>
        </p:spPr>
        <p:txBody>
          <a:bodyPr vert="horz" lIns="91440" tIns="45720" rIns="91440" bIns="45720" rtlCol="0" anchor="t">
            <a:normAutofit lnSpcReduction="10000"/>
          </a:bodyPr>
          <a:lstStyle/>
          <a:p>
            <a:pPr marL="474981" lvl="1" indent="-228600">
              <a:lnSpc>
                <a:spcPct val="90000"/>
              </a:lnSpc>
              <a:spcAft>
                <a:spcPts val="600"/>
              </a:spcAft>
              <a:buFont typeface="Arial" panose="020B0604020202020204" pitchFamily="34" charset="0"/>
              <a:buChar char="•"/>
            </a:pPr>
            <a:r>
              <a:rPr lang="en-US" sz="2700" dirty="0">
                <a:latin typeface="Aptos" panose="020B0004020202020204" pitchFamily="34" charset="0"/>
              </a:rPr>
              <a:t>All researchers have the ethical obligation to conduct their university-sanctioned research responsibly and to train their staff and students in the responsible conduct of research.</a:t>
            </a:r>
          </a:p>
          <a:p>
            <a:pPr marL="474981" lvl="1" indent="-228600">
              <a:lnSpc>
                <a:spcPct val="90000"/>
              </a:lnSpc>
              <a:spcAft>
                <a:spcPts val="600"/>
              </a:spcAft>
              <a:buFont typeface="Arial" panose="020B0604020202020204" pitchFamily="34" charset="0"/>
              <a:buChar char="•"/>
            </a:pPr>
            <a:endParaRPr lang="en-US" sz="27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r>
              <a:rPr lang="en-US" sz="2700" dirty="0">
                <a:latin typeface="Aptos" panose="020B0004020202020204" pitchFamily="34" charset="0"/>
              </a:rPr>
              <a:t>The Office of Research Compliance provides training through CITI and hosts a variety of workshops and events throughout the academic year. </a:t>
            </a:r>
          </a:p>
          <a:p>
            <a:pPr marL="474981" lvl="1" indent="-228600">
              <a:lnSpc>
                <a:spcPct val="90000"/>
              </a:lnSpc>
              <a:spcAft>
                <a:spcPts val="600"/>
              </a:spcAft>
              <a:buFont typeface="Arial" panose="020B0604020202020204" pitchFamily="34" charset="0"/>
              <a:buChar char="•"/>
            </a:pPr>
            <a:endParaRPr lang="en-US" sz="27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r>
              <a:rPr lang="en-US" sz="2700" dirty="0">
                <a:latin typeface="Aptos" panose="020B0004020202020204" pitchFamily="34" charset="0"/>
              </a:rPr>
              <a:t>RCR, RST, and COI training is required before submitting federal grant applications. </a:t>
            </a:r>
          </a:p>
          <a:p>
            <a:pPr indent="-228600">
              <a:lnSpc>
                <a:spcPct val="90000"/>
              </a:lnSpc>
              <a:spcAft>
                <a:spcPts val="600"/>
              </a:spcAft>
              <a:buFont typeface="Arial" panose="020B0604020202020204" pitchFamily="34" charset="0"/>
              <a:buChar char="•"/>
            </a:pPr>
            <a:endParaRPr lang="en-US" sz="2700" dirty="0">
              <a:latin typeface="Aptos" panose="020B0004020202020204" pitchFamily="34" charset="0"/>
            </a:endParaRPr>
          </a:p>
          <a:p>
            <a:pPr marL="246381" lvl="1">
              <a:lnSpc>
                <a:spcPct val="90000"/>
              </a:lnSpc>
              <a:spcAft>
                <a:spcPts val="600"/>
              </a:spcAft>
            </a:pPr>
            <a:endParaRPr lang="en-US" sz="2700" dirty="0"/>
          </a:p>
        </p:txBody>
      </p:sp>
      <p:pic>
        <p:nvPicPr>
          <p:cNvPr id="5" name="Picture 4" descr="A diagram of a diagram of a company&#10;&#10;Description automatically generated with medium confidence">
            <a:extLst>
              <a:ext uri="{FF2B5EF4-FFF2-40B4-BE49-F238E27FC236}">
                <a16:creationId xmlns:a16="http://schemas.microsoft.com/office/drawing/2014/main" id="{962211D7-F9AF-ABFA-D9CA-6D3C49078002}"/>
              </a:ext>
            </a:extLst>
          </p:cNvPr>
          <p:cNvPicPr>
            <a:picLocks noChangeAspect="1"/>
          </p:cNvPicPr>
          <p:nvPr/>
        </p:nvPicPr>
        <p:blipFill rotWithShape="1">
          <a:blip r:embed="rId3">
            <a:extLst>
              <a:ext uri="{28A0092B-C50C-407E-A947-70E740481C1C}">
                <a14:useLocalDpi xmlns:a14="http://schemas.microsoft.com/office/drawing/2010/main" val="0"/>
              </a:ext>
            </a:extLst>
          </a:blip>
          <a:srcRect r="728"/>
          <a:stretch/>
        </p:blipFill>
        <p:spPr>
          <a:xfrm>
            <a:off x="7962078" y="10"/>
            <a:ext cx="10325922" cy="10286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4896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EE818DF-03F7-3C74-4F40-109B9A658FB9}"/>
              </a:ext>
            </a:extLst>
          </p:cNvPr>
          <p:cNvPicPr>
            <a:picLocks noChangeAspect="1"/>
          </p:cNvPicPr>
          <p:nvPr/>
        </p:nvPicPr>
        <p:blipFill>
          <a:blip r:embed="rId2">
            <a:extLst>
              <a:ext uri="{28A0092B-C50C-407E-A947-70E740481C1C}">
                <a14:useLocalDpi xmlns:a14="http://schemas.microsoft.com/office/drawing/2010/main" val="0"/>
              </a:ext>
            </a:extLst>
          </a:blip>
          <a:srcRect t="9009" b="20691"/>
          <a:stretch>
            <a:fillRect/>
          </a:stretch>
        </p:blipFill>
        <p:spPr>
          <a:xfrm>
            <a:off x="20" y="1923"/>
            <a:ext cx="18287980" cy="10285077"/>
          </a:xfrm>
          <a:prstGeom prst="rect">
            <a:avLst/>
          </a:prstGeom>
        </p:spPr>
      </p:pic>
    </p:spTree>
    <p:extLst>
      <p:ext uri="{BB962C8B-B14F-4D97-AF65-F5344CB8AC3E}">
        <p14:creationId xmlns:p14="http://schemas.microsoft.com/office/powerpoint/2010/main" val="229664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sp>
        <p:nvSpPr>
          <p:cNvPr id="2" name="AutoShape 2"/>
          <p:cNvSpPr/>
          <p:nvPr/>
        </p:nvSpPr>
        <p:spPr>
          <a:xfrm rot="5400000">
            <a:off x="8191418" y="5084651"/>
            <a:ext cx="4510911" cy="0"/>
          </a:xfrm>
          <a:prstGeom prst="line">
            <a:avLst/>
          </a:prstGeom>
          <a:ln w="9525" cap="flat">
            <a:solidFill>
              <a:srgbClr val="E15269"/>
            </a:solidFill>
            <a:prstDash val="solid"/>
            <a:headEnd type="none" w="sm" len="sm"/>
            <a:tailEnd type="none" w="sm" len="sm"/>
          </a:ln>
        </p:spPr>
        <p:txBody>
          <a:bodyPr/>
          <a:lstStyle/>
          <a:p>
            <a:endParaRPr lang="en-US"/>
          </a:p>
        </p:txBody>
      </p:sp>
      <p:sp>
        <p:nvSpPr>
          <p:cNvPr id="3" name="Freeform 3"/>
          <p:cNvSpPr/>
          <p:nvPr/>
        </p:nvSpPr>
        <p:spPr>
          <a:xfrm rot="-6438648">
            <a:off x="-1645875" y="-4148410"/>
            <a:ext cx="6816515" cy="10944970"/>
          </a:xfrm>
          <a:custGeom>
            <a:avLst/>
            <a:gdLst/>
            <a:ahLst/>
            <a:cxnLst/>
            <a:rect l="l" t="t" r="r" b="b"/>
            <a:pathLst>
              <a:path w="6816515" h="10944970">
                <a:moveTo>
                  <a:pt x="0" y="0"/>
                </a:moveTo>
                <a:lnTo>
                  <a:pt x="6816515" y="0"/>
                </a:lnTo>
                <a:lnTo>
                  <a:pt x="6816515" y="10944970"/>
                </a:lnTo>
                <a:lnTo>
                  <a:pt x="0" y="10944970"/>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1270785" y="3453623"/>
            <a:ext cx="5988515" cy="1969770"/>
          </a:xfrm>
          <a:prstGeom prst="rect">
            <a:avLst/>
          </a:prstGeom>
        </p:spPr>
        <p:txBody>
          <a:bodyPr lIns="0" tIns="0" rIns="0" bIns="0" rtlCol="0" anchor="t">
            <a:spAutoFit/>
          </a:bodyPr>
          <a:lstStyle/>
          <a:p>
            <a:r>
              <a:rPr lang="en-US" sz="3200" dirty="0">
                <a:solidFill>
                  <a:srgbClr val="F4F4F4"/>
                </a:solidFill>
                <a:latin typeface="Aptos" panose="020B0004020202020204" pitchFamily="34" charset="0"/>
              </a:rPr>
              <a:t>Office of Research Compliance</a:t>
            </a:r>
          </a:p>
          <a:p>
            <a:r>
              <a:rPr lang="en-US" sz="3200" dirty="0">
                <a:solidFill>
                  <a:srgbClr val="F4F4F4"/>
                </a:solidFill>
                <a:latin typeface="Aptos" panose="020B0004020202020204" pitchFamily="34" charset="0"/>
              </a:rPr>
              <a:t>Woody Hall 376</a:t>
            </a:r>
          </a:p>
          <a:p>
            <a:r>
              <a:rPr lang="en-US" sz="3200" dirty="0">
                <a:solidFill>
                  <a:srgbClr val="F4F4F4"/>
                </a:solidFill>
                <a:latin typeface="Aptos" panose="020B0004020202020204" pitchFamily="34" charset="0"/>
              </a:rPr>
              <a:t>618-453-4530</a:t>
            </a:r>
          </a:p>
          <a:p>
            <a:r>
              <a:rPr lang="en-US" sz="3200" dirty="0">
                <a:solidFill>
                  <a:srgbClr val="F4F4F4"/>
                </a:solidFill>
                <a:latin typeface="Aptos" panose="020B0004020202020204" pitchFamily="34" charset="0"/>
              </a:rPr>
              <a:t>orc.siu.edu </a:t>
            </a:r>
          </a:p>
        </p:txBody>
      </p:sp>
      <p:sp>
        <p:nvSpPr>
          <p:cNvPr id="7" name="Freeform 7"/>
          <p:cNvSpPr/>
          <p:nvPr/>
        </p:nvSpPr>
        <p:spPr>
          <a:xfrm rot="-8313720">
            <a:off x="12692925" y="5538021"/>
            <a:ext cx="6816515" cy="10944970"/>
          </a:xfrm>
          <a:custGeom>
            <a:avLst/>
            <a:gdLst/>
            <a:ahLst/>
            <a:cxnLst/>
            <a:rect l="l" t="t" r="r" b="b"/>
            <a:pathLst>
              <a:path w="6816515" h="10944970">
                <a:moveTo>
                  <a:pt x="0" y="0"/>
                </a:moveTo>
                <a:lnTo>
                  <a:pt x="6816515" y="0"/>
                </a:lnTo>
                <a:lnTo>
                  <a:pt x="6816515" y="10944970"/>
                </a:lnTo>
                <a:lnTo>
                  <a:pt x="0" y="10944970"/>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026" name="Picture 2" descr="A dog raising its paw&#10;&#10;Description automatically generated">
            <a:extLst>
              <a:ext uri="{FF2B5EF4-FFF2-40B4-BE49-F238E27FC236}">
                <a16:creationId xmlns:a16="http://schemas.microsoft.com/office/drawing/2014/main" id="{E9DB8AB9-74C2-DB78-5D81-2C2C35C30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973" y="1512776"/>
            <a:ext cx="7010400" cy="714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 coming out of a copper pipe&#10;&#10;AI-generated content may be incorrect.">
            <a:extLst>
              <a:ext uri="{FF2B5EF4-FFF2-40B4-BE49-F238E27FC236}">
                <a16:creationId xmlns:a16="http://schemas.microsoft.com/office/drawing/2014/main" id="{E333CFAB-3A9E-139C-EC70-F2FDB94AD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81016"/>
            <a:ext cx="12976330" cy="6396416"/>
          </a:xfrm>
          <a:prstGeom prst="rect">
            <a:avLst/>
          </a:prstGeom>
        </p:spPr>
      </p:pic>
      <p:sp>
        <p:nvSpPr>
          <p:cNvPr id="2" name="TextBox 1">
            <a:extLst>
              <a:ext uri="{FF2B5EF4-FFF2-40B4-BE49-F238E27FC236}">
                <a16:creationId xmlns:a16="http://schemas.microsoft.com/office/drawing/2014/main" id="{8A2829B8-9382-6A34-CC86-15C90912E323}"/>
              </a:ext>
            </a:extLst>
          </p:cNvPr>
          <p:cNvSpPr txBox="1"/>
          <p:nvPr/>
        </p:nvSpPr>
        <p:spPr>
          <a:xfrm>
            <a:off x="1228773" y="7988851"/>
            <a:ext cx="10722078" cy="707886"/>
          </a:xfrm>
          <a:prstGeom prst="rect">
            <a:avLst/>
          </a:prstGeom>
          <a:noFill/>
        </p:spPr>
        <p:txBody>
          <a:bodyPr wrap="square" rtlCol="0">
            <a:spAutoFit/>
          </a:bodyPr>
          <a:lstStyle/>
          <a:p>
            <a:r>
              <a:rPr lang="en-US" sz="4000" dirty="0">
                <a:solidFill>
                  <a:srgbClr val="030505"/>
                </a:solidFill>
                <a:latin typeface="Aptos" panose="020B0004020202020204" pitchFamily="34" charset="0"/>
              </a:rPr>
              <a:t>You don’t often think about your plumbing…until</a:t>
            </a:r>
          </a:p>
        </p:txBody>
      </p:sp>
    </p:spTree>
    <p:extLst>
      <p:ext uri="{BB962C8B-B14F-4D97-AF65-F5344CB8AC3E}">
        <p14:creationId xmlns:p14="http://schemas.microsoft.com/office/powerpoint/2010/main" val="48183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8ECE3-DE2B-20C1-089F-F533D3556677}"/>
              </a:ext>
            </a:extLst>
          </p:cNvPr>
          <p:cNvSpPr txBox="1"/>
          <p:nvPr/>
        </p:nvSpPr>
        <p:spPr>
          <a:xfrm>
            <a:off x="2209540" y="2815776"/>
            <a:ext cx="5899355" cy="4893647"/>
          </a:xfrm>
          <a:prstGeom prst="rect">
            <a:avLst/>
          </a:prstGeom>
          <a:noFill/>
        </p:spPr>
        <p:txBody>
          <a:bodyPr wrap="square" rtlCol="0">
            <a:spAutoFit/>
          </a:bodyPr>
          <a:lstStyle/>
          <a:p>
            <a:r>
              <a:rPr lang="en-US" sz="2400" dirty="0">
                <a:solidFill>
                  <a:srgbClr val="030505"/>
                </a:solidFill>
                <a:latin typeface="Aptos" panose="020B0004020202020204" pitchFamily="34" charset="0"/>
              </a:rPr>
              <a:t>A </a:t>
            </a:r>
            <a:r>
              <a:rPr lang="en-US" sz="2400" b="1" dirty="0">
                <a:solidFill>
                  <a:srgbClr val="030505"/>
                </a:solidFill>
                <a:latin typeface="Aptos" panose="020B0004020202020204" pitchFamily="34" charset="0"/>
              </a:rPr>
              <a:t>blueprint</a:t>
            </a:r>
            <a:r>
              <a:rPr lang="en-US" sz="2400" dirty="0">
                <a:solidFill>
                  <a:srgbClr val="030505"/>
                </a:solidFill>
                <a:latin typeface="Aptos" panose="020B0004020202020204" pitchFamily="34" charset="0"/>
              </a:rPr>
              <a:t> serves as the foundation of a house (much like a research plan).</a:t>
            </a:r>
          </a:p>
          <a:p>
            <a:endParaRPr lang="en-US" sz="2400" dirty="0">
              <a:solidFill>
                <a:srgbClr val="030505"/>
              </a:solidFill>
              <a:latin typeface="Aptos" panose="020B0004020202020204" pitchFamily="34" charset="0"/>
            </a:endParaRPr>
          </a:p>
          <a:p>
            <a:r>
              <a:rPr lang="en-US" sz="2400" dirty="0">
                <a:solidFill>
                  <a:srgbClr val="030505"/>
                </a:solidFill>
                <a:latin typeface="Aptos" panose="020B0004020202020204" pitchFamily="34" charset="0"/>
              </a:rPr>
              <a:t>The best-designed plans include strong:</a:t>
            </a:r>
          </a:p>
          <a:p>
            <a:endParaRPr lang="en-US" sz="2400" dirty="0">
              <a:solidFill>
                <a:srgbClr val="030505"/>
              </a:solidFill>
              <a:latin typeface="Aptos" panose="020B0004020202020204" pitchFamily="34" charset="0"/>
            </a:endParaRPr>
          </a:p>
          <a:p>
            <a:pPr marL="285750" indent="-285750">
              <a:buFont typeface="Arial" panose="020B0604020202020204" pitchFamily="34" charset="0"/>
              <a:buChar char="•"/>
            </a:pPr>
            <a:r>
              <a:rPr lang="en-US" sz="2400" dirty="0">
                <a:solidFill>
                  <a:srgbClr val="030505"/>
                </a:solidFill>
                <a:latin typeface="Aptos" panose="020B0004020202020204" pitchFamily="34" charset="0"/>
              </a:rPr>
              <a:t>Safety systems that prevent disaster</a:t>
            </a:r>
          </a:p>
          <a:p>
            <a:pPr marL="285750" indent="-285750">
              <a:buFont typeface="Arial" panose="020B0604020202020204" pitchFamily="34" charset="0"/>
              <a:buChar char="•"/>
            </a:pPr>
            <a:r>
              <a:rPr lang="en-US" sz="2400" dirty="0">
                <a:solidFill>
                  <a:srgbClr val="030505"/>
                </a:solidFill>
                <a:latin typeface="Aptos" panose="020B0004020202020204" pitchFamily="34" charset="0"/>
              </a:rPr>
              <a:t>Protections for contributors/participants</a:t>
            </a:r>
          </a:p>
          <a:p>
            <a:pPr marL="285750" indent="-285750">
              <a:buFont typeface="Arial" panose="020B0604020202020204" pitchFamily="34" charset="0"/>
              <a:buChar char="•"/>
            </a:pPr>
            <a:r>
              <a:rPr lang="en-US" sz="2400" dirty="0">
                <a:solidFill>
                  <a:srgbClr val="030505"/>
                </a:solidFill>
                <a:latin typeface="Aptos" panose="020B0004020202020204" pitchFamily="34" charset="0"/>
              </a:rPr>
              <a:t>Transparent financials and ethical practices</a:t>
            </a:r>
          </a:p>
          <a:p>
            <a:pPr marL="285750" indent="-285750">
              <a:buFont typeface="Arial" panose="020B0604020202020204" pitchFamily="34" charset="0"/>
              <a:buChar char="•"/>
            </a:pPr>
            <a:r>
              <a:rPr lang="en-US" sz="2400" dirty="0">
                <a:solidFill>
                  <a:srgbClr val="030505"/>
                </a:solidFill>
                <a:latin typeface="Aptos" panose="020B0004020202020204" pitchFamily="34" charset="0"/>
              </a:rPr>
              <a:t>Compliance with codes and regulations</a:t>
            </a:r>
          </a:p>
          <a:p>
            <a:pPr marL="285750" indent="-285750">
              <a:buFont typeface="Arial" panose="020B0604020202020204" pitchFamily="34" charset="0"/>
              <a:buChar char="•"/>
            </a:pPr>
            <a:endParaRPr lang="en-US" sz="2400" dirty="0">
              <a:solidFill>
                <a:srgbClr val="030505"/>
              </a:solidFill>
              <a:latin typeface="Aptos" panose="020B0004020202020204" pitchFamily="34" charset="0"/>
            </a:endParaRPr>
          </a:p>
          <a:p>
            <a:endParaRPr lang="en-US" sz="2400" dirty="0">
              <a:solidFill>
                <a:srgbClr val="030505"/>
              </a:solidFill>
              <a:latin typeface="Aptos" panose="020B0004020202020204" pitchFamily="34" charset="0"/>
            </a:endParaRPr>
          </a:p>
          <a:p>
            <a:r>
              <a:rPr lang="en-US" sz="2400" b="1" dirty="0">
                <a:solidFill>
                  <a:srgbClr val="030505"/>
                </a:solidFill>
                <a:latin typeface="Aptos" panose="020B0004020202020204" pitchFamily="34" charset="0"/>
              </a:rPr>
              <a:t>That’s where we come in.</a:t>
            </a:r>
          </a:p>
        </p:txBody>
      </p:sp>
      <p:sp>
        <p:nvSpPr>
          <p:cNvPr id="18" name="Freeform 4">
            <a:extLst>
              <a:ext uri="{FF2B5EF4-FFF2-40B4-BE49-F238E27FC236}">
                <a16:creationId xmlns:a16="http://schemas.microsoft.com/office/drawing/2014/main" id="{A776BFAA-B2C5-9D93-5D3F-EF59418EA3F0}"/>
              </a:ext>
            </a:extLst>
          </p:cNvPr>
          <p:cNvSpPr/>
          <p:nvPr/>
        </p:nvSpPr>
        <p:spPr>
          <a:xfrm>
            <a:off x="8650200" y="1355311"/>
            <a:ext cx="8807621" cy="7576378"/>
          </a:xfrm>
          <a:custGeom>
            <a:avLst/>
            <a:gdLst/>
            <a:ahLst/>
            <a:cxnLst/>
            <a:rect l="l" t="t" r="r" b="b"/>
            <a:pathLst>
              <a:path w="4983480" h="4165600">
                <a:moveTo>
                  <a:pt x="4537710" y="1230630"/>
                </a:moveTo>
                <a:cubicBezTo>
                  <a:pt x="4786630" y="1244600"/>
                  <a:pt x="4983480" y="1416050"/>
                  <a:pt x="4980940" y="1680210"/>
                </a:cubicBezTo>
                <a:cubicBezTo>
                  <a:pt x="4978400" y="1931670"/>
                  <a:pt x="4773930" y="2134870"/>
                  <a:pt x="4521200" y="2134870"/>
                </a:cubicBezTo>
                <a:cubicBezTo>
                  <a:pt x="4309109" y="2160270"/>
                  <a:pt x="3896359" y="2302510"/>
                  <a:pt x="4067809" y="2602230"/>
                </a:cubicBezTo>
                <a:cubicBezTo>
                  <a:pt x="4150359" y="2747010"/>
                  <a:pt x="4258309" y="2820670"/>
                  <a:pt x="4262119" y="3002280"/>
                </a:cubicBezTo>
                <a:cubicBezTo>
                  <a:pt x="4268469" y="3300730"/>
                  <a:pt x="3977639" y="3577590"/>
                  <a:pt x="3675379" y="3503930"/>
                </a:cubicBezTo>
                <a:cubicBezTo>
                  <a:pt x="3590289" y="3483610"/>
                  <a:pt x="3510279" y="3441700"/>
                  <a:pt x="3430269" y="3408680"/>
                </a:cubicBezTo>
                <a:cubicBezTo>
                  <a:pt x="3075939" y="3260090"/>
                  <a:pt x="2683509" y="3318510"/>
                  <a:pt x="2367279" y="3531870"/>
                </a:cubicBezTo>
                <a:cubicBezTo>
                  <a:pt x="2100579" y="3710941"/>
                  <a:pt x="1904999" y="3990341"/>
                  <a:pt x="1581149" y="4075430"/>
                </a:cubicBezTo>
                <a:cubicBezTo>
                  <a:pt x="1236979" y="4165600"/>
                  <a:pt x="855979" y="4089400"/>
                  <a:pt x="582929" y="3858260"/>
                </a:cubicBezTo>
                <a:cubicBezTo>
                  <a:pt x="349249" y="3657600"/>
                  <a:pt x="199389" y="3355340"/>
                  <a:pt x="201929" y="3048000"/>
                </a:cubicBezTo>
                <a:cubicBezTo>
                  <a:pt x="204469" y="2724150"/>
                  <a:pt x="365759" y="2429510"/>
                  <a:pt x="425449" y="2115820"/>
                </a:cubicBezTo>
                <a:cubicBezTo>
                  <a:pt x="459739" y="1931670"/>
                  <a:pt x="459739" y="1732280"/>
                  <a:pt x="393699" y="1554480"/>
                </a:cubicBezTo>
                <a:cubicBezTo>
                  <a:pt x="326390" y="1377950"/>
                  <a:pt x="177800" y="1267460"/>
                  <a:pt x="90170" y="1104900"/>
                </a:cubicBezTo>
                <a:cubicBezTo>
                  <a:pt x="33020" y="999490"/>
                  <a:pt x="0" y="877570"/>
                  <a:pt x="0" y="749300"/>
                </a:cubicBezTo>
                <a:cubicBezTo>
                  <a:pt x="0" y="335280"/>
                  <a:pt x="335280" y="0"/>
                  <a:pt x="749300" y="0"/>
                </a:cubicBezTo>
                <a:cubicBezTo>
                  <a:pt x="866140" y="0"/>
                  <a:pt x="982980" y="27940"/>
                  <a:pt x="1087120" y="80010"/>
                </a:cubicBezTo>
                <a:cubicBezTo>
                  <a:pt x="1272540" y="173990"/>
                  <a:pt x="1386840" y="354330"/>
                  <a:pt x="1570990" y="452120"/>
                </a:cubicBezTo>
                <a:cubicBezTo>
                  <a:pt x="1879600" y="615950"/>
                  <a:pt x="2148840" y="523240"/>
                  <a:pt x="2468880" y="466090"/>
                </a:cubicBezTo>
                <a:cubicBezTo>
                  <a:pt x="2672080" y="429260"/>
                  <a:pt x="2931160" y="431800"/>
                  <a:pt x="3117850" y="532130"/>
                </a:cubicBezTo>
                <a:cubicBezTo>
                  <a:pt x="3272790" y="614680"/>
                  <a:pt x="3361690" y="786130"/>
                  <a:pt x="3441700" y="934720"/>
                </a:cubicBezTo>
                <a:cubicBezTo>
                  <a:pt x="3662680" y="1341120"/>
                  <a:pt x="4132580" y="1210310"/>
                  <a:pt x="4523740" y="1229360"/>
                </a:cubicBezTo>
                <a:cubicBezTo>
                  <a:pt x="4530090" y="1229360"/>
                  <a:pt x="4533900" y="1230630"/>
                  <a:pt x="4537710" y="1230630"/>
                </a:cubicBezTo>
                <a:close/>
              </a:path>
            </a:pathLst>
          </a:custGeom>
          <a:blipFill>
            <a:blip r:embed="rId3"/>
            <a:stretch>
              <a:fillRect l="-21943" r="-1897"/>
            </a:stretch>
          </a:blipFill>
        </p:spPr>
        <p:txBody>
          <a:bodyPr/>
          <a:lstStyle/>
          <a:p>
            <a:endParaRPr lang="en-US"/>
          </a:p>
        </p:txBody>
      </p:sp>
    </p:spTree>
    <p:extLst>
      <p:ext uri="{BB962C8B-B14F-4D97-AF65-F5344CB8AC3E}">
        <p14:creationId xmlns:p14="http://schemas.microsoft.com/office/powerpoint/2010/main" val="116684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entist looking at a test tube">
            <a:extLst>
              <a:ext uri="{FF2B5EF4-FFF2-40B4-BE49-F238E27FC236}">
                <a16:creationId xmlns:a16="http://schemas.microsoft.com/office/drawing/2014/main" id="{FA736D0B-D395-1BC5-93B3-C36D6CA9F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
        <p:nvSpPr>
          <p:cNvPr id="3" name="TextBox 2">
            <a:extLst>
              <a:ext uri="{FF2B5EF4-FFF2-40B4-BE49-F238E27FC236}">
                <a16:creationId xmlns:a16="http://schemas.microsoft.com/office/drawing/2014/main" id="{D1E785CE-C608-2950-483D-F7D2647F0F33}"/>
              </a:ext>
            </a:extLst>
          </p:cNvPr>
          <p:cNvSpPr txBox="1"/>
          <p:nvPr/>
        </p:nvSpPr>
        <p:spPr>
          <a:xfrm>
            <a:off x="1046747" y="3392906"/>
            <a:ext cx="7952873" cy="3693319"/>
          </a:xfrm>
          <a:prstGeom prst="rect">
            <a:avLst/>
          </a:prstGeom>
          <a:noFill/>
        </p:spPr>
        <p:txBody>
          <a:bodyPr wrap="square" rtlCol="0">
            <a:spAutoFit/>
          </a:bodyPr>
          <a:lstStyle/>
          <a:p>
            <a:r>
              <a:rPr lang="en-US" sz="2400" b="1" dirty="0">
                <a:solidFill>
                  <a:srgbClr val="030505"/>
                </a:solidFill>
                <a:latin typeface="Aptos" panose="020B0004020202020204" pitchFamily="34" charset="0"/>
              </a:rPr>
              <a:t>What happens when systems are missing?</a:t>
            </a:r>
          </a:p>
          <a:p>
            <a:endParaRPr lang="en-US" sz="2400" b="1" dirty="0">
              <a:solidFill>
                <a:srgbClr val="030505"/>
              </a:solidFill>
              <a:latin typeface="Aptos" panose="020B0004020202020204" pitchFamily="34" charset="0"/>
            </a:endParaRPr>
          </a:p>
          <a:p>
            <a:pPr marL="342900" indent="-342900">
              <a:buFont typeface="Arial" panose="020B0604020202020204" pitchFamily="34" charset="0"/>
              <a:buChar char="•"/>
            </a:pPr>
            <a:r>
              <a:rPr lang="en-US" sz="2400" dirty="0">
                <a:solidFill>
                  <a:srgbClr val="030505"/>
                </a:solidFill>
                <a:latin typeface="Aptos" panose="020B0004020202020204" pitchFamily="34" charset="0"/>
              </a:rPr>
              <a:t>Project delays from missing approvals</a:t>
            </a:r>
          </a:p>
          <a:p>
            <a:pPr marL="342900" indent="-342900">
              <a:buFont typeface="Arial" panose="020B0604020202020204" pitchFamily="34" charset="0"/>
              <a:buChar char="•"/>
            </a:pPr>
            <a:r>
              <a:rPr lang="en-US" sz="2400" dirty="0">
                <a:solidFill>
                  <a:srgbClr val="030505"/>
                </a:solidFill>
                <a:latin typeface="Aptos" panose="020B0004020202020204" pitchFamily="34" charset="0"/>
              </a:rPr>
              <a:t>Loss of funding due to noncompliance</a:t>
            </a:r>
          </a:p>
          <a:p>
            <a:pPr marL="342900" indent="-342900">
              <a:buFont typeface="Arial" panose="020B0604020202020204" pitchFamily="34" charset="0"/>
              <a:buChar char="•"/>
            </a:pPr>
            <a:r>
              <a:rPr lang="en-US" sz="2400" dirty="0">
                <a:solidFill>
                  <a:srgbClr val="030505"/>
                </a:solidFill>
                <a:latin typeface="Aptos" panose="020B0004020202020204" pitchFamily="34" charset="0"/>
              </a:rPr>
              <a:t>Retractions or reputational harm</a:t>
            </a:r>
          </a:p>
          <a:p>
            <a:pPr marL="342900" indent="-342900">
              <a:buFont typeface="Arial" panose="020B0604020202020204" pitchFamily="34" charset="0"/>
              <a:buChar char="•"/>
            </a:pPr>
            <a:r>
              <a:rPr lang="en-US" sz="2400" dirty="0">
                <a:solidFill>
                  <a:srgbClr val="030505"/>
                </a:solidFill>
                <a:latin typeface="Aptos" panose="020B0004020202020204" pitchFamily="34" charset="0"/>
              </a:rPr>
              <a:t>Risks to participants, animals, or research teams</a:t>
            </a:r>
          </a:p>
          <a:p>
            <a:pPr marL="342900" indent="-342900">
              <a:buFont typeface="Arial" panose="020B0604020202020204" pitchFamily="34" charset="0"/>
              <a:buChar char="•"/>
            </a:pPr>
            <a:r>
              <a:rPr lang="en-US" sz="2400" dirty="0">
                <a:solidFill>
                  <a:srgbClr val="030505"/>
                </a:solidFill>
                <a:latin typeface="Aptos" panose="020B0004020202020204" pitchFamily="34" charset="0"/>
              </a:rPr>
              <a:t>Audits or investigations</a:t>
            </a:r>
            <a:endParaRPr lang="en-US" sz="2400" b="1" dirty="0">
              <a:solidFill>
                <a:srgbClr val="030505"/>
              </a:solidFill>
              <a:latin typeface="Aptos" panose="020B0004020202020204" pitchFamily="34" charset="0"/>
            </a:endParaRPr>
          </a:p>
          <a:p>
            <a:endParaRPr lang="en-US" sz="2400" b="1" dirty="0">
              <a:solidFill>
                <a:srgbClr val="030505"/>
              </a:solidFill>
              <a:latin typeface="Aptos" panose="020B0004020202020204" pitchFamily="34" charset="0"/>
            </a:endParaRPr>
          </a:p>
          <a:p>
            <a:endParaRPr lang="en-US" sz="2400" b="1" dirty="0">
              <a:solidFill>
                <a:srgbClr val="030505"/>
              </a:solidFill>
              <a:latin typeface="Aptos" panose="020B0004020202020204" pitchFamily="34" charset="0"/>
            </a:endParaRPr>
          </a:p>
          <a:p>
            <a:endParaRPr lang="en-US" dirty="0"/>
          </a:p>
        </p:txBody>
      </p:sp>
      <p:sp>
        <p:nvSpPr>
          <p:cNvPr id="5" name="TextBox 4">
            <a:extLst>
              <a:ext uri="{FF2B5EF4-FFF2-40B4-BE49-F238E27FC236}">
                <a16:creationId xmlns:a16="http://schemas.microsoft.com/office/drawing/2014/main" id="{869FB51B-A645-414C-3AC3-16B3626056DB}"/>
              </a:ext>
            </a:extLst>
          </p:cNvPr>
          <p:cNvSpPr txBox="1"/>
          <p:nvPr/>
        </p:nvSpPr>
        <p:spPr>
          <a:xfrm>
            <a:off x="1046747" y="6439894"/>
            <a:ext cx="8927432" cy="830997"/>
          </a:xfrm>
          <a:prstGeom prst="rect">
            <a:avLst/>
          </a:prstGeom>
          <a:noFill/>
        </p:spPr>
        <p:txBody>
          <a:bodyPr wrap="square" rtlCol="0">
            <a:spAutoFit/>
          </a:bodyPr>
          <a:lstStyle/>
          <a:p>
            <a:r>
              <a:rPr lang="en-US" sz="2400" b="1" dirty="0">
                <a:solidFill>
                  <a:srgbClr val="030505"/>
                </a:solidFill>
                <a:latin typeface="Aptos" panose="020B0004020202020204" pitchFamily="34" charset="0"/>
              </a:rPr>
              <a:t>Our job is to help prevent these issues — but it’s also up to you.</a:t>
            </a:r>
            <a:endParaRPr lang="en-US" sz="2400" dirty="0">
              <a:solidFill>
                <a:srgbClr val="030505"/>
              </a:solidFill>
              <a:latin typeface="Aptos" panose="020B0004020202020204" pitchFamily="34" charset="0"/>
            </a:endParaRPr>
          </a:p>
          <a:p>
            <a:pPr algn="ctr"/>
            <a:r>
              <a:rPr lang="en-US" sz="2400" dirty="0">
                <a:solidFill>
                  <a:srgbClr val="030505"/>
                </a:solidFill>
                <a:latin typeface="Aptos" panose="020B0004020202020204" pitchFamily="34" charset="0"/>
              </a:rPr>
              <a:t>Connect with us early. Ask questions. Let us help.</a:t>
            </a:r>
          </a:p>
        </p:txBody>
      </p:sp>
    </p:spTree>
    <p:extLst>
      <p:ext uri="{BB962C8B-B14F-4D97-AF65-F5344CB8AC3E}">
        <p14:creationId xmlns:p14="http://schemas.microsoft.com/office/powerpoint/2010/main" val="197417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4DA0-5064-5E96-CE83-4D3591CCAD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1533515-3D7D-11D3-1F78-1611A0323C7B}"/>
              </a:ext>
            </a:extLst>
          </p:cNvPr>
          <p:cNvSpPr txBox="1"/>
          <p:nvPr/>
        </p:nvSpPr>
        <p:spPr>
          <a:xfrm>
            <a:off x="1028700" y="1409645"/>
            <a:ext cx="11743212" cy="2215991"/>
          </a:xfrm>
          <a:prstGeom prst="rect">
            <a:avLst/>
          </a:prstGeom>
        </p:spPr>
        <p:txBody>
          <a:bodyPr wrap="square"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7200" dirty="0">
                <a:solidFill>
                  <a:srgbClr val="66121F"/>
                </a:solidFill>
                <a:latin typeface="Aptos" panose="020B0004020202020204" pitchFamily="34" charset="0"/>
                <a:ea typeface="Lato" panose="020F0502020204030203" pitchFamily="34" charset="0"/>
                <a:cs typeface="Lato" panose="020F0502020204030203" pitchFamily="34" charset="0"/>
              </a:rPr>
              <a:t>Office of Research Compliance (ORC)</a:t>
            </a:r>
          </a:p>
        </p:txBody>
      </p:sp>
      <p:sp>
        <p:nvSpPr>
          <p:cNvPr id="3" name="AutoShape 3">
            <a:extLst>
              <a:ext uri="{FF2B5EF4-FFF2-40B4-BE49-F238E27FC236}">
                <a16:creationId xmlns:a16="http://schemas.microsoft.com/office/drawing/2014/main" id="{1C267E3A-919B-C901-9D65-E719C9E2D9C8}"/>
              </a:ext>
            </a:extLst>
          </p:cNvPr>
          <p:cNvSpPr/>
          <p:nvPr/>
        </p:nvSpPr>
        <p:spPr>
          <a:xfrm rot="1008">
            <a:off x="1028702" y="3956720"/>
            <a:ext cx="16230602" cy="0"/>
          </a:xfrm>
          <a:prstGeom prst="line">
            <a:avLst/>
          </a:prstGeom>
          <a:ln w="9525" cap="flat">
            <a:solidFill>
              <a:srgbClr val="1B1B19"/>
            </a:solidFill>
            <a:prstDash val="solid"/>
            <a:headEnd type="none" w="sm" len="sm"/>
            <a:tailEnd type="none" w="sm" len="sm"/>
          </a:ln>
        </p:spPr>
        <p:txBody>
          <a:bodyPr/>
          <a:lstStyle/>
          <a:p>
            <a:endParaRPr lang="en-US" sz="1200"/>
          </a:p>
        </p:txBody>
      </p:sp>
      <p:grpSp>
        <p:nvGrpSpPr>
          <p:cNvPr id="5" name="Group 5">
            <a:extLst>
              <a:ext uri="{FF2B5EF4-FFF2-40B4-BE49-F238E27FC236}">
                <a16:creationId xmlns:a16="http://schemas.microsoft.com/office/drawing/2014/main" id="{90DD9F96-7E03-EF28-F939-E5D0B75E3245}"/>
              </a:ext>
            </a:extLst>
          </p:cNvPr>
          <p:cNvGrpSpPr/>
          <p:nvPr/>
        </p:nvGrpSpPr>
        <p:grpSpPr>
          <a:xfrm>
            <a:off x="1010308" y="5086352"/>
            <a:ext cx="10597925" cy="2191232"/>
            <a:chOff x="0" y="-76200"/>
            <a:chExt cx="8284610" cy="2880416"/>
          </a:xfrm>
        </p:grpSpPr>
        <p:sp>
          <p:nvSpPr>
            <p:cNvPr id="6" name="TextBox 6">
              <a:extLst>
                <a:ext uri="{FF2B5EF4-FFF2-40B4-BE49-F238E27FC236}">
                  <a16:creationId xmlns:a16="http://schemas.microsoft.com/office/drawing/2014/main" id="{E111AD0A-BF08-8832-1D8E-B4164CE24EC1}"/>
                </a:ext>
              </a:extLst>
            </p:cNvPr>
            <p:cNvSpPr txBox="1"/>
            <p:nvPr/>
          </p:nvSpPr>
          <p:spPr>
            <a:xfrm>
              <a:off x="0" y="-76200"/>
              <a:ext cx="8284610" cy="559245"/>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698529" lvl="1" indent="-428625">
                <a:lnSpc>
                  <a:spcPts val="3499"/>
                </a:lnSpc>
                <a:buFont typeface="Abadi" panose="020B0604020104020204" pitchFamily="34" charset="0"/>
                <a:buChar char="→"/>
              </a:pPr>
              <a:r>
                <a:rPr lang="en-US" sz="2501" u="sng" dirty="0">
                  <a:latin typeface="Aptos" panose="020B0004020202020204" pitchFamily="34" charset="0"/>
                  <a:hlinkClick r:id="" action="ppaction://noaction">
                    <a:extLst>
                      <a:ext uri="{A12FA001-AC4F-418D-AE19-62706E023703}">
                        <ahyp:hlinkClr xmlns:ahyp="http://schemas.microsoft.com/office/drawing/2018/hyperlinkcolor" val="tx"/>
                      </a:ext>
                    </a:extLst>
                  </a:hlinkClick>
                </a:rPr>
                <a:t>Institutional Review Board (IRB)</a:t>
              </a:r>
            </a:p>
          </p:txBody>
        </p:sp>
        <p:sp>
          <p:nvSpPr>
            <p:cNvPr id="7" name="TextBox 7">
              <a:extLst>
                <a:ext uri="{FF2B5EF4-FFF2-40B4-BE49-F238E27FC236}">
                  <a16:creationId xmlns:a16="http://schemas.microsoft.com/office/drawing/2014/main" id="{EFD5A75D-601A-98D3-FD13-980ECDFFB707}"/>
                </a:ext>
              </a:extLst>
            </p:cNvPr>
            <p:cNvSpPr txBox="1"/>
            <p:nvPr/>
          </p:nvSpPr>
          <p:spPr>
            <a:xfrm>
              <a:off x="0" y="697522"/>
              <a:ext cx="8284610" cy="559245"/>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698529" lvl="1" indent="-428625">
                <a:lnSpc>
                  <a:spcPts val="3499"/>
                </a:lnSpc>
                <a:buFont typeface="Abadi" panose="020B0604020104020204" pitchFamily="34" charset="0"/>
                <a:buChar char="→"/>
              </a:pPr>
              <a:r>
                <a:rPr lang="en-US" sz="2501" u="sng" dirty="0">
                  <a:solidFill>
                    <a:srgbClr val="1B1B19"/>
                  </a:solidFill>
                  <a:latin typeface="Aptos" panose="020B0004020202020204" pitchFamily="34" charset="0"/>
                </a:rPr>
                <a:t>Animal Use &amp; Care Committee (IACUC)</a:t>
              </a:r>
              <a:endParaRPr lang="en-US" sz="2501" u="sng" dirty="0">
                <a:solidFill>
                  <a:srgbClr val="1B1B19"/>
                </a:solidFill>
                <a:latin typeface="Aptos" panose="020B0004020202020204" pitchFamily="34" charset="0"/>
                <a:hlinkClick r:id="" action="ppaction://noaction"/>
              </a:endParaRPr>
            </a:p>
          </p:txBody>
        </p:sp>
        <p:sp>
          <p:nvSpPr>
            <p:cNvPr id="8" name="TextBox 8">
              <a:extLst>
                <a:ext uri="{FF2B5EF4-FFF2-40B4-BE49-F238E27FC236}">
                  <a16:creationId xmlns:a16="http://schemas.microsoft.com/office/drawing/2014/main" id="{599133AB-F800-209D-68E1-957CEAC294E9}"/>
                </a:ext>
              </a:extLst>
            </p:cNvPr>
            <p:cNvSpPr txBox="1"/>
            <p:nvPr/>
          </p:nvSpPr>
          <p:spPr>
            <a:xfrm>
              <a:off x="0" y="1471246"/>
              <a:ext cx="8284610" cy="559245"/>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698529" lvl="1" indent="-428625">
                <a:lnSpc>
                  <a:spcPts val="3499"/>
                </a:lnSpc>
                <a:buFont typeface="Abadi" panose="020B0604020104020204" pitchFamily="34" charset="0"/>
                <a:buChar char="→"/>
              </a:pPr>
              <a:r>
                <a:rPr lang="en-US" sz="2501" u="sng" dirty="0">
                  <a:solidFill>
                    <a:srgbClr val="1B1B19"/>
                  </a:solidFill>
                  <a:latin typeface="Aptos" panose="020B0004020202020204" pitchFamily="34" charset="0"/>
                </a:rPr>
                <a:t>Lab Animal Program (LAP)</a:t>
              </a:r>
              <a:endParaRPr lang="en-US" sz="2501" u="sng" dirty="0">
                <a:solidFill>
                  <a:srgbClr val="1B1B19"/>
                </a:solidFill>
                <a:latin typeface="Aptos" panose="020B0004020202020204" pitchFamily="34" charset="0"/>
                <a:hlinkClick r:id="" action="ppaction://noaction"/>
              </a:endParaRPr>
            </a:p>
          </p:txBody>
        </p:sp>
        <p:sp>
          <p:nvSpPr>
            <p:cNvPr id="9" name="TextBox 9">
              <a:extLst>
                <a:ext uri="{FF2B5EF4-FFF2-40B4-BE49-F238E27FC236}">
                  <a16:creationId xmlns:a16="http://schemas.microsoft.com/office/drawing/2014/main" id="{0F83C887-95A8-6B59-4616-2BEF4B13DE86}"/>
                </a:ext>
              </a:extLst>
            </p:cNvPr>
            <p:cNvSpPr txBox="1"/>
            <p:nvPr/>
          </p:nvSpPr>
          <p:spPr>
            <a:xfrm>
              <a:off x="0" y="2244971"/>
              <a:ext cx="8284610" cy="559245"/>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698529" lvl="1" indent="-428625">
                <a:lnSpc>
                  <a:spcPts val="3499"/>
                </a:lnSpc>
                <a:buFont typeface="Abadi" panose="020B0604020104020204" pitchFamily="34" charset="0"/>
                <a:buChar char="→"/>
              </a:pPr>
              <a:r>
                <a:rPr lang="en-US" sz="2501" u="sng" dirty="0">
                  <a:solidFill>
                    <a:srgbClr val="1B1B19"/>
                  </a:solidFill>
                  <a:latin typeface="Aptos" panose="020B0004020202020204" pitchFamily="34" charset="0"/>
                </a:rPr>
                <a:t>Institutional Biosafety Committee (IBC)</a:t>
              </a:r>
              <a:endParaRPr lang="en-US" sz="2501" u="sng" dirty="0">
                <a:solidFill>
                  <a:srgbClr val="1B1B19"/>
                </a:solidFill>
                <a:latin typeface="Aptos" panose="020B0004020202020204" pitchFamily="34" charset="0"/>
                <a:hlinkClick r:id="" action="ppaction://noaction"/>
              </a:endParaRPr>
            </a:p>
          </p:txBody>
        </p:sp>
      </p:grpSp>
      <p:sp>
        <p:nvSpPr>
          <p:cNvPr id="4" name="TextBox 9">
            <a:extLst>
              <a:ext uri="{FF2B5EF4-FFF2-40B4-BE49-F238E27FC236}">
                <a16:creationId xmlns:a16="http://schemas.microsoft.com/office/drawing/2014/main" id="{48D7F522-BB0A-208D-AE6B-E1931C3B8A70}"/>
              </a:ext>
            </a:extLst>
          </p:cNvPr>
          <p:cNvSpPr txBox="1"/>
          <p:nvPr/>
        </p:nvSpPr>
        <p:spPr>
          <a:xfrm>
            <a:off x="1010308" y="7440745"/>
            <a:ext cx="10597925" cy="425437"/>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698529" lvl="1" indent="-428625">
              <a:lnSpc>
                <a:spcPts val="3499"/>
              </a:lnSpc>
              <a:buFont typeface="Abadi" panose="020B0604020104020204" pitchFamily="34" charset="0"/>
              <a:buChar char="→"/>
            </a:pPr>
            <a:r>
              <a:rPr lang="en-US" sz="2501" u="sng" dirty="0">
                <a:solidFill>
                  <a:srgbClr val="1B1B19"/>
                </a:solidFill>
                <a:latin typeface="Aptos" panose="020B0004020202020204" pitchFamily="34" charset="0"/>
              </a:rPr>
              <a:t>Financial Conflicts of Interest (FCOI)</a:t>
            </a:r>
            <a:endParaRPr lang="en-US" sz="2501" u="sng" dirty="0">
              <a:solidFill>
                <a:srgbClr val="1B1B19"/>
              </a:solidFill>
              <a:latin typeface="Aptos" panose="020B0004020202020204" pitchFamily="34" charset="0"/>
              <a:hlinkClick r:id="" action="ppaction://noaction"/>
            </a:endParaRPr>
          </a:p>
        </p:txBody>
      </p:sp>
      <p:sp>
        <p:nvSpPr>
          <p:cNvPr id="10" name="TextBox 9">
            <a:extLst>
              <a:ext uri="{FF2B5EF4-FFF2-40B4-BE49-F238E27FC236}">
                <a16:creationId xmlns:a16="http://schemas.microsoft.com/office/drawing/2014/main" id="{7A08372B-6980-0F00-EAF5-AB20127A1984}"/>
              </a:ext>
            </a:extLst>
          </p:cNvPr>
          <p:cNvSpPr txBox="1"/>
          <p:nvPr/>
        </p:nvSpPr>
        <p:spPr>
          <a:xfrm>
            <a:off x="1010308" y="8029344"/>
            <a:ext cx="10597925" cy="425437"/>
          </a:xfrm>
          <a:prstGeom prst="rect">
            <a:avLst/>
          </a:prstGeom>
        </p:spPr>
        <p:txBody>
          <a:bodyPr lIns="0" tIns="0" rIns="0" bIns="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698529" lvl="1" indent="-428625">
              <a:lnSpc>
                <a:spcPts val="3499"/>
              </a:lnSpc>
              <a:buFont typeface="Abadi" panose="020B0604020104020204" pitchFamily="34" charset="0"/>
              <a:buChar char="→"/>
            </a:pPr>
            <a:r>
              <a:rPr lang="en-US" sz="2501" u="sng" dirty="0">
                <a:solidFill>
                  <a:srgbClr val="1B1B19"/>
                </a:solidFill>
                <a:latin typeface="Aptos" panose="020B0004020202020204" pitchFamily="34" charset="0"/>
              </a:rPr>
              <a:t>Responsible &amp; Ethical Conduct of Research (RECR)</a:t>
            </a:r>
            <a:endParaRPr lang="en-US" sz="2501" u="sng" dirty="0">
              <a:solidFill>
                <a:srgbClr val="1B1B19"/>
              </a:solidFill>
              <a:latin typeface="Aptos" panose="020B0004020202020204" pitchFamily="34" charset="0"/>
              <a:hlinkClick r:id="" action="ppaction://noaction"/>
            </a:endParaRPr>
          </a:p>
        </p:txBody>
      </p:sp>
      <p:sp>
        <p:nvSpPr>
          <p:cNvPr id="11" name="TextBox 10">
            <a:extLst>
              <a:ext uri="{FF2B5EF4-FFF2-40B4-BE49-F238E27FC236}">
                <a16:creationId xmlns:a16="http://schemas.microsoft.com/office/drawing/2014/main" id="{FEDB1F2C-52B6-F89D-6847-D3C1140B83E3}"/>
              </a:ext>
            </a:extLst>
          </p:cNvPr>
          <p:cNvSpPr txBox="1"/>
          <p:nvPr/>
        </p:nvSpPr>
        <p:spPr>
          <a:xfrm>
            <a:off x="1145513" y="4360214"/>
            <a:ext cx="7762352" cy="507831"/>
          </a:xfrm>
          <a:prstGeom prst="rect">
            <a:avLst/>
          </a:prstGeom>
          <a:noFill/>
        </p:spPr>
        <p:txBody>
          <a:bodyPr wrap="square" rtlCol="0">
            <a:spAutoFit/>
          </a:bodyPr>
          <a:lstStyle/>
          <a:p>
            <a:r>
              <a:rPr lang="en-US" sz="2700" dirty="0">
                <a:latin typeface="Aptos" panose="020B0004020202020204" pitchFamily="34" charset="0"/>
              </a:rPr>
              <a:t>Functional Areas:</a:t>
            </a:r>
          </a:p>
        </p:txBody>
      </p:sp>
    </p:spTree>
    <p:extLst>
      <p:ext uri="{BB962C8B-B14F-4D97-AF65-F5344CB8AC3E}">
        <p14:creationId xmlns:p14="http://schemas.microsoft.com/office/powerpoint/2010/main" val="56094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62211D7-F9AF-ABFA-D9CA-6D3C49078002}"/>
              </a:ext>
            </a:extLst>
          </p:cNvPr>
          <p:cNvPicPr>
            <a:picLocks noChangeAspect="1"/>
          </p:cNvPicPr>
          <p:nvPr/>
        </p:nvPicPr>
        <p:blipFill rotWithShape="1">
          <a:blip r:embed="rId3">
            <a:extLst>
              <a:ext uri="{28A0092B-C50C-407E-A947-70E740481C1C}">
                <a14:useLocalDpi xmlns:a14="http://schemas.microsoft.com/office/drawing/2010/main" val="0"/>
              </a:ext>
            </a:extLst>
          </a:blip>
          <a:srcRect r="-1" b="16090"/>
          <a:stretch/>
        </p:blipFill>
        <p:spPr>
          <a:xfrm>
            <a:off x="9154540" y="10"/>
            <a:ext cx="9133457" cy="10286990"/>
          </a:xfrm>
          <a:prstGeom prst="rect">
            <a:avLst/>
          </a:prstGeom>
        </p:spPr>
      </p:pic>
      <p:sp useBgFill="1">
        <p:nvSpPr>
          <p:cNvPr id="26"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54537" cy="10287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54537" cy="3428992"/>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CF23EA-67C1-1BB1-8298-9AEEE95EDF43}"/>
              </a:ext>
            </a:extLst>
          </p:cNvPr>
          <p:cNvSpPr>
            <a:spLocks noGrp="1"/>
          </p:cNvSpPr>
          <p:nvPr>
            <p:ph type="title"/>
          </p:nvPr>
        </p:nvSpPr>
        <p:spPr>
          <a:xfrm>
            <a:off x="408268" y="975011"/>
            <a:ext cx="8015154" cy="1754335"/>
          </a:xfrm>
        </p:spPr>
        <p:txBody>
          <a:bodyPr vert="horz" lIns="91440" tIns="45720" rIns="91440" bIns="45720" rtlCol="0" anchor="ctr">
            <a:normAutofit/>
          </a:bodyPr>
          <a:lstStyle/>
          <a:p>
            <a:pPr algn="l">
              <a:lnSpc>
                <a:spcPct val="90000"/>
              </a:lnSpc>
            </a:pPr>
            <a:r>
              <a:rPr lang="en-US" sz="6000" dirty="0">
                <a:latin typeface="Aptos" panose="020B0004020202020204" pitchFamily="34" charset="0"/>
              </a:rPr>
              <a:t>Institutional Review Board (IRB)</a:t>
            </a:r>
          </a:p>
        </p:txBody>
      </p:sp>
      <p:sp>
        <p:nvSpPr>
          <p:cNvPr id="4" name="TextBox 7">
            <a:extLst>
              <a:ext uri="{FF2B5EF4-FFF2-40B4-BE49-F238E27FC236}">
                <a16:creationId xmlns:a16="http://schemas.microsoft.com/office/drawing/2014/main" id="{BAA67FC6-1ABC-B9D6-BA25-38CF2978CB3B}"/>
              </a:ext>
            </a:extLst>
          </p:cNvPr>
          <p:cNvSpPr txBox="1"/>
          <p:nvPr/>
        </p:nvSpPr>
        <p:spPr>
          <a:xfrm>
            <a:off x="997306" y="3704357"/>
            <a:ext cx="7426116" cy="6444106"/>
          </a:xfrm>
          <a:prstGeom prst="rect">
            <a:avLst/>
          </a:prstGeom>
        </p:spPr>
        <p:txBody>
          <a:bodyPr vert="horz" lIns="91440" tIns="45720" rIns="91440" bIns="45720" rtlCol="0" anchor="ctr">
            <a:normAutofit/>
          </a:bodyPr>
          <a:lstStyle/>
          <a:p>
            <a:pPr marL="474981" lvl="1" indent="-228600">
              <a:lnSpc>
                <a:spcPct val="90000"/>
              </a:lnSpc>
              <a:spcAft>
                <a:spcPts val="600"/>
              </a:spcAft>
              <a:buFont typeface="Arial" panose="020B0604020202020204" pitchFamily="34" charset="0"/>
              <a:buChar char="•"/>
            </a:pPr>
            <a:r>
              <a:rPr lang="en-US" sz="2400" dirty="0">
                <a:latin typeface="Aptos" panose="020B0004020202020204" pitchFamily="34" charset="0"/>
              </a:rPr>
              <a:t>The SIUC IRB reviews all human subjects research projects conducted by individuals affiliated with SIU </a:t>
            </a:r>
            <a:r>
              <a:rPr lang="en-US" sz="2400" u="sng" dirty="0">
                <a:latin typeface="Aptos" panose="020B0004020202020204" pitchFamily="34" charset="0"/>
              </a:rPr>
              <a:t>before</a:t>
            </a:r>
            <a:r>
              <a:rPr lang="en-US" sz="2400" dirty="0">
                <a:latin typeface="Aptos" panose="020B0004020202020204" pitchFamily="34" charset="0"/>
              </a:rPr>
              <a:t> any human subject involvement. </a:t>
            </a:r>
          </a:p>
          <a:p>
            <a:pPr marL="246381" lvl="1">
              <a:lnSpc>
                <a:spcPct val="90000"/>
              </a:lnSpc>
              <a:spcAft>
                <a:spcPts val="600"/>
              </a:spcAft>
            </a:pPr>
            <a:endParaRPr lang="en-US" sz="24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r>
              <a:rPr lang="en-US" sz="2400" dirty="0">
                <a:solidFill>
                  <a:srgbClr val="1B1B19"/>
                </a:solidFill>
                <a:latin typeface="Aptos" panose="020B0004020202020204" pitchFamily="34" charset="0"/>
              </a:rPr>
              <a:t>Research with human subjects cannot begin until an official approval letter is received from the IRB. </a:t>
            </a:r>
            <a:endParaRPr lang="en-US" sz="24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endParaRPr lang="en-US" sz="24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r>
              <a:rPr lang="en-US" sz="2400" dirty="0">
                <a:latin typeface="Aptos" panose="020B0004020202020204" pitchFamily="34" charset="0"/>
              </a:rPr>
              <a:t>Submit the completed application and all supporting documents to siuhsc@siu.edu.</a:t>
            </a:r>
          </a:p>
          <a:p>
            <a:pPr indent="-228600">
              <a:lnSpc>
                <a:spcPct val="90000"/>
              </a:lnSpc>
              <a:spcAft>
                <a:spcPts val="600"/>
              </a:spcAft>
              <a:buFont typeface="Arial" panose="020B0604020202020204" pitchFamily="34" charset="0"/>
              <a:buChar char="•"/>
            </a:pPr>
            <a:endParaRPr lang="en-US" sz="24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r>
              <a:rPr lang="en-US" sz="2400" dirty="0">
                <a:solidFill>
                  <a:srgbClr val="1B1B19"/>
                </a:solidFill>
                <a:latin typeface="Aptos" panose="020B0004020202020204" pitchFamily="34" charset="0"/>
              </a:rPr>
              <a:t>Review typically occurs within two to four weeks; complex protocols may require additional processing.       </a:t>
            </a:r>
          </a:p>
          <a:p>
            <a:pPr marL="246381" lvl="1">
              <a:lnSpc>
                <a:spcPct val="90000"/>
              </a:lnSpc>
              <a:spcAft>
                <a:spcPts val="600"/>
              </a:spcAft>
            </a:pPr>
            <a:r>
              <a:rPr lang="en-US" sz="1700" dirty="0">
                <a:solidFill>
                  <a:srgbClr val="1B1B19"/>
                </a:solidFill>
                <a:latin typeface="Aptos" panose="020B0004020202020204" pitchFamily="34" charset="0"/>
              </a:rPr>
              <a:t>                 ***Peak application cycles may impact review time***</a:t>
            </a:r>
          </a:p>
          <a:p>
            <a:pPr marL="246381" lvl="1">
              <a:lnSpc>
                <a:spcPct val="90000"/>
              </a:lnSpc>
              <a:spcAft>
                <a:spcPts val="600"/>
              </a:spcAft>
            </a:pPr>
            <a:endParaRPr lang="en-US" sz="1700" dirty="0">
              <a:solidFill>
                <a:srgbClr val="1B1B19"/>
              </a:solidFill>
              <a:latin typeface="Aptos" panose="020B0004020202020204" pitchFamily="34" charset="0"/>
            </a:endParaRPr>
          </a:p>
          <a:p>
            <a:pPr marL="246381" lvl="1">
              <a:lnSpc>
                <a:spcPct val="90000"/>
              </a:lnSpc>
              <a:spcAft>
                <a:spcPts val="600"/>
              </a:spcAft>
            </a:pPr>
            <a:endParaRPr lang="en-US" sz="2400" dirty="0">
              <a:solidFill>
                <a:srgbClr val="1B1B19"/>
              </a:solidFill>
              <a:latin typeface="Aptos" panose="020B0004020202020204" pitchFamily="34" charset="0"/>
            </a:endParaRPr>
          </a:p>
          <a:p>
            <a:pPr marL="246381" lvl="1">
              <a:lnSpc>
                <a:spcPct val="90000"/>
              </a:lnSpc>
              <a:spcAft>
                <a:spcPts val="600"/>
              </a:spcAft>
            </a:pPr>
            <a:endParaRPr lang="en-US" sz="2400" dirty="0">
              <a:latin typeface="Aptos" panose="020B0004020202020204" pitchFamily="34" charset="0"/>
            </a:endParaRPr>
          </a:p>
          <a:p>
            <a:pPr marL="474981" lvl="1" indent="-228600">
              <a:lnSpc>
                <a:spcPct val="90000"/>
              </a:lnSpc>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362769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789835749"/>
              </p:ext>
            </p:extLst>
          </p:nvPr>
        </p:nvGraphicFramePr>
        <p:xfrm>
          <a:off x="662180" y="1331381"/>
          <a:ext cx="16963639" cy="8275901"/>
        </p:xfrm>
        <a:graphic>
          <a:graphicData uri="http://schemas.openxmlformats.org/drawingml/2006/table">
            <a:tbl>
              <a:tblPr/>
              <a:tblGrid>
                <a:gridCol w="5947167">
                  <a:extLst>
                    <a:ext uri="{9D8B030D-6E8A-4147-A177-3AD203B41FA5}">
                      <a16:colId xmlns:a16="http://schemas.microsoft.com/office/drawing/2014/main" val="20000"/>
                    </a:ext>
                  </a:extLst>
                </a:gridCol>
                <a:gridCol w="11016472">
                  <a:extLst>
                    <a:ext uri="{9D8B030D-6E8A-4147-A177-3AD203B41FA5}">
                      <a16:colId xmlns:a16="http://schemas.microsoft.com/office/drawing/2014/main" val="20001"/>
                    </a:ext>
                  </a:extLst>
                </a:gridCol>
              </a:tblGrid>
              <a:tr h="2582242">
                <a:tc>
                  <a:txBody>
                    <a:bodyPr/>
                    <a:lstStyle/>
                    <a:p>
                      <a:pPr algn="ctr">
                        <a:lnSpc>
                          <a:spcPts val="3079"/>
                        </a:lnSpc>
                        <a:defRPr/>
                      </a:pPr>
                      <a:r>
                        <a:rPr lang="en-US" sz="2400" b="1" dirty="0">
                          <a:solidFill>
                            <a:srgbClr val="F4F4F4"/>
                          </a:solidFill>
                          <a:latin typeface="Aptos" panose="020B0004020202020204" pitchFamily="34" charset="0"/>
                        </a:rPr>
                        <a:t>Exempt Review</a:t>
                      </a:r>
                      <a:endParaRPr lang="en-US" sz="2400" b="1" dirty="0">
                        <a:latin typeface="Aptos" panose="020B0004020202020204" pitchFamily="3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720000"/>
                    </a:solidFill>
                  </a:tcPr>
                </a:tc>
                <a:tc>
                  <a:txBody>
                    <a:bodyPr/>
                    <a:lstStyle/>
                    <a:p>
                      <a:pPr marL="474979" lvl="1" indent="-237490" algn="l">
                        <a:lnSpc>
                          <a:spcPts val="3079"/>
                        </a:lnSpc>
                        <a:buFont typeface="Arial"/>
                        <a:buChar char="•"/>
                        <a:defRPr/>
                      </a:pPr>
                      <a:r>
                        <a:rPr lang="en-US" sz="2400" b="1" dirty="0">
                          <a:solidFill>
                            <a:srgbClr val="1B1B19"/>
                          </a:solidFill>
                          <a:latin typeface="Aptos" panose="020B0004020202020204" pitchFamily="34" charset="0"/>
                        </a:rPr>
                        <a:t>Exempt does not = exempt from review</a:t>
                      </a:r>
                      <a:r>
                        <a:rPr lang="en-US" sz="2400" dirty="0">
                          <a:solidFill>
                            <a:srgbClr val="1B1B19"/>
                          </a:solidFill>
                          <a:latin typeface="Aptos" panose="020B0004020202020204" pitchFamily="34" charset="0"/>
                        </a:rPr>
                        <a:t>!</a:t>
                      </a:r>
                    </a:p>
                    <a:p>
                      <a:pPr marL="474979" lvl="1" indent="-237490" algn="l">
                        <a:lnSpc>
                          <a:spcPts val="3079"/>
                        </a:lnSpc>
                        <a:buFont typeface="Arial"/>
                        <a:buChar char="•"/>
                        <a:defRPr/>
                      </a:pPr>
                      <a:r>
                        <a:rPr lang="en-US" sz="2400" dirty="0">
                          <a:solidFill>
                            <a:srgbClr val="1B1B19"/>
                          </a:solidFill>
                          <a:latin typeface="Aptos" panose="020B0004020202020204" pitchFamily="34" charset="0"/>
                        </a:rPr>
                        <a:t>Less than minimal risk (ordinarily encountered in daily life) and only includes activities allowable under one of the </a:t>
                      </a:r>
                      <a:r>
                        <a:rPr lang="en-US" sz="2400" b="0" dirty="0">
                          <a:solidFill>
                            <a:srgbClr val="1B1B19"/>
                          </a:solidFill>
                          <a:latin typeface="Aptos" panose="020B0004020202020204" pitchFamily="34" charset="0"/>
                        </a:rPr>
                        <a:t>HHS exempt</a:t>
                      </a:r>
                      <a:r>
                        <a:rPr lang="en-US" sz="2400" b="1" dirty="0">
                          <a:solidFill>
                            <a:srgbClr val="1B1B19"/>
                          </a:solidFill>
                          <a:latin typeface="Aptos" panose="020B0004020202020204" pitchFamily="34" charset="0"/>
                        </a:rPr>
                        <a:t> </a:t>
                      </a:r>
                      <a:r>
                        <a:rPr lang="en-US" sz="2400" b="0" dirty="0">
                          <a:solidFill>
                            <a:srgbClr val="1B1B19"/>
                          </a:solidFill>
                          <a:latin typeface="Aptos" panose="020B0004020202020204" pitchFamily="34" charset="0"/>
                        </a:rPr>
                        <a:t>categories</a:t>
                      </a:r>
                      <a:r>
                        <a:rPr lang="en-US" sz="2400" dirty="0">
                          <a:solidFill>
                            <a:srgbClr val="1B1B19"/>
                          </a:solidFill>
                          <a:latin typeface="Aptos" panose="020B0004020202020204" pitchFamily="34" charset="0"/>
                        </a:rPr>
                        <a:t>.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Aptos" panose="020B0004020202020204" pitchFamily="34" charset="0"/>
                        </a:rPr>
                        <a:t>Minors cannot serve as participants in certain exempt categories.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Aptos" panose="020B0004020202020204" pitchFamily="34" charset="0"/>
                        </a:rPr>
                        <a:t>Cannot include prisoners as research participants.</a:t>
                      </a: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36156">
                <a:tc>
                  <a:txBody>
                    <a:bodyPr/>
                    <a:lstStyle/>
                    <a:p>
                      <a:pPr algn="ctr">
                        <a:lnSpc>
                          <a:spcPts val="3079"/>
                        </a:lnSpc>
                        <a:defRPr/>
                      </a:pPr>
                      <a:r>
                        <a:rPr lang="en-US" sz="2400" b="1" dirty="0">
                          <a:solidFill>
                            <a:srgbClr val="1B1B19"/>
                          </a:solidFill>
                          <a:latin typeface="Aptos" panose="020B0004020202020204" pitchFamily="34" charset="0"/>
                        </a:rPr>
                        <a:t>Expedited Review</a:t>
                      </a:r>
                      <a:endParaRPr lang="en-US" sz="2400" b="1" dirty="0">
                        <a:latin typeface="Aptos" panose="020B0004020202020204" pitchFamily="3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chemeClr val="bg1">
                        <a:lumMod val="85000"/>
                      </a:schemeClr>
                    </a:solidFill>
                  </a:tcPr>
                </a:tc>
                <a:tc>
                  <a:txBody>
                    <a:bodyPr/>
                    <a:lstStyle/>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Aptos" panose="020B0004020202020204" pitchFamily="34" charset="0"/>
                        </a:rPr>
                        <a:t>Not greater than minimal risk and only includes activities allowable under one of the </a:t>
                      </a:r>
                      <a:r>
                        <a:rPr lang="en-US" sz="2400" b="0" dirty="0">
                          <a:solidFill>
                            <a:srgbClr val="1B1B19"/>
                          </a:solidFill>
                          <a:latin typeface="Aptos" panose="020B0004020202020204" pitchFamily="34" charset="0"/>
                        </a:rPr>
                        <a:t>HHS exempt</a:t>
                      </a:r>
                      <a:r>
                        <a:rPr lang="en-US" sz="2400" b="1" dirty="0">
                          <a:solidFill>
                            <a:srgbClr val="1B1B19"/>
                          </a:solidFill>
                          <a:latin typeface="Aptos" panose="020B0004020202020204" pitchFamily="34" charset="0"/>
                        </a:rPr>
                        <a:t> </a:t>
                      </a:r>
                      <a:r>
                        <a:rPr lang="en-US" sz="2400" b="0" dirty="0">
                          <a:solidFill>
                            <a:srgbClr val="1B1B19"/>
                          </a:solidFill>
                          <a:latin typeface="Aptos" panose="020B0004020202020204" pitchFamily="34" charset="0"/>
                        </a:rPr>
                        <a:t>categories</a:t>
                      </a:r>
                      <a:r>
                        <a:rPr lang="en-US" sz="2400" dirty="0">
                          <a:solidFill>
                            <a:srgbClr val="1B1B19"/>
                          </a:solidFill>
                          <a:latin typeface="Aptos" panose="020B0004020202020204" pitchFamily="34" charset="0"/>
                        </a:rPr>
                        <a:t>. </a:t>
                      </a:r>
                    </a:p>
                    <a:p>
                      <a:pPr marL="474979" lvl="1" indent="-237490" algn="l">
                        <a:lnSpc>
                          <a:spcPts val="3079"/>
                        </a:lnSpc>
                        <a:buFont typeface="Arial"/>
                        <a:buChar char="•"/>
                        <a:defRPr/>
                      </a:pPr>
                      <a:r>
                        <a:rPr lang="en-US" sz="2400" dirty="0">
                          <a:solidFill>
                            <a:srgbClr val="1B1B19"/>
                          </a:solidFill>
                          <a:latin typeface="Aptos" panose="020B0004020202020204" pitchFamily="34" charset="0"/>
                        </a:rPr>
                        <a:t>Cannot be used for classified research.</a:t>
                      </a:r>
                    </a:p>
                    <a:p>
                      <a:pPr marL="474979" lvl="1" indent="-237490" algn="l">
                        <a:lnSpc>
                          <a:spcPts val="3079"/>
                        </a:lnSpc>
                        <a:buFont typeface="Arial"/>
                        <a:buChar char="•"/>
                        <a:defRPr/>
                      </a:pPr>
                      <a:r>
                        <a:rPr lang="en-US" sz="2400" dirty="0">
                          <a:solidFill>
                            <a:srgbClr val="1B1B19"/>
                          </a:solidFill>
                          <a:latin typeface="Aptos" panose="020B0004020202020204" pitchFamily="34" charset="0"/>
                        </a:rPr>
                        <a:t>Cannot include prisoners as research subjects.</a:t>
                      </a: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63112">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b="1" dirty="0">
                          <a:solidFill>
                            <a:srgbClr val="F4F4F4"/>
                          </a:solidFill>
                          <a:latin typeface="Aptos" panose="020B0004020202020204" pitchFamily="34" charset="0"/>
                        </a:rPr>
                        <a:t>Full Board Review</a:t>
                      </a:r>
                      <a:endParaRPr lang="en-US" sz="2400" b="1" dirty="0">
                        <a:latin typeface="Aptos" panose="020B0004020202020204" pitchFamily="3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720000"/>
                    </a:solidFill>
                  </a:tcPr>
                </a:tc>
                <a:tc>
                  <a:txBody>
                    <a:bodyPr/>
                    <a:lstStyle/>
                    <a:p>
                      <a:pPr marL="580389" marR="0" lvl="1" indent="-342900" algn="l" defTabSz="914400" rtl="0" eaLnBrk="1" fontAlgn="auto" latinLnBrk="0" hangingPunct="1">
                        <a:lnSpc>
                          <a:spcPts val="3079"/>
                        </a:lnSpc>
                        <a:spcBef>
                          <a:spcPts val="0"/>
                        </a:spcBef>
                        <a:spcAft>
                          <a:spcPts val="0"/>
                        </a:spcAft>
                        <a:buClrTx/>
                        <a:buSzTx/>
                        <a:buFont typeface="Arial" panose="020B0604020202020204" pitchFamily="34" charset="0"/>
                        <a:buChar char="•"/>
                        <a:tabLst/>
                        <a:defRPr/>
                      </a:pPr>
                      <a:r>
                        <a:rPr lang="en-US" sz="2400" dirty="0">
                          <a:solidFill>
                            <a:srgbClr val="1B1B19"/>
                          </a:solidFill>
                          <a:latin typeface="Aptos" panose="020B0004020202020204" pitchFamily="34" charset="0"/>
                        </a:rPr>
                        <a:t>Protocols that do not meet the requirements for exempt or expedited categories.</a:t>
                      </a:r>
                    </a:p>
                    <a:p>
                      <a:pPr marL="580389" marR="0" lvl="1" indent="-342900" algn="l" defTabSz="914400" rtl="0" eaLnBrk="1" fontAlgn="auto" latinLnBrk="0" hangingPunct="1">
                        <a:lnSpc>
                          <a:spcPts val="3079"/>
                        </a:lnSpc>
                        <a:spcBef>
                          <a:spcPts val="0"/>
                        </a:spcBef>
                        <a:spcAft>
                          <a:spcPts val="0"/>
                        </a:spcAft>
                        <a:buClrTx/>
                        <a:buSzTx/>
                        <a:buFont typeface="Arial" panose="020B0604020202020204" pitchFamily="34" charset="0"/>
                        <a:buChar char="•"/>
                        <a:tabLst/>
                        <a:defRPr/>
                      </a:pPr>
                      <a:r>
                        <a:rPr lang="en-US" sz="2400" dirty="0">
                          <a:solidFill>
                            <a:srgbClr val="1B1B19"/>
                          </a:solidFill>
                          <a:latin typeface="Aptos" panose="020B0004020202020204" pitchFamily="34" charset="0"/>
                        </a:rPr>
                        <a:t>When requesting a waiver of written consent.</a:t>
                      </a: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03825">
                <a:tc>
                  <a:txBody>
                    <a:bodyPr/>
                    <a:lstStyle/>
                    <a:p>
                      <a:pPr algn="ctr">
                        <a:lnSpc>
                          <a:spcPts val="3079"/>
                        </a:lnSpc>
                        <a:defRPr/>
                      </a:pPr>
                      <a:r>
                        <a:rPr lang="en-US" sz="2400" b="1" dirty="0">
                          <a:solidFill>
                            <a:srgbClr val="1B1B19"/>
                          </a:solidFill>
                          <a:latin typeface="Aptos" panose="020B0004020202020204" pitchFamily="34" charset="0"/>
                        </a:rPr>
                        <a:t>Determination Letter </a:t>
                      </a:r>
                    </a:p>
                    <a:p>
                      <a:pPr algn="ctr">
                        <a:lnSpc>
                          <a:spcPts val="3079"/>
                        </a:lnSpc>
                        <a:defRPr/>
                      </a:pPr>
                      <a:r>
                        <a:rPr lang="en-US" sz="2400" b="1" dirty="0">
                          <a:solidFill>
                            <a:srgbClr val="1B1B19"/>
                          </a:solidFill>
                          <a:latin typeface="Aptos" panose="020B0004020202020204" pitchFamily="34" charset="0"/>
                        </a:rPr>
                        <a:t>(Not Human Subjects Determination)</a:t>
                      </a:r>
                      <a:endParaRPr lang="en-US" sz="2400" b="1" dirty="0">
                        <a:latin typeface="Aptos" panose="020B0004020202020204" pitchFamily="3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chemeClr val="bg1">
                        <a:lumMod val="85000"/>
                      </a:schemeClr>
                    </a:solidFill>
                  </a:tcPr>
                </a:tc>
                <a:tc>
                  <a:txBody>
                    <a:bodyPr/>
                    <a:lstStyle/>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Aptos" panose="020B0004020202020204" pitchFamily="34" charset="0"/>
                        </a:rPr>
                        <a:t>Data repositories may require a determination letter before accessing data.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Aptos" panose="020B0004020202020204" pitchFamily="34" charset="0"/>
                        </a:rPr>
                        <a:t>Journals and granting agencies may require a determination letter. </a:t>
                      </a:r>
                    </a:p>
                    <a:p>
                      <a:pPr marL="474979" marR="0" lvl="1" indent="-237490" algn="l" defTabSz="914400" rtl="0" eaLnBrk="1" fontAlgn="auto" latinLnBrk="0" hangingPunct="1">
                        <a:lnSpc>
                          <a:spcPts val="3079"/>
                        </a:lnSpc>
                        <a:spcBef>
                          <a:spcPts val="0"/>
                        </a:spcBef>
                        <a:spcAft>
                          <a:spcPts val="0"/>
                        </a:spcAft>
                        <a:buClrTx/>
                        <a:buSzTx/>
                        <a:buFont typeface="Arial"/>
                        <a:buChar char="•"/>
                        <a:tabLst/>
                        <a:defRPr/>
                      </a:pPr>
                      <a:r>
                        <a:rPr lang="en-US" sz="2400" dirty="0">
                          <a:solidFill>
                            <a:srgbClr val="1B1B19"/>
                          </a:solidFill>
                          <a:latin typeface="Aptos" panose="020B0004020202020204" pitchFamily="34" charset="0"/>
                        </a:rPr>
                        <a:t>Remember, </a:t>
                      </a:r>
                      <a:r>
                        <a:rPr lang="en-US" sz="2400" b="1" dirty="0">
                          <a:solidFill>
                            <a:srgbClr val="1B1B19"/>
                          </a:solidFill>
                          <a:latin typeface="Aptos" panose="020B0004020202020204" pitchFamily="34" charset="0"/>
                        </a:rPr>
                        <a:t>the IRB cannot provide post hoc review</a:t>
                      </a:r>
                      <a:r>
                        <a:rPr lang="en-US" sz="2400" dirty="0">
                          <a:solidFill>
                            <a:srgbClr val="1B1B19"/>
                          </a:solidFill>
                          <a:latin typeface="Aptos" panose="020B0004020202020204" pitchFamily="34" charset="0"/>
                        </a:rPr>
                        <a:t>. Determination requests must be submitted before you begin. </a:t>
                      </a:r>
                      <a:endParaRPr lang="en-US" sz="2400" b="1" dirty="0">
                        <a:solidFill>
                          <a:srgbClr val="1B1B19"/>
                        </a:solidFill>
                        <a:latin typeface="Aptos" panose="020B0004020202020204" pitchFamily="34" charset="0"/>
                      </a:endParaRPr>
                    </a:p>
                  </a:txBody>
                  <a:tcPr marL="190500" marR="190500" marT="190500" marB="1905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9525" cap="flat" cmpd="sng" algn="ctr">
                      <a:solidFill>
                        <a:srgbClr val="1B1B19"/>
                      </a:solidFill>
                      <a:prstDash val="solid"/>
                      <a:round/>
                      <a:headEnd type="none" w="med" len="med"/>
                      <a:tailEnd type="none" w="med" len="med"/>
                    </a:lnT>
                    <a:lnB w="9525" cap="flat" cmpd="sng" algn="ctr">
                      <a:solidFill>
                        <a:srgbClr val="1B1B1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1474109" y="124809"/>
            <a:ext cx="14697271" cy="856773"/>
          </a:xfrm>
          <a:prstGeom prst="rect">
            <a:avLst/>
          </a:prstGeom>
        </p:spPr>
        <p:txBody>
          <a:bodyPr lIns="0" tIns="0" rIns="0" bIns="0" rtlCol="0" anchor="t">
            <a:spAutoFit/>
          </a:bodyPr>
          <a:lstStyle/>
          <a:p>
            <a:pPr marL="0" lvl="0" indent="0" algn="ctr">
              <a:lnSpc>
                <a:spcPts val="7500"/>
              </a:lnSpc>
            </a:pPr>
            <a:r>
              <a:rPr lang="en-US" sz="4000" dirty="0">
                <a:solidFill>
                  <a:srgbClr val="1B1B19"/>
                </a:solidFill>
                <a:latin typeface="Aptos" panose="020B0004020202020204" pitchFamily="34" charset="0"/>
              </a:rPr>
              <a:t>IRB Review Levels</a:t>
            </a:r>
          </a:p>
        </p:txBody>
      </p:sp>
    </p:spTree>
    <p:extLst>
      <p:ext uri="{BB962C8B-B14F-4D97-AF65-F5344CB8AC3E}">
        <p14:creationId xmlns:p14="http://schemas.microsoft.com/office/powerpoint/2010/main" val="122986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6816F4-A35C-227D-8BD1-4E830D3D597B}"/>
              </a:ext>
            </a:extLst>
          </p:cNvPr>
          <p:cNvSpPr txBox="1"/>
          <p:nvPr/>
        </p:nvSpPr>
        <p:spPr>
          <a:xfrm>
            <a:off x="1361775" y="8198316"/>
            <a:ext cx="15887700" cy="1036469"/>
          </a:xfrm>
          <a:prstGeom prst="rect">
            <a:avLst/>
          </a:prstGeom>
        </p:spPr>
        <p:txBody>
          <a:bodyPr vert="horz" lIns="91440" tIns="45720" rIns="91440" bIns="45720" rtlCol="0">
            <a:noAutofit/>
          </a:bodyPr>
          <a:lstStyle/>
          <a:p>
            <a:pPr marL="57150" algn="ctr">
              <a:lnSpc>
                <a:spcPct val="90000"/>
              </a:lnSpc>
              <a:spcAft>
                <a:spcPts val="600"/>
              </a:spcAft>
            </a:pPr>
            <a:r>
              <a:rPr lang="en-US" sz="2800" dirty="0">
                <a:effectLst/>
                <a:latin typeface="Aptos" panose="020B0004020202020204" pitchFamily="34" charset="0"/>
              </a:rPr>
              <a:t>SIUC’ s IACUC is responsible for the oversight and assessment of all vertebrate animals and cephalopods used in research, testing, and teaching on the SIUC campus. </a:t>
            </a:r>
          </a:p>
        </p:txBody>
      </p:sp>
      <p:sp>
        <p:nvSpPr>
          <p:cNvPr id="2" name="TextBox 1">
            <a:extLst>
              <a:ext uri="{FF2B5EF4-FFF2-40B4-BE49-F238E27FC236}">
                <a16:creationId xmlns:a16="http://schemas.microsoft.com/office/drawing/2014/main" id="{21A3D09D-5F82-4313-7C79-E4CD6B0CE5EC}"/>
              </a:ext>
            </a:extLst>
          </p:cNvPr>
          <p:cNvSpPr txBox="1"/>
          <p:nvPr/>
        </p:nvSpPr>
        <p:spPr>
          <a:xfrm>
            <a:off x="6789421" y="9311039"/>
            <a:ext cx="4129087" cy="954107"/>
          </a:xfrm>
          <a:prstGeom prst="rect">
            <a:avLst/>
          </a:prstGeom>
          <a:noFill/>
        </p:spPr>
        <p:txBody>
          <a:bodyPr wrap="square" rtlCol="0">
            <a:spAutoFit/>
          </a:bodyPr>
          <a:lstStyle/>
          <a:p>
            <a:r>
              <a:rPr lang="en-US" sz="2800" dirty="0">
                <a:latin typeface="Aptos" panose="020B0004020202020204" pitchFamily="34" charset="0"/>
              </a:rPr>
              <a:t>orc.siu.edu/animal-care </a:t>
            </a:r>
            <a:r>
              <a:rPr lang="en-US" sz="2800" dirty="0">
                <a:latin typeface="Telegraf" panose="020B0604020202020204" charset="0"/>
              </a:rPr>
              <a:t>		</a:t>
            </a:r>
          </a:p>
        </p:txBody>
      </p:sp>
      <p:pic>
        <p:nvPicPr>
          <p:cNvPr id="4" name="Picture 3" descr="A screenshot of a computer&#10;&#10;Description automatically generated">
            <a:extLst>
              <a:ext uri="{FF2B5EF4-FFF2-40B4-BE49-F238E27FC236}">
                <a16:creationId xmlns:a16="http://schemas.microsoft.com/office/drawing/2014/main" id="{69593A79-02C2-54FE-EAF8-A3E37D866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670560"/>
            <a:ext cx="15133319" cy="7283207"/>
          </a:xfrm>
          <a:prstGeom prst="rect">
            <a:avLst/>
          </a:prstGeom>
        </p:spPr>
      </p:pic>
    </p:spTree>
    <p:extLst>
      <p:ext uri="{BB962C8B-B14F-4D97-AF65-F5344CB8AC3E}">
        <p14:creationId xmlns:p14="http://schemas.microsoft.com/office/powerpoint/2010/main" val="147302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5400000">
            <a:off x="6586269" y="5138738"/>
            <a:ext cx="8229600" cy="0"/>
          </a:xfrm>
          <a:prstGeom prst="line">
            <a:avLst/>
          </a:prstGeom>
          <a:ln w="9525" cap="flat">
            <a:solidFill>
              <a:srgbClr val="1B1B19"/>
            </a:solidFill>
            <a:prstDash val="solid"/>
            <a:headEnd type="none" w="sm" len="sm"/>
            <a:tailEnd type="none" w="sm" len="sm"/>
          </a:ln>
        </p:spPr>
        <p:txBody>
          <a:bodyPr/>
          <a:lstStyle/>
          <a:p>
            <a:endParaRPr lang="en-US"/>
          </a:p>
        </p:txBody>
      </p:sp>
      <p:sp>
        <p:nvSpPr>
          <p:cNvPr id="10" name="TextBox 10"/>
          <p:cNvSpPr txBox="1"/>
          <p:nvPr/>
        </p:nvSpPr>
        <p:spPr>
          <a:xfrm>
            <a:off x="1028700" y="841176"/>
            <a:ext cx="9417626" cy="977062"/>
          </a:xfrm>
          <a:prstGeom prst="rect">
            <a:avLst/>
          </a:prstGeom>
        </p:spPr>
        <p:txBody>
          <a:bodyPr wrap="square" lIns="0" tIns="0" rIns="0" bIns="0" rtlCol="0" anchor="t">
            <a:spAutoFit/>
          </a:bodyPr>
          <a:lstStyle/>
          <a:p>
            <a:pPr>
              <a:lnSpc>
                <a:spcPts val="7500"/>
              </a:lnSpc>
            </a:pPr>
            <a:r>
              <a:rPr lang="en-US" sz="7200" dirty="0">
                <a:solidFill>
                  <a:srgbClr val="66121F"/>
                </a:solidFill>
                <a:latin typeface="Aptos" panose="020B0004020202020204" pitchFamily="34" charset="0"/>
              </a:rPr>
              <a:t>IACUC Review Process</a:t>
            </a:r>
          </a:p>
        </p:txBody>
      </p:sp>
      <p:sp>
        <p:nvSpPr>
          <p:cNvPr id="12" name="TextBox 1">
            <a:extLst>
              <a:ext uri="{FF2B5EF4-FFF2-40B4-BE49-F238E27FC236}">
                <a16:creationId xmlns:a16="http://schemas.microsoft.com/office/drawing/2014/main" id="{FEF86A9F-DA54-48D7-7301-DC81EE60FE2D}"/>
              </a:ext>
            </a:extLst>
          </p:cNvPr>
          <p:cNvSpPr txBox="1"/>
          <p:nvPr/>
        </p:nvSpPr>
        <p:spPr>
          <a:xfrm>
            <a:off x="11446659" y="2291805"/>
            <a:ext cx="5448567" cy="56938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latin typeface="Aptos" panose="020B0004020202020204" pitchFamily="34" charset="0"/>
              </a:rPr>
              <a:t>Protocol applications and supporting documents are submitted to iacuc@siu.edu. </a:t>
            </a:r>
          </a:p>
          <a:p>
            <a:pPr marL="457200" indent="-457200">
              <a:buFont typeface="Arial" panose="020B0604020202020204" pitchFamily="34" charset="0"/>
              <a:buChar char="•"/>
            </a:pPr>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Submissions undergo a pre-review by the administrative office and are then reviewed by Designated Member Review or Full Committee Review. </a:t>
            </a:r>
          </a:p>
          <a:p>
            <a:pPr marL="457200" indent="-457200">
              <a:buFont typeface="Arial" panose="020B0604020202020204" pitchFamily="34" charset="0"/>
              <a:buChar char="•"/>
            </a:pPr>
            <a:endParaRPr lang="en-US" sz="2800" dirty="0">
              <a:latin typeface="Aptos" panose="020B0004020202020204" pitchFamily="34" charset="0"/>
            </a:endParaRPr>
          </a:p>
          <a:p>
            <a:pPr marL="457200" indent="-457200">
              <a:buFont typeface="Arial" panose="020B0604020202020204" pitchFamily="34" charset="0"/>
              <a:buChar char="•"/>
            </a:pPr>
            <a:r>
              <a:rPr lang="en-US" sz="2800" dirty="0">
                <a:latin typeface="Aptos" panose="020B0004020202020204" pitchFamily="34" charset="0"/>
              </a:rPr>
              <a:t>Approved protocols are valid for three years.  </a:t>
            </a:r>
          </a:p>
          <a:p>
            <a:pPr marL="457200" indent="-457200">
              <a:buFont typeface="Arial" panose="020B0604020202020204" pitchFamily="34" charset="0"/>
              <a:buChar char="•"/>
            </a:pPr>
            <a:endParaRPr lang="en-US" sz="2800" dirty="0"/>
          </a:p>
        </p:txBody>
      </p:sp>
      <p:pic>
        <p:nvPicPr>
          <p:cNvPr id="14" name="Picture 13" descr="Researcher examining test tube">
            <a:extLst>
              <a:ext uri="{FF2B5EF4-FFF2-40B4-BE49-F238E27FC236}">
                <a16:creationId xmlns:a16="http://schemas.microsoft.com/office/drawing/2014/main" id="{3CE33962-D0DE-03C0-4F24-A161ED412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8700" y="3073915"/>
            <a:ext cx="8926780" cy="5949734"/>
          </a:xfrm>
          <a:prstGeom prst="rect">
            <a:avLst/>
          </a:prstGeom>
        </p:spPr>
      </p:pic>
    </p:spTree>
    <p:extLst>
      <p:ext uri="{BB962C8B-B14F-4D97-AF65-F5344CB8AC3E}">
        <p14:creationId xmlns:p14="http://schemas.microsoft.com/office/powerpoint/2010/main" val="3489899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SIU Brand">
      <a:dk1>
        <a:srgbClr val="000000"/>
      </a:dk1>
      <a:lt1>
        <a:srgbClr val="FFFFFF"/>
      </a:lt1>
      <a:dk2>
        <a:srgbClr val="630D0D"/>
      </a:dk2>
      <a:lt2>
        <a:srgbClr val="DAD6CB"/>
      </a:lt2>
      <a:accent1>
        <a:srgbClr val="630D0D"/>
      </a:accent1>
      <a:accent2>
        <a:srgbClr val="FAA719"/>
      </a:accent2>
      <a:accent3>
        <a:srgbClr val="333333"/>
      </a:accent3>
      <a:accent4>
        <a:srgbClr val="256181"/>
      </a:accent4>
      <a:accent5>
        <a:srgbClr val="676767"/>
      </a:accent5>
      <a:accent6>
        <a:srgbClr val="F3F2EE"/>
      </a:accent6>
      <a:hlink>
        <a:srgbClr val="720E32"/>
      </a:hlink>
      <a:folHlink>
        <a:srgbClr val="676767"/>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Research Methods Lesson Infographics by Slidesgo">
  <a:themeElements>
    <a:clrScheme name="Simple Light">
      <a:dk1>
        <a:srgbClr val="47666D"/>
      </a:dk1>
      <a:lt1>
        <a:srgbClr val="FEEADA"/>
      </a:lt1>
      <a:dk2>
        <a:srgbClr val="88B29A"/>
      </a:dk2>
      <a:lt2>
        <a:srgbClr val="E49D36"/>
      </a:lt2>
      <a:accent1>
        <a:srgbClr val="FEEADA"/>
      </a:accent1>
      <a:accent2>
        <a:srgbClr val="47666D"/>
      </a:accent2>
      <a:accent3>
        <a:srgbClr val="88B29A"/>
      </a:accent3>
      <a:accent4>
        <a:srgbClr val="E49D36"/>
      </a:accent4>
      <a:accent5>
        <a:srgbClr val="E6BA6D"/>
      </a:accent5>
      <a:accent6>
        <a:srgbClr val="E75F6B"/>
      </a:accent6>
      <a:hlink>
        <a:srgbClr val="4766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fbbbc79-5e0e-489c-832b-1dece10833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F4D71A8F1C0458FC7E0CBBC8CBAAC" ma:contentTypeVersion="17" ma:contentTypeDescription="Create a new document." ma:contentTypeScope="" ma:versionID="ca08fc890201e39679e15643334ed5c2">
  <xsd:schema xmlns:xsd="http://www.w3.org/2001/XMLSchema" xmlns:xs="http://www.w3.org/2001/XMLSchema" xmlns:p="http://schemas.microsoft.com/office/2006/metadata/properties" xmlns:ns3="4d11c7c0-d66b-4562-9c45-bdc2600c0c1d" xmlns:ns4="efbbbc79-5e0e-489c-832b-1dece1083338" targetNamespace="http://schemas.microsoft.com/office/2006/metadata/properties" ma:root="true" ma:fieldsID="bdd93a3252812087541e4cba386bb0ea" ns3:_="" ns4:_="">
    <xsd:import namespace="4d11c7c0-d66b-4562-9c45-bdc2600c0c1d"/>
    <xsd:import namespace="efbbbc79-5e0e-489c-832b-1dece10833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1c7c0-d66b-4562-9c45-bdc2600c0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bbc79-5e0e-489c-832b-1dece10833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9484D-AE76-426B-AEF5-375C07B1EB59}">
  <ds:schemaRefs>
    <ds:schemaRef ds:uri="http://schemas.microsoft.com/sharepoint/v3/contenttype/forms"/>
  </ds:schemaRefs>
</ds:datastoreItem>
</file>

<file path=customXml/itemProps2.xml><?xml version="1.0" encoding="utf-8"?>
<ds:datastoreItem xmlns:ds="http://schemas.openxmlformats.org/officeDocument/2006/customXml" ds:itemID="{DE56F860-F794-454A-9036-C56B67C35378}">
  <ds:schemaRef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purl.org/dc/elements/1.1/"/>
    <ds:schemaRef ds:uri="4d11c7c0-d66b-4562-9c45-bdc2600c0c1d"/>
    <ds:schemaRef ds:uri="efbbbc79-5e0e-489c-832b-1dece1083338"/>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50701135-C1F9-4FB7-AA54-910D5CA47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1c7c0-d66b-4562-9c45-bdc2600c0c1d"/>
    <ds:schemaRef ds:uri="efbbbc79-5e0e-489c-832b-1dece1083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57a98e7-744d-43f9-bc91-08de1ff3710d}" enabled="0" method="" siteId="{d57a98e7-744d-43f9-bc91-08de1ff3710d}" removed="1"/>
</clbl:labelList>
</file>

<file path=docProps/app.xml><?xml version="1.0" encoding="utf-8"?>
<Properties xmlns="http://schemas.openxmlformats.org/officeDocument/2006/extended-properties" xmlns:vt="http://schemas.openxmlformats.org/officeDocument/2006/docPropsVTypes">
  <TotalTime>2645</TotalTime>
  <Words>885</Words>
  <Application>Microsoft Office PowerPoint</Application>
  <PresentationFormat>Custom</PresentationFormat>
  <Paragraphs>158</Paragraphs>
  <Slides>15</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Nunito Light</vt:lpstr>
      <vt:lpstr>Arial</vt:lpstr>
      <vt:lpstr>Abadi</vt:lpstr>
      <vt:lpstr>Corbel</vt:lpstr>
      <vt:lpstr>Telegraf</vt:lpstr>
      <vt:lpstr>Calibri</vt:lpstr>
      <vt:lpstr>Aptos</vt:lpstr>
      <vt:lpstr>Montserrat Black</vt:lpstr>
      <vt:lpstr>Office Theme</vt:lpstr>
      <vt:lpstr>Basis</vt:lpstr>
      <vt:lpstr>Research Methods Lesson Infographics by Slidesgo</vt:lpstr>
      <vt:lpstr>PowerPoint Presentation</vt:lpstr>
      <vt:lpstr>PowerPoint Presentation</vt:lpstr>
      <vt:lpstr>PowerPoint Presentation</vt:lpstr>
      <vt:lpstr>PowerPoint Presentation</vt:lpstr>
      <vt:lpstr>PowerPoint Presentation</vt:lpstr>
      <vt:lpstr>Institutional Review Board (IRB)</vt:lpstr>
      <vt:lpstr>PowerPoint Presentation</vt:lpstr>
      <vt:lpstr>PowerPoint Presentation</vt:lpstr>
      <vt:lpstr>PowerPoint Presentation</vt:lpstr>
      <vt:lpstr>PowerPoint Presentation</vt:lpstr>
      <vt:lpstr>PowerPoint Presentation</vt:lpstr>
      <vt:lpstr>PowerPoint Presentation</vt:lpstr>
      <vt:lpstr>Responsible and Ethical Conduct of Research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Red Bright Red White Modular Abstract College Thesis Education Presentation</dc:title>
  <dc:creator>Sarah Kroenlein</dc:creator>
  <cp:lastModifiedBy>Lindenberg, Jacquelyn S</cp:lastModifiedBy>
  <cp:revision>18</cp:revision>
  <dcterms:created xsi:type="dcterms:W3CDTF">2006-08-16T00:00:00Z</dcterms:created>
  <dcterms:modified xsi:type="dcterms:W3CDTF">2025-09-09T18:18:13Z</dcterms:modified>
  <dc:identifier>DAFlX4lwbi0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0x010100151F4D71A8F1C0458FC7E0CBBC8CBAAC</vt:lpwstr>
  </property>
</Properties>
</file>